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64"/>
  </p:notesMasterIdLst>
  <p:sldIdLst>
    <p:sldId id="256" r:id="rId2"/>
    <p:sldId id="257" r:id="rId3"/>
    <p:sldId id="258" r:id="rId4"/>
    <p:sldId id="259" r:id="rId5"/>
    <p:sldId id="260" r:id="rId6"/>
    <p:sldId id="261" r:id="rId7"/>
    <p:sldId id="262" r:id="rId8"/>
    <p:sldId id="263" r:id="rId9"/>
    <p:sldId id="1073" r:id="rId10"/>
    <p:sldId id="1091" r:id="rId11"/>
    <p:sldId id="1090" r:id="rId12"/>
    <p:sldId id="109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3" r:id="rId28"/>
    <p:sldId id="284" r:id="rId29"/>
    <p:sldId id="285" r:id="rId30"/>
    <p:sldId id="286" r:id="rId31"/>
    <p:sldId id="289"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390D"/>
    <a:srgbClr val="594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97"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7BE39D46-51C9-477D-98ED-02794A9B41F5}" type="datetimeFigureOut">
              <a:rPr lang="en-IN" smtClean="0"/>
              <a:t>10-08-2023</a:t>
            </a:fld>
            <a:endParaRPr lang="en-IN"/>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9ED6FF0C-84D6-4A3C-B629-8B0EE490C057}" type="slidenum">
              <a:rPr lang="en-IN" smtClean="0"/>
              <a:t>‹#›</a:t>
            </a:fld>
            <a:endParaRPr lang="en-IN"/>
          </a:p>
        </p:txBody>
      </p:sp>
    </p:spTree>
    <p:extLst>
      <p:ext uri="{BB962C8B-B14F-4D97-AF65-F5344CB8AC3E}">
        <p14:creationId xmlns:p14="http://schemas.microsoft.com/office/powerpoint/2010/main" val="26497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6E161C2-DF57-4C6D-A7F3-50FBA4BA90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6C36009D-6E88-4598-A0B1-77CE1D2443E5}" type="slidenum">
              <a:rPr lang="en-US" altLang="en-US" sz="1200" smtClean="0">
                <a:solidFill>
                  <a:schemeClr val="tx1"/>
                </a:solidFill>
                <a:ea typeface="Arial Unicode MS" pitchFamily="34" charset="-128"/>
              </a:rPr>
              <a:pPr/>
              <a:t>9</a:t>
            </a:fld>
            <a:endParaRPr lang="en-US" altLang="en-US" sz="1200">
              <a:solidFill>
                <a:schemeClr val="tx1"/>
              </a:solidFill>
              <a:ea typeface="Arial Unicode MS" pitchFamily="34" charset="-128"/>
            </a:endParaRPr>
          </a:p>
        </p:txBody>
      </p:sp>
      <p:sp>
        <p:nvSpPr>
          <p:cNvPr id="4099" name="Rectangle 2">
            <a:extLst>
              <a:ext uri="{FF2B5EF4-FFF2-40B4-BE49-F238E27FC236}">
                <a16:creationId xmlns:a16="http://schemas.microsoft.com/office/drawing/2014/main" id="{7D742A61-1DAD-4740-B072-3DD6274B94FE}"/>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4100" name="Rectangle 3">
            <a:extLst>
              <a:ext uri="{FF2B5EF4-FFF2-40B4-BE49-F238E27FC236}">
                <a16:creationId xmlns:a16="http://schemas.microsoft.com/office/drawing/2014/main" id="{3B3AB40C-5E0B-46A8-BF35-0E6859575F60}"/>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a:ea typeface="Calibri" panose="020F0502020204030204" pitchFamily="34" charset="0"/>
              <a:cs typeface="Verdana,Bo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6E161C2-DF57-4C6D-A7F3-50FBA4BA90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6C36009D-6E88-4598-A0B1-77CE1D2443E5}" type="slidenum">
              <a:rPr lang="en-US" altLang="en-US" sz="1200" smtClean="0">
                <a:solidFill>
                  <a:schemeClr val="tx1"/>
                </a:solidFill>
                <a:ea typeface="Arial Unicode MS" pitchFamily="34" charset="-128"/>
              </a:rPr>
              <a:pPr/>
              <a:t>10</a:t>
            </a:fld>
            <a:endParaRPr lang="en-US" altLang="en-US" sz="1200">
              <a:solidFill>
                <a:schemeClr val="tx1"/>
              </a:solidFill>
              <a:ea typeface="Arial Unicode MS" pitchFamily="34" charset="-128"/>
            </a:endParaRPr>
          </a:p>
        </p:txBody>
      </p:sp>
      <p:sp>
        <p:nvSpPr>
          <p:cNvPr id="4099" name="Rectangle 2">
            <a:extLst>
              <a:ext uri="{FF2B5EF4-FFF2-40B4-BE49-F238E27FC236}">
                <a16:creationId xmlns:a16="http://schemas.microsoft.com/office/drawing/2014/main" id="{7D742A61-1DAD-4740-B072-3DD6274B94FE}"/>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4100" name="Rectangle 3">
            <a:extLst>
              <a:ext uri="{FF2B5EF4-FFF2-40B4-BE49-F238E27FC236}">
                <a16:creationId xmlns:a16="http://schemas.microsoft.com/office/drawing/2014/main" id="{3B3AB40C-5E0B-46A8-BF35-0E6859575F60}"/>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dirty="0">
              <a:ea typeface="Calibri" panose="020F0502020204030204" pitchFamily="34" charset="0"/>
              <a:cs typeface="Verdana,Bold"/>
            </a:endParaRPr>
          </a:p>
        </p:txBody>
      </p:sp>
    </p:spTree>
    <p:extLst>
      <p:ext uri="{BB962C8B-B14F-4D97-AF65-F5344CB8AC3E}">
        <p14:creationId xmlns:p14="http://schemas.microsoft.com/office/powerpoint/2010/main" val="267815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6DB069D-C274-47CC-A5BE-830162C30D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D13C6FF4-A49F-4D1C-9B62-2D3A4328E7EE}" type="slidenum">
              <a:rPr lang="en-US" altLang="en-US" sz="1200" smtClean="0">
                <a:solidFill>
                  <a:schemeClr val="tx1"/>
                </a:solidFill>
                <a:ea typeface="Arial Unicode MS" pitchFamily="34" charset="-128"/>
              </a:rPr>
              <a:pPr/>
              <a:t>11</a:t>
            </a:fld>
            <a:endParaRPr lang="en-US" altLang="en-US" sz="1200">
              <a:solidFill>
                <a:schemeClr val="tx1"/>
              </a:solidFill>
              <a:ea typeface="Arial Unicode MS" pitchFamily="34" charset="-128"/>
            </a:endParaRPr>
          </a:p>
        </p:txBody>
      </p:sp>
      <p:sp>
        <p:nvSpPr>
          <p:cNvPr id="6147" name="Rectangle 2">
            <a:extLst>
              <a:ext uri="{FF2B5EF4-FFF2-40B4-BE49-F238E27FC236}">
                <a16:creationId xmlns:a16="http://schemas.microsoft.com/office/drawing/2014/main" id="{FE9F0AAB-4037-4F50-AED6-43E7D2BD2A19}"/>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6148" name="Rectangle 3">
            <a:extLst>
              <a:ext uri="{FF2B5EF4-FFF2-40B4-BE49-F238E27FC236}">
                <a16:creationId xmlns:a16="http://schemas.microsoft.com/office/drawing/2014/main" id="{18DB2CD2-5EFC-4028-B8C1-071492A9677D}"/>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a:ea typeface="Calibri" panose="020F0502020204030204" pitchFamily="34" charset="0"/>
              <a:cs typeface="Verdana,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6DB069D-C274-47CC-A5BE-830162C30D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D13C6FF4-A49F-4D1C-9B62-2D3A4328E7EE}" type="slidenum">
              <a:rPr lang="en-US" altLang="en-US" sz="1200" smtClean="0">
                <a:solidFill>
                  <a:schemeClr val="tx1"/>
                </a:solidFill>
                <a:ea typeface="Arial Unicode MS" pitchFamily="34" charset="-128"/>
              </a:rPr>
              <a:pPr/>
              <a:t>12</a:t>
            </a:fld>
            <a:endParaRPr lang="en-US" altLang="en-US" sz="1200">
              <a:solidFill>
                <a:schemeClr val="tx1"/>
              </a:solidFill>
              <a:ea typeface="Arial Unicode MS" pitchFamily="34" charset="-128"/>
            </a:endParaRPr>
          </a:p>
        </p:txBody>
      </p:sp>
      <p:sp>
        <p:nvSpPr>
          <p:cNvPr id="6147" name="Rectangle 2">
            <a:extLst>
              <a:ext uri="{FF2B5EF4-FFF2-40B4-BE49-F238E27FC236}">
                <a16:creationId xmlns:a16="http://schemas.microsoft.com/office/drawing/2014/main" id="{FE9F0AAB-4037-4F50-AED6-43E7D2BD2A19}"/>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6148" name="Rectangle 3">
            <a:extLst>
              <a:ext uri="{FF2B5EF4-FFF2-40B4-BE49-F238E27FC236}">
                <a16:creationId xmlns:a16="http://schemas.microsoft.com/office/drawing/2014/main" id="{18DB2CD2-5EFC-4028-B8C1-071492A9677D}"/>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a:ea typeface="Calibri" panose="020F0502020204030204" pitchFamily="34" charset="0"/>
              <a:cs typeface="Verdana,Bold"/>
            </a:endParaRPr>
          </a:p>
        </p:txBody>
      </p:sp>
    </p:spTree>
    <p:extLst>
      <p:ext uri="{BB962C8B-B14F-4D97-AF65-F5344CB8AC3E}">
        <p14:creationId xmlns:p14="http://schemas.microsoft.com/office/powerpoint/2010/main" val="3990980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0694192" cy="756285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247595" y="1998083"/>
            <a:ext cx="6208424" cy="1671296"/>
          </a:xfrm>
        </p:spPr>
        <p:txBody>
          <a:bodyPr anchor="b">
            <a:noAutofit/>
          </a:bodyPr>
          <a:lstStyle>
            <a:lvl1pPr algn="ctr">
              <a:defRPr sz="5293">
                <a:effectLst/>
              </a:defRPr>
            </a:lvl1pPr>
          </a:lstStyle>
          <a:p>
            <a:r>
              <a:rPr lang="en-US"/>
              <a:t>Click to edit Master title style</a:t>
            </a:r>
            <a:endParaRPr lang="en-US" dirty="0"/>
          </a:p>
        </p:txBody>
      </p:sp>
      <p:sp>
        <p:nvSpPr>
          <p:cNvPr id="3" name="Subtitle 2"/>
          <p:cNvSpPr>
            <a:spLocks noGrp="1"/>
          </p:cNvSpPr>
          <p:nvPr>
            <p:ph type="subTitle" idx="1"/>
          </p:nvPr>
        </p:nvSpPr>
        <p:spPr>
          <a:xfrm>
            <a:off x="2247595" y="3968156"/>
            <a:ext cx="6208424" cy="1519243"/>
          </a:xfrm>
        </p:spPr>
        <p:txBody>
          <a:bodyPr anchor="t">
            <a:normAutofit/>
          </a:bodyPr>
          <a:lstStyle>
            <a:lvl1pPr marL="0" indent="0" algn="ctr">
              <a:buNone/>
              <a:defRPr sz="2206">
                <a:solidFill>
                  <a:schemeClr val="tx1"/>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093168" y="5574103"/>
            <a:ext cx="787359" cy="308116"/>
          </a:xfrm>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a:xfrm>
            <a:off x="2247595" y="5574103"/>
            <a:ext cx="4753628" cy="308116"/>
          </a:xfrm>
        </p:spPr>
        <p:txBody>
          <a:bodyPr/>
          <a:lstStyle/>
          <a:p>
            <a:endParaRPr lang="en-IN"/>
          </a:p>
        </p:txBody>
      </p:sp>
      <p:sp>
        <p:nvSpPr>
          <p:cNvPr id="6" name="Slide Number Placeholder 5"/>
          <p:cNvSpPr>
            <a:spLocks noGrp="1"/>
          </p:cNvSpPr>
          <p:nvPr>
            <p:ph type="sldNum" sz="quarter" idx="12"/>
          </p:nvPr>
        </p:nvSpPr>
        <p:spPr>
          <a:xfrm>
            <a:off x="7972474" y="5574103"/>
            <a:ext cx="483545" cy="308116"/>
          </a:xfrm>
        </p:spPr>
        <p:txBody>
          <a:bodyPr/>
          <a:lstStyle/>
          <a:p>
            <a:fld id="{B6F15528-21DE-4FAA-801E-634DDDAF4B2B}" type="slidenum">
              <a:rPr lang="en-IN" smtClean="0"/>
              <a:t>‹#›</a:t>
            </a:fld>
            <a:endParaRPr lang="en-IN"/>
          </a:p>
        </p:txBody>
      </p:sp>
      <p:cxnSp>
        <p:nvCxnSpPr>
          <p:cNvPr id="15" name="Straight Connector 14"/>
          <p:cNvCxnSpPr/>
          <p:nvPr/>
        </p:nvCxnSpPr>
        <p:spPr>
          <a:xfrm>
            <a:off x="2362073" y="3828104"/>
            <a:ext cx="59794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7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9" y="5310333"/>
            <a:ext cx="7950742" cy="624986"/>
          </a:xfrm>
        </p:spPr>
        <p:txBody>
          <a:bodyPr anchor="b">
            <a:normAutofit/>
          </a:bodyPr>
          <a:lstStyle>
            <a:lvl1pPr algn="ctr">
              <a:defRPr sz="264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00154" y="1139096"/>
            <a:ext cx="8293094" cy="3706733"/>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1376279" y="5935319"/>
            <a:ext cx="7950742" cy="544455"/>
          </a:xfrm>
        </p:spPr>
        <p:txBody>
          <a:bodyPr anchor="t">
            <a:normAutofit/>
          </a:bodyPr>
          <a:lstStyle>
            <a:lvl1pPr marL="0" indent="0" algn="ctr">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79590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9" y="1000079"/>
            <a:ext cx="7950742" cy="3416251"/>
          </a:xfrm>
        </p:spPr>
        <p:txBody>
          <a:bodyPr anchor="ctr">
            <a:normAutofit/>
          </a:bodyPr>
          <a:lstStyle>
            <a:lvl1pPr algn="ctr">
              <a:defRPr sz="3529" b="0" cap="none"/>
            </a:lvl1pPr>
          </a:lstStyle>
          <a:p>
            <a:r>
              <a:rPr lang="en-US"/>
              <a:t>Click to edit Master title style</a:t>
            </a:r>
            <a:endParaRPr lang="en-US" dirty="0"/>
          </a:p>
        </p:txBody>
      </p:sp>
      <p:sp>
        <p:nvSpPr>
          <p:cNvPr id="3" name="Text Placeholder 2"/>
          <p:cNvSpPr>
            <a:spLocks noGrp="1"/>
          </p:cNvSpPr>
          <p:nvPr>
            <p:ph type="body" idx="1"/>
          </p:nvPr>
        </p:nvSpPr>
        <p:spPr>
          <a:xfrm>
            <a:off x="1376278" y="4715110"/>
            <a:ext cx="7950744" cy="1764667"/>
          </a:xfrm>
        </p:spPr>
        <p:txBody>
          <a:bodyPr anchor="ctr">
            <a:normAutofit/>
          </a:bodyPr>
          <a:lstStyle>
            <a:lvl1pPr marL="0" indent="0" algn="ctr">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5" name="Straight Connector 14"/>
          <p:cNvCxnSpPr/>
          <p:nvPr/>
        </p:nvCxnSpPr>
        <p:spPr>
          <a:xfrm>
            <a:off x="1495094" y="4565719"/>
            <a:ext cx="77258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62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0428" y="1083073"/>
            <a:ext cx="7484737" cy="2614320"/>
          </a:xfrm>
        </p:spPr>
        <p:txBody>
          <a:bodyPr anchor="ctr">
            <a:normAutofit/>
          </a:bodyPr>
          <a:lstStyle>
            <a:lvl1pPr algn="ctr">
              <a:defRPr sz="352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71345" y="3697393"/>
            <a:ext cx="6891300" cy="718937"/>
          </a:xfrm>
        </p:spPr>
        <p:txBody>
          <a:bodyPr anchor="ctr">
            <a:normAutofit/>
          </a:bodyPr>
          <a:lstStyle>
            <a:lvl1pPr marL="0" indent="0" algn="r">
              <a:buFontTx/>
              <a:buNone/>
              <a:defRPr sz="1985"/>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Edit Master text styles</a:t>
            </a:r>
          </a:p>
        </p:txBody>
      </p:sp>
      <p:sp>
        <p:nvSpPr>
          <p:cNvPr id="3" name="Text Placeholder 2"/>
          <p:cNvSpPr>
            <a:spLocks noGrp="1"/>
          </p:cNvSpPr>
          <p:nvPr>
            <p:ph type="body" idx="1"/>
          </p:nvPr>
        </p:nvSpPr>
        <p:spPr>
          <a:xfrm>
            <a:off x="1376276" y="4789805"/>
            <a:ext cx="7950746" cy="1689971"/>
          </a:xfrm>
        </p:spPr>
        <p:txBody>
          <a:bodyPr anchor="ctr">
            <a:normAutofit/>
          </a:bodyPr>
          <a:lstStyle>
            <a:lvl1pPr marL="0" indent="0" algn="ctr">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14" name="TextBox 13"/>
          <p:cNvSpPr txBox="1"/>
          <p:nvPr/>
        </p:nvSpPr>
        <p:spPr>
          <a:xfrm>
            <a:off x="993992" y="998413"/>
            <a:ext cx="534809" cy="644878"/>
          </a:xfrm>
          <a:prstGeom prst="rect">
            <a:avLst/>
          </a:prstGeom>
        </p:spPr>
        <p:txBody>
          <a:bodyPr vert="horz" lIns="100838" tIns="50419" rIns="100838" bIns="50419" rtlCol="0" anchor="ctr">
            <a:noAutofit/>
          </a:bodyPr>
          <a:lstStyle/>
          <a:p>
            <a:pPr lvl="0"/>
            <a:r>
              <a:rPr lang="en-US" sz="7940" dirty="0">
                <a:solidFill>
                  <a:schemeClr val="tx1"/>
                </a:solidFill>
                <a:effectLst/>
              </a:rPr>
              <a:t>“</a:t>
            </a:r>
          </a:p>
        </p:txBody>
      </p:sp>
      <p:sp>
        <p:nvSpPr>
          <p:cNvPr id="15" name="TextBox 14"/>
          <p:cNvSpPr txBox="1"/>
          <p:nvPr/>
        </p:nvSpPr>
        <p:spPr>
          <a:xfrm>
            <a:off x="8926958" y="3118512"/>
            <a:ext cx="534809" cy="644878"/>
          </a:xfrm>
          <a:prstGeom prst="rect">
            <a:avLst/>
          </a:prstGeom>
        </p:spPr>
        <p:txBody>
          <a:bodyPr vert="horz" lIns="100838" tIns="50419" rIns="100838" bIns="50419" rtlCol="0" anchor="ctr">
            <a:noAutofit/>
          </a:bodyPr>
          <a:lstStyle/>
          <a:p>
            <a:pPr lvl="0" algn="r"/>
            <a:r>
              <a:rPr lang="en-US" sz="7940" dirty="0">
                <a:solidFill>
                  <a:schemeClr val="tx1"/>
                </a:solidFill>
                <a:effectLst/>
              </a:rPr>
              <a:t>”</a:t>
            </a:r>
          </a:p>
        </p:txBody>
      </p:sp>
      <p:cxnSp>
        <p:nvCxnSpPr>
          <p:cNvPr id="19" name="Straight Connector 18"/>
          <p:cNvCxnSpPr/>
          <p:nvPr/>
        </p:nvCxnSpPr>
        <p:spPr>
          <a:xfrm>
            <a:off x="1495095" y="4565719"/>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366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76283" y="3648630"/>
            <a:ext cx="7950735" cy="1619760"/>
          </a:xfrm>
        </p:spPr>
        <p:txBody>
          <a:bodyPr anchor="b">
            <a:normAutofit/>
          </a:bodyPr>
          <a:lstStyle>
            <a:lvl1pPr algn="l">
              <a:defRPr sz="3529" b="0" cap="none"/>
            </a:lvl1pPr>
          </a:lstStyle>
          <a:p>
            <a:r>
              <a:rPr lang="en-US"/>
              <a:t>Click to edit Master title style</a:t>
            </a:r>
            <a:endParaRPr lang="en-US" dirty="0"/>
          </a:p>
        </p:txBody>
      </p:sp>
      <p:sp>
        <p:nvSpPr>
          <p:cNvPr id="3" name="Text Placeholder 2"/>
          <p:cNvSpPr>
            <a:spLocks noGrp="1"/>
          </p:cNvSpPr>
          <p:nvPr>
            <p:ph type="body" idx="1"/>
          </p:nvPr>
        </p:nvSpPr>
        <p:spPr>
          <a:xfrm>
            <a:off x="1376282" y="5268390"/>
            <a:ext cx="7950737" cy="948830"/>
          </a:xfrm>
        </p:spPr>
        <p:txBody>
          <a:bodyPr anchor="t">
            <a:normAutofit/>
          </a:bodyPr>
          <a:lstStyle>
            <a:lvl1pPr marL="0" indent="0" algn="l">
              <a:buNone/>
              <a:defRPr sz="1985">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442284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48234" y="1083073"/>
            <a:ext cx="7396933" cy="2474267"/>
          </a:xfrm>
        </p:spPr>
        <p:txBody>
          <a:bodyPr anchor="ctr">
            <a:normAutofit/>
          </a:bodyPr>
          <a:lstStyle>
            <a:lvl1pPr algn="ctr">
              <a:defRPr sz="3529"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376282" y="4013352"/>
            <a:ext cx="7950737" cy="978129"/>
          </a:xfrm>
        </p:spPr>
        <p:txBody>
          <a:bodyPr anchor="b">
            <a:normAutofit/>
          </a:bodyPr>
          <a:lstStyle>
            <a:lvl1pPr marL="0" indent="0" algn="l">
              <a:spcBef>
                <a:spcPts val="0"/>
              </a:spcBef>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376278" y="4995216"/>
            <a:ext cx="7950744" cy="1484559"/>
          </a:xfrm>
        </p:spPr>
        <p:txBody>
          <a:bodyPr anchor="t">
            <a:normAutofit/>
          </a:bodyPr>
          <a:lstStyle>
            <a:lvl1pPr marL="0" indent="0" algn="l">
              <a:buNone/>
              <a:defRPr sz="1764">
                <a:solidFill>
                  <a:schemeClr val="tx1"/>
                </a:solidFill>
              </a:defRPr>
            </a:lvl1pPr>
            <a:lvl2pPr marL="504200" indent="0">
              <a:buNone/>
              <a:defRPr sz="1764">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12" name="TextBox 11"/>
          <p:cNvSpPr txBox="1"/>
          <p:nvPr/>
        </p:nvSpPr>
        <p:spPr>
          <a:xfrm>
            <a:off x="1026843" y="989076"/>
            <a:ext cx="534809" cy="644878"/>
          </a:xfrm>
          <a:prstGeom prst="rect">
            <a:avLst/>
          </a:prstGeom>
        </p:spPr>
        <p:txBody>
          <a:bodyPr vert="horz" lIns="100838" tIns="50419" rIns="100838" bIns="50419" rtlCol="0" anchor="ctr">
            <a:noAutofit/>
          </a:bodyPr>
          <a:lstStyle/>
          <a:p>
            <a:pPr lvl="0"/>
            <a:r>
              <a:rPr lang="en-US" sz="8822" dirty="0">
                <a:solidFill>
                  <a:schemeClr val="tx1"/>
                </a:solidFill>
                <a:effectLst/>
              </a:rPr>
              <a:t>“</a:t>
            </a:r>
          </a:p>
        </p:txBody>
      </p:sp>
      <p:sp>
        <p:nvSpPr>
          <p:cNvPr id="13" name="TextBox 12"/>
          <p:cNvSpPr txBox="1"/>
          <p:nvPr/>
        </p:nvSpPr>
        <p:spPr>
          <a:xfrm>
            <a:off x="8946012" y="2875744"/>
            <a:ext cx="534809" cy="644878"/>
          </a:xfrm>
          <a:prstGeom prst="rect">
            <a:avLst/>
          </a:prstGeom>
        </p:spPr>
        <p:txBody>
          <a:bodyPr vert="horz" lIns="100838" tIns="50419" rIns="100838" bIns="50419" rtlCol="0" anchor="ctr">
            <a:noAutofit/>
          </a:bodyPr>
          <a:lstStyle/>
          <a:p>
            <a:pPr lvl="0" algn="r"/>
            <a:r>
              <a:rPr lang="en-US" sz="8822" dirty="0">
                <a:solidFill>
                  <a:schemeClr val="tx1"/>
                </a:solidFill>
                <a:effectLst/>
              </a:rPr>
              <a:t>”</a:t>
            </a:r>
          </a:p>
        </p:txBody>
      </p:sp>
      <p:cxnSp>
        <p:nvCxnSpPr>
          <p:cNvPr id="26" name="Straight Connector 25"/>
          <p:cNvCxnSpPr/>
          <p:nvPr/>
        </p:nvCxnSpPr>
        <p:spPr>
          <a:xfrm>
            <a:off x="1495095" y="3781425"/>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810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76278" y="1083073"/>
            <a:ext cx="7950742" cy="2530287"/>
          </a:xfrm>
        </p:spPr>
        <p:txBody>
          <a:bodyPr vert="horz" lIns="91440" tIns="45720" rIns="91440" bIns="45720" rtlCol="0" anchor="ctr">
            <a:normAutofit/>
          </a:bodyPr>
          <a:lstStyle>
            <a:lvl1pPr>
              <a:defRPr lang="en-US" sz="3529"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376282" y="3932682"/>
            <a:ext cx="7950737" cy="998296"/>
          </a:xfrm>
        </p:spPr>
        <p:txBody>
          <a:bodyPr anchor="b">
            <a:normAutofit/>
          </a:bodyPr>
          <a:lstStyle>
            <a:lvl1pPr marL="0" indent="0" algn="l">
              <a:spcBef>
                <a:spcPts val="0"/>
              </a:spcBef>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376279" y="4929858"/>
            <a:ext cx="7950742" cy="1549918"/>
          </a:xfrm>
        </p:spPr>
        <p:txBody>
          <a:bodyPr anchor="t">
            <a:normAutofit/>
          </a:bodyPr>
          <a:lstStyle>
            <a:lvl1pPr marL="0" indent="0" algn="l">
              <a:buNone/>
              <a:defRPr sz="1764">
                <a:solidFill>
                  <a:schemeClr val="tx1"/>
                </a:solidFill>
              </a:defRPr>
            </a:lvl1pPr>
            <a:lvl2pPr marL="504200" indent="0">
              <a:buNone/>
              <a:defRPr sz="1764">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5" name="Straight Connector 14"/>
          <p:cNvCxnSpPr/>
          <p:nvPr/>
        </p:nvCxnSpPr>
        <p:spPr>
          <a:xfrm>
            <a:off x="1495099" y="3781425"/>
            <a:ext cx="77258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75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76278" y="2746066"/>
            <a:ext cx="7950744" cy="373371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1495095" y="2596678"/>
            <a:ext cx="7725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778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3769" y="1000080"/>
            <a:ext cx="1893249" cy="547969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6281" y="1000080"/>
            <a:ext cx="5748415" cy="54796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7303779" y="1000080"/>
            <a:ext cx="0" cy="547969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49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95094" y="2598431"/>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716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5094" y="1810114"/>
            <a:ext cx="7713111" cy="2009828"/>
          </a:xfrm>
        </p:spPr>
        <p:txBody>
          <a:bodyPr anchor="b">
            <a:normAutofit/>
          </a:bodyPr>
          <a:lstStyle>
            <a:lvl1pPr algn="ctr">
              <a:defRPr sz="4411" b="0" cap="none"/>
            </a:lvl1pPr>
          </a:lstStyle>
          <a:p>
            <a:r>
              <a:rPr lang="en-US"/>
              <a:t>Click to edit Master title style</a:t>
            </a:r>
            <a:endParaRPr lang="en-US" dirty="0"/>
          </a:p>
        </p:txBody>
      </p:sp>
      <p:sp>
        <p:nvSpPr>
          <p:cNvPr id="3" name="Text Placeholder 2"/>
          <p:cNvSpPr>
            <a:spLocks noGrp="1"/>
          </p:cNvSpPr>
          <p:nvPr>
            <p:ph type="body" idx="1"/>
          </p:nvPr>
        </p:nvSpPr>
        <p:spPr>
          <a:xfrm>
            <a:off x="1495094" y="4118720"/>
            <a:ext cx="7713111" cy="1202044"/>
          </a:xfrm>
        </p:spPr>
        <p:txBody>
          <a:bodyPr anchor="t">
            <a:normAutofit/>
          </a:bodyPr>
          <a:lstStyle>
            <a:lvl1pPr marL="0" indent="0" algn="ctr">
              <a:buNone/>
              <a:defRPr sz="2647">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31" name="Straight Connector 30"/>
          <p:cNvCxnSpPr/>
          <p:nvPr/>
        </p:nvCxnSpPr>
        <p:spPr>
          <a:xfrm>
            <a:off x="1495096" y="3969330"/>
            <a:ext cx="771310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72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95094" y="2598431"/>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76279" y="1009414"/>
            <a:ext cx="7950742" cy="143787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76279" y="2742793"/>
            <a:ext cx="3903091" cy="38015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32247" y="2742793"/>
            <a:ext cx="3903091" cy="38015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6990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76282" y="2931771"/>
            <a:ext cx="3903091" cy="635489"/>
          </a:xfrm>
        </p:spPr>
        <p:txBody>
          <a:bodyPr anchor="b">
            <a:noAutofit/>
          </a:bodyPr>
          <a:lstStyle>
            <a:lvl1pPr marL="0" indent="0">
              <a:buNone/>
              <a:defRPr sz="2647" b="0">
                <a:solidFill>
                  <a:schemeClr val="accent1"/>
                </a:solidFill>
              </a:defRPr>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4" name="Content Placeholder 3"/>
          <p:cNvSpPr>
            <a:spLocks noGrp="1"/>
          </p:cNvSpPr>
          <p:nvPr>
            <p:ph sz="half" idx="2"/>
          </p:nvPr>
        </p:nvSpPr>
        <p:spPr>
          <a:xfrm>
            <a:off x="1376282" y="3576598"/>
            <a:ext cx="3903091" cy="29848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28365" y="2931771"/>
            <a:ext cx="3903091" cy="635489"/>
          </a:xfrm>
        </p:spPr>
        <p:txBody>
          <a:bodyPr anchor="b">
            <a:noAutofit/>
          </a:bodyPr>
          <a:lstStyle>
            <a:lvl1pPr marL="0" indent="0">
              <a:buNone/>
              <a:defRPr sz="2647" b="0">
                <a:solidFill>
                  <a:schemeClr val="accent1"/>
                </a:solidFill>
              </a:defRPr>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6" name="Content Placeholder 5"/>
          <p:cNvSpPr>
            <a:spLocks noGrp="1"/>
          </p:cNvSpPr>
          <p:nvPr>
            <p:ph sz="quarter" idx="4"/>
          </p:nvPr>
        </p:nvSpPr>
        <p:spPr>
          <a:xfrm>
            <a:off x="5428365" y="3576598"/>
            <a:ext cx="3903091" cy="29848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cxnSp>
        <p:nvCxnSpPr>
          <p:cNvPr id="41" name="Straight Connector 40"/>
          <p:cNvCxnSpPr/>
          <p:nvPr/>
        </p:nvCxnSpPr>
        <p:spPr>
          <a:xfrm>
            <a:off x="1495095" y="2596678"/>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12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6279" y="1009414"/>
            <a:ext cx="7950743" cy="143787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1495095" y="2596678"/>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5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52152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8" y="1531244"/>
            <a:ext cx="2966644" cy="1512570"/>
          </a:xfrm>
        </p:spPr>
        <p:txBody>
          <a:bodyPr anchor="b">
            <a:normAutofit/>
          </a:bodyPr>
          <a:lstStyle>
            <a:lvl1pPr algn="ctr">
              <a:defRPr sz="2647" b="0"/>
            </a:lvl1pPr>
          </a:lstStyle>
          <a:p>
            <a:r>
              <a:rPr lang="en-US"/>
              <a:t>Click to edit Master title style</a:t>
            </a:r>
            <a:endParaRPr lang="en-US" dirty="0"/>
          </a:p>
        </p:txBody>
      </p:sp>
      <p:sp>
        <p:nvSpPr>
          <p:cNvPr id="3" name="Content Placeholder 2"/>
          <p:cNvSpPr>
            <a:spLocks noGrp="1"/>
          </p:cNvSpPr>
          <p:nvPr>
            <p:ph idx="1"/>
          </p:nvPr>
        </p:nvSpPr>
        <p:spPr>
          <a:xfrm>
            <a:off x="4818184" y="1083074"/>
            <a:ext cx="4508839" cy="539670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6278" y="3342591"/>
            <a:ext cx="2966644" cy="2689018"/>
          </a:xfrm>
        </p:spPr>
        <p:txBody>
          <a:bodyPr anchor="t">
            <a:normAutofit/>
          </a:bodyPr>
          <a:lstStyle>
            <a:lvl1pPr marL="0" indent="0" algn="ctr">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cxnSp>
        <p:nvCxnSpPr>
          <p:cNvPr id="16" name="Straight Connector 15"/>
          <p:cNvCxnSpPr/>
          <p:nvPr/>
        </p:nvCxnSpPr>
        <p:spPr>
          <a:xfrm>
            <a:off x="1495095" y="3211877"/>
            <a:ext cx="272900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72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8" y="2077448"/>
            <a:ext cx="4247658" cy="1512570"/>
          </a:xfrm>
        </p:spPr>
        <p:txBody>
          <a:bodyPr anchor="b">
            <a:normAutofit/>
          </a:bodyPr>
          <a:lstStyle>
            <a:lvl1pPr algn="ctr">
              <a:defRPr sz="2647"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61312" y="1139096"/>
            <a:ext cx="3425844" cy="5284661"/>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1376279" y="3590018"/>
            <a:ext cx="4247657" cy="2016760"/>
          </a:xfrm>
        </p:spPr>
        <p:txBody>
          <a:bodyPr anchor="t">
            <a:normAutofit/>
          </a:bodyPr>
          <a:lstStyle>
            <a:lvl1pPr marL="0" indent="0" algn="ctr">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3297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0703302" cy="756285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376279" y="1009414"/>
            <a:ext cx="7950742" cy="143787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6278" y="2746066"/>
            <a:ext cx="7950744" cy="379906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3773" y="6573143"/>
            <a:ext cx="1342853" cy="308116"/>
          </a:xfrm>
          <a:prstGeom prst="rect">
            <a:avLst/>
          </a:prstGeom>
        </p:spPr>
        <p:txBody>
          <a:bodyPr vert="horz" lIns="91440" tIns="45720" rIns="91440" bIns="45720" rtlCol="0" anchor="ctr"/>
          <a:lstStyle>
            <a:lvl1pPr algn="r">
              <a:defRPr sz="1103" b="0" i="0">
                <a:solidFill>
                  <a:schemeClr val="tx1"/>
                </a:solidFill>
                <a:effectLst/>
                <a:latin typeface="+mn-lt"/>
              </a:defRPr>
            </a:lvl1pPr>
          </a:lstStyle>
          <a:p>
            <a:fld id="{1D8BD707-D9CF-40AE-B4C6-C98DA3205C09}" type="datetimeFigureOut">
              <a:rPr lang="en-US" smtClean="0"/>
              <a:t>8/10/2023</a:t>
            </a:fld>
            <a:endParaRPr lang="en-US"/>
          </a:p>
        </p:txBody>
      </p:sp>
      <p:sp>
        <p:nvSpPr>
          <p:cNvPr id="5" name="Footer Placeholder 4"/>
          <p:cNvSpPr>
            <a:spLocks noGrp="1"/>
          </p:cNvSpPr>
          <p:nvPr>
            <p:ph type="ftr" sz="quarter" idx="3"/>
          </p:nvPr>
        </p:nvSpPr>
        <p:spPr>
          <a:xfrm>
            <a:off x="1376279" y="6573143"/>
            <a:ext cx="5969624" cy="308116"/>
          </a:xfrm>
          <a:prstGeom prst="rect">
            <a:avLst/>
          </a:prstGeom>
        </p:spPr>
        <p:txBody>
          <a:bodyPr vert="horz" lIns="91440" tIns="45720" rIns="91440" bIns="45720" rtlCol="0" anchor="ctr"/>
          <a:lstStyle>
            <a:lvl1pPr algn="l">
              <a:defRPr sz="1103"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8864495" y="6573143"/>
            <a:ext cx="462527" cy="308116"/>
          </a:xfrm>
          <a:prstGeom prst="rect">
            <a:avLst/>
          </a:prstGeom>
        </p:spPr>
        <p:txBody>
          <a:bodyPr vert="horz" lIns="91440" tIns="45720" rIns="91440" bIns="45720" rtlCol="0" anchor="ctr"/>
          <a:lstStyle>
            <a:lvl1pPr algn="r">
              <a:defRPr sz="1103" b="0" i="0">
                <a:solidFill>
                  <a:schemeClr val="tx1"/>
                </a:solidFill>
                <a:effectLst/>
                <a:latin typeface="+mn-lt"/>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5358459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ctr" defTabSz="504200" rtl="0" eaLnBrk="1" latinLnBrk="0" hangingPunct="1">
        <a:spcBef>
          <a:spcPct val="0"/>
        </a:spcBef>
        <a:buNone/>
        <a:defRPr sz="441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5125" indent="-315125" algn="l" defTabSz="504200" rtl="0" eaLnBrk="1" latinLnBrk="0" hangingPunct="1">
        <a:spcBef>
          <a:spcPct val="20000"/>
        </a:spcBef>
        <a:spcAft>
          <a:spcPts val="662"/>
        </a:spcAft>
        <a:buClr>
          <a:schemeClr val="accent1"/>
        </a:buClr>
        <a:buSzPct val="115000"/>
        <a:buFont typeface="Arial"/>
        <a:buChar char="•"/>
        <a:defRPr sz="2647" kern="1200" cap="none">
          <a:solidFill>
            <a:schemeClr val="tx1">
              <a:lumMod val="85000"/>
              <a:lumOff val="15000"/>
            </a:schemeClr>
          </a:solidFill>
          <a:effectLst/>
          <a:latin typeface="+mn-lt"/>
          <a:ea typeface="+mn-ea"/>
          <a:cs typeface="+mn-cs"/>
        </a:defRPr>
      </a:lvl1pPr>
      <a:lvl2pPr marL="819325" indent="-315125" algn="l" defTabSz="504200" rtl="0" eaLnBrk="1" latinLnBrk="0" hangingPunct="1">
        <a:spcBef>
          <a:spcPct val="20000"/>
        </a:spcBef>
        <a:spcAft>
          <a:spcPts val="662"/>
        </a:spcAft>
        <a:buClr>
          <a:schemeClr val="accent1"/>
        </a:buClr>
        <a:buSzPct val="115000"/>
        <a:buFont typeface="Arial"/>
        <a:buChar char="•"/>
        <a:defRPr sz="2206" kern="1200" cap="none">
          <a:solidFill>
            <a:schemeClr val="tx1">
              <a:lumMod val="85000"/>
              <a:lumOff val="15000"/>
            </a:schemeClr>
          </a:solidFill>
          <a:effectLst/>
          <a:latin typeface="+mn-lt"/>
          <a:ea typeface="+mn-ea"/>
          <a:cs typeface="+mn-cs"/>
        </a:defRPr>
      </a:lvl2pPr>
      <a:lvl3pPr marL="1323525" indent="-315125" algn="l" defTabSz="504200" rtl="0" eaLnBrk="1" latinLnBrk="0" hangingPunct="1">
        <a:spcBef>
          <a:spcPct val="20000"/>
        </a:spcBef>
        <a:spcAft>
          <a:spcPts val="662"/>
        </a:spcAft>
        <a:buClr>
          <a:schemeClr val="accent1"/>
        </a:buClr>
        <a:buSzPct val="115000"/>
        <a:buFont typeface="Arial"/>
        <a:buChar char="•"/>
        <a:defRPr sz="1985" kern="1200" cap="none">
          <a:solidFill>
            <a:schemeClr val="tx1">
              <a:lumMod val="85000"/>
              <a:lumOff val="15000"/>
            </a:schemeClr>
          </a:solidFill>
          <a:effectLst/>
          <a:latin typeface="+mn-lt"/>
          <a:ea typeface="+mn-ea"/>
          <a:cs typeface="+mn-cs"/>
        </a:defRPr>
      </a:lvl3pPr>
      <a:lvl4pPr marL="1701676" indent="-189075" algn="l" defTabSz="504200" rtl="0" eaLnBrk="1" latinLnBrk="0" hangingPunct="1">
        <a:spcBef>
          <a:spcPct val="20000"/>
        </a:spcBef>
        <a:spcAft>
          <a:spcPts val="662"/>
        </a:spcAft>
        <a:buClr>
          <a:schemeClr val="accent1"/>
        </a:buClr>
        <a:buSzPct val="115000"/>
        <a:buFont typeface="Arial"/>
        <a:buChar char="•"/>
        <a:defRPr sz="1764" kern="1200" cap="none">
          <a:solidFill>
            <a:schemeClr val="tx1">
              <a:lumMod val="85000"/>
              <a:lumOff val="15000"/>
            </a:schemeClr>
          </a:solidFill>
          <a:effectLst/>
          <a:latin typeface="+mn-lt"/>
          <a:ea typeface="+mn-ea"/>
          <a:cs typeface="+mn-cs"/>
        </a:defRPr>
      </a:lvl4pPr>
      <a:lvl5pPr marL="2205876" indent="-189075"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5pPr>
      <a:lvl6pPr marL="27731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6pPr>
      <a:lvl7pPr marL="32773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7pPr>
      <a:lvl8pPr marL="37815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8pPr>
      <a:lvl9pPr marL="42857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9pPr>
    </p:bodyStyle>
    <p:otherStyle>
      <a:defPPr>
        <a:defRPr lang="en-US"/>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94100" y="1190625"/>
            <a:ext cx="3302635" cy="2388235"/>
            <a:chOff x="3579876" y="1513332"/>
            <a:chExt cx="3302635" cy="2388235"/>
          </a:xfrm>
        </p:grpSpPr>
        <p:sp>
          <p:nvSpPr>
            <p:cNvPr id="3" name="object 3"/>
            <p:cNvSpPr/>
            <p:nvPr/>
          </p:nvSpPr>
          <p:spPr>
            <a:xfrm>
              <a:off x="3579876" y="1513332"/>
              <a:ext cx="3302635" cy="2388235"/>
            </a:xfrm>
            <a:custGeom>
              <a:avLst/>
              <a:gdLst/>
              <a:ahLst/>
              <a:cxnLst/>
              <a:rect l="l" t="t" r="r" b="b"/>
              <a:pathLst>
                <a:path w="3302634" h="2388235">
                  <a:moveTo>
                    <a:pt x="3296411" y="2388108"/>
                  </a:moveTo>
                  <a:lnTo>
                    <a:pt x="6096" y="2388108"/>
                  </a:lnTo>
                  <a:lnTo>
                    <a:pt x="0" y="2382012"/>
                  </a:lnTo>
                  <a:lnTo>
                    <a:pt x="0" y="6096"/>
                  </a:lnTo>
                  <a:lnTo>
                    <a:pt x="6096" y="0"/>
                  </a:lnTo>
                  <a:lnTo>
                    <a:pt x="3296411" y="0"/>
                  </a:lnTo>
                  <a:lnTo>
                    <a:pt x="3302508" y="6096"/>
                  </a:lnTo>
                  <a:lnTo>
                    <a:pt x="3302508" y="12192"/>
                  </a:lnTo>
                  <a:lnTo>
                    <a:pt x="25908" y="12192"/>
                  </a:lnTo>
                  <a:lnTo>
                    <a:pt x="12192" y="25908"/>
                  </a:lnTo>
                  <a:lnTo>
                    <a:pt x="25908" y="25908"/>
                  </a:lnTo>
                  <a:lnTo>
                    <a:pt x="25908" y="2362200"/>
                  </a:lnTo>
                  <a:lnTo>
                    <a:pt x="12192" y="2362200"/>
                  </a:lnTo>
                  <a:lnTo>
                    <a:pt x="25908" y="2374392"/>
                  </a:lnTo>
                  <a:lnTo>
                    <a:pt x="3302508" y="2374392"/>
                  </a:lnTo>
                  <a:lnTo>
                    <a:pt x="3302508" y="2382012"/>
                  </a:lnTo>
                  <a:lnTo>
                    <a:pt x="3296411" y="2388108"/>
                  </a:lnTo>
                  <a:close/>
                </a:path>
                <a:path w="3302634" h="2388235">
                  <a:moveTo>
                    <a:pt x="25908" y="25908"/>
                  </a:moveTo>
                  <a:lnTo>
                    <a:pt x="12192" y="25908"/>
                  </a:lnTo>
                  <a:lnTo>
                    <a:pt x="25908" y="12192"/>
                  </a:lnTo>
                  <a:lnTo>
                    <a:pt x="25908" y="25908"/>
                  </a:lnTo>
                  <a:close/>
                </a:path>
                <a:path w="3302634" h="2388235">
                  <a:moveTo>
                    <a:pt x="3276600" y="25908"/>
                  </a:moveTo>
                  <a:lnTo>
                    <a:pt x="25908" y="25908"/>
                  </a:lnTo>
                  <a:lnTo>
                    <a:pt x="25908" y="12192"/>
                  </a:lnTo>
                  <a:lnTo>
                    <a:pt x="3276600" y="12192"/>
                  </a:lnTo>
                  <a:lnTo>
                    <a:pt x="3276600" y="25908"/>
                  </a:lnTo>
                  <a:close/>
                </a:path>
                <a:path w="3302634" h="2388235">
                  <a:moveTo>
                    <a:pt x="3276600" y="2374392"/>
                  </a:moveTo>
                  <a:lnTo>
                    <a:pt x="3276600" y="12192"/>
                  </a:lnTo>
                  <a:lnTo>
                    <a:pt x="3288792" y="25908"/>
                  </a:lnTo>
                  <a:lnTo>
                    <a:pt x="3302508" y="25908"/>
                  </a:lnTo>
                  <a:lnTo>
                    <a:pt x="3302508" y="2362200"/>
                  </a:lnTo>
                  <a:lnTo>
                    <a:pt x="3288792" y="2362200"/>
                  </a:lnTo>
                  <a:lnTo>
                    <a:pt x="3276600" y="2374392"/>
                  </a:lnTo>
                  <a:close/>
                </a:path>
                <a:path w="3302634" h="2388235">
                  <a:moveTo>
                    <a:pt x="3302508" y="25908"/>
                  </a:moveTo>
                  <a:lnTo>
                    <a:pt x="3288792" y="25908"/>
                  </a:lnTo>
                  <a:lnTo>
                    <a:pt x="3276600" y="12192"/>
                  </a:lnTo>
                  <a:lnTo>
                    <a:pt x="3302508" y="12192"/>
                  </a:lnTo>
                  <a:lnTo>
                    <a:pt x="3302508" y="25908"/>
                  </a:lnTo>
                  <a:close/>
                </a:path>
                <a:path w="3302634" h="2388235">
                  <a:moveTo>
                    <a:pt x="25908" y="2374392"/>
                  </a:moveTo>
                  <a:lnTo>
                    <a:pt x="12192" y="2362200"/>
                  </a:lnTo>
                  <a:lnTo>
                    <a:pt x="25908" y="2362200"/>
                  </a:lnTo>
                  <a:lnTo>
                    <a:pt x="25908" y="2374392"/>
                  </a:lnTo>
                  <a:close/>
                </a:path>
                <a:path w="3302634" h="2388235">
                  <a:moveTo>
                    <a:pt x="3276600" y="2374392"/>
                  </a:moveTo>
                  <a:lnTo>
                    <a:pt x="25908" y="2374392"/>
                  </a:lnTo>
                  <a:lnTo>
                    <a:pt x="25908" y="2362200"/>
                  </a:lnTo>
                  <a:lnTo>
                    <a:pt x="3276600" y="2362200"/>
                  </a:lnTo>
                  <a:lnTo>
                    <a:pt x="3276600" y="2374392"/>
                  </a:lnTo>
                  <a:close/>
                </a:path>
                <a:path w="3302634" h="2388235">
                  <a:moveTo>
                    <a:pt x="3302508" y="2374392"/>
                  </a:moveTo>
                  <a:lnTo>
                    <a:pt x="3276600" y="2374392"/>
                  </a:lnTo>
                  <a:lnTo>
                    <a:pt x="3288792" y="2362200"/>
                  </a:lnTo>
                  <a:lnTo>
                    <a:pt x="3302508" y="2362200"/>
                  </a:lnTo>
                  <a:lnTo>
                    <a:pt x="3302508" y="2374392"/>
                  </a:lnTo>
                  <a:close/>
                </a:path>
              </a:pathLst>
            </a:custGeom>
            <a:solidFill>
              <a:srgbClr val="385D89"/>
            </a:solidFill>
          </p:spPr>
          <p:txBody>
            <a:bodyPr wrap="square" lIns="0" tIns="0" rIns="0" bIns="0" rtlCol="0"/>
            <a:lstStyle/>
            <a:p>
              <a:endParaRPr/>
            </a:p>
          </p:txBody>
        </p:sp>
        <p:pic>
          <p:nvPicPr>
            <p:cNvPr id="4" name="object 4"/>
            <p:cNvPicPr/>
            <p:nvPr/>
          </p:nvPicPr>
          <p:blipFill>
            <a:blip r:embed="rId2" cstate="print"/>
            <a:stretch>
              <a:fillRect/>
            </a:stretch>
          </p:blipFill>
          <p:spPr>
            <a:xfrm>
              <a:off x="3681984" y="1650492"/>
              <a:ext cx="3060191" cy="2154935"/>
            </a:xfrm>
            <a:prstGeom prst="rect">
              <a:avLst/>
            </a:prstGeom>
          </p:spPr>
        </p:pic>
      </p:grpSp>
      <p:sp>
        <p:nvSpPr>
          <p:cNvPr id="5" name="object 5"/>
          <p:cNvSpPr txBox="1">
            <a:spLocks noGrp="1"/>
          </p:cNvSpPr>
          <p:nvPr>
            <p:ph type="title"/>
          </p:nvPr>
        </p:nvSpPr>
        <p:spPr>
          <a:xfrm>
            <a:off x="546100" y="4554674"/>
            <a:ext cx="9677400" cy="1305486"/>
          </a:xfrm>
          <a:prstGeom prst="rect">
            <a:avLst/>
          </a:prstGeom>
        </p:spPr>
        <p:txBody>
          <a:bodyPr vert="horz" wrap="square" lIns="0" tIns="12700" rIns="0" bIns="0" rtlCol="0">
            <a:spAutoFit/>
          </a:bodyPr>
          <a:lstStyle/>
          <a:p>
            <a:pPr marL="12065" marR="5080" algn="ctr">
              <a:lnSpc>
                <a:spcPct val="100000"/>
              </a:lnSpc>
              <a:spcBef>
                <a:spcPts val="100"/>
              </a:spcBef>
            </a:pPr>
            <a:r>
              <a:rPr lang="en-US" sz="2800" b="0" spc="-10" dirty="0">
                <a:solidFill>
                  <a:schemeClr val="tx2">
                    <a:lumMod val="75000"/>
                  </a:schemeClr>
                </a:solidFill>
                <a:latin typeface="Bernard MT Condensed" panose="02050806060905020404" pitchFamily="18" charset="0"/>
              </a:rPr>
              <a:t>  </a:t>
            </a:r>
            <a:r>
              <a:rPr sz="2800" b="0" spc="-10" dirty="0">
                <a:solidFill>
                  <a:schemeClr val="tx2">
                    <a:lumMod val="75000"/>
                  </a:schemeClr>
                </a:solidFill>
                <a:latin typeface="Bernard MT Condensed" panose="02050806060905020404" pitchFamily="18" charset="0"/>
              </a:rPr>
              <a:t>Introduction </a:t>
            </a:r>
            <a:r>
              <a:rPr sz="2800" b="0" spc="-20" dirty="0">
                <a:solidFill>
                  <a:schemeClr val="tx2">
                    <a:lumMod val="75000"/>
                  </a:schemeClr>
                </a:solidFill>
                <a:latin typeface="Bernard MT Condensed" panose="02050806060905020404" pitchFamily="18" charset="0"/>
              </a:rPr>
              <a:t>to </a:t>
            </a:r>
            <a:r>
              <a:rPr sz="2800" b="0" dirty="0">
                <a:solidFill>
                  <a:schemeClr val="tx2">
                    <a:lumMod val="75000"/>
                  </a:schemeClr>
                </a:solidFill>
                <a:latin typeface="Bernard MT Condensed" panose="02050806060905020404" pitchFamily="18" charset="0"/>
              </a:rPr>
              <a:t>NBA, </a:t>
            </a:r>
            <a:r>
              <a:rPr sz="2800" b="0" spc="-10" dirty="0">
                <a:solidFill>
                  <a:schemeClr val="tx2">
                    <a:lumMod val="75000"/>
                  </a:schemeClr>
                </a:solidFill>
                <a:latin typeface="Bernard MT Condensed" panose="02050806060905020404" pitchFamily="18" charset="0"/>
              </a:rPr>
              <a:t>Accreditation Process, </a:t>
            </a:r>
            <a:r>
              <a:rPr sz="2800" b="0" spc="-15" dirty="0">
                <a:solidFill>
                  <a:schemeClr val="tx2">
                    <a:lumMod val="75000"/>
                  </a:schemeClr>
                </a:solidFill>
                <a:latin typeface="Bernard MT Condensed" panose="02050806060905020404" pitchFamily="18" charset="0"/>
              </a:rPr>
              <a:t>Role </a:t>
            </a:r>
            <a:r>
              <a:rPr sz="2800" b="0" dirty="0">
                <a:solidFill>
                  <a:schemeClr val="tx2">
                    <a:lumMod val="75000"/>
                  </a:schemeClr>
                </a:solidFill>
                <a:latin typeface="Bernard MT Condensed" panose="02050806060905020404" pitchFamily="18" charset="0"/>
              </a:rPr>
              <a:t>of Chairman and </a:t>
            </a:r>
            <a:r>
              <a:rPr sz="2800" b="0" spc="-530" dirty="0">
                <a:solidFill>
                  <a:schemeClr val="tx2">
                    <a:lumMod val="75000"/>
                  </a:schemeClr>
                </a:solidFill>
                <a:latin typeface="Bernard MT Condensed" panose="02050806060905020404" pitchFamily="18" charset="0"/>
              </a:rPr>
              <a:t> </a:t>
            </a:r>
            <a:br>
              <a:rPr lang="en-US" sz="2800" b="0" spc="-530" dirty="0">
                <a:solidFill>
                  <a:schemeClr val="tx2">
                    <a:lumMod val="75000"/>
                  </a:schemeClr>
                </a:solidFill>
                <a:latin typeface="Bernard MT Condensed" panose="02050806060905020404" pitchFamily="18" charset="0"/>
              </a:rPr>
            </a:br>
            <a:r>
              <a:rPr sz="2800" b="0" spc="-25" dirty="0">
                <a:solidFill>
                  <a:schemeClr val="tx2">
                    <a:lumMod val="75000"/>
                  </a:schemeClr>
                </a:solidFill>
                <a:latin typeface="Bernard MT Condensed" panose="02050806060905020404" pitchFamily="18" charset="0"/>
              </a:rPr>
              <a:t>PEVs,</a:t>
            </a:r>
            <a:r>
              <a:rPr sz="2800" b="0" spc="5" dirty="0">
                <a:solidFill>
                  <a:schemeClr val="tx2">
                    <a:lumMod val="75000"/>
                  </a:schemeClr>
                </a:solidFill>
                <a:latin typeface="Bernard MT Condensed" panose="02050806060905020404" pitchFamily="18" charset="0"/>
              </a:rPr>
              <a:t> </a:t>
            </a:r>
            <a:r>
              <a:rPr sz="2800" b="0" spc="-40" dirty="0">
                <a:solidFill>
                  <a:schemeClr val="tx2">
                    <a:lumMod val="75000"/>
                  </a:schemeClr>
                </a:solidFill>
                <a:latin typeface="Bernard MT Condensed" panose="02050806060905020404" pitchFamily="18" charset="0"/>
              </a:rPr>
              <a:t>Do’s</a:t>
            </a:r>
            <a:r>
              <a:rPr sz="2800" b="0" spc="-20" dirty="0">
                <a:solidFill>
                  <a:schemeClr val="tx2">
                    <a:lumMod val="75000"/>
                  </a:schemeClr>
                </a:solidFill>
                <a:latin typeface="Bernard MT Condensed" panose="02050806060905020404" pitchFamily="18" charset="0"/>
              </a:rPr>
              <a:t> </a:t>
            </a:r>
            <a:r>
              <a:rPr sz="2800" b="0" dirty="0">
                <a:solidFill>
                  <a:schemeClr val="tx2">
                    <a:lumMod val="75000"/>
                  </a:schemeClr>
                </a:solidFill>
                <a:latin typeface="Bernard MT Condensed" panose="02050806060905020404" pitchFamily="18" charset="0"/>
              </a:rPr>
              <a:t>&amp; </a:t>
            </a:r>
            <a:r>
              <a:rPr sz="2800" b="0" spc="-20" dirty="0">
                <a:solidFill>
                  <a:schemeClr val="tx2">
                    <a:lumMod val="75000"/>
                  </a:schemeClr>
                </a:solidFill>
                <a:latin typeface="Bernard MT Condensed" panose="02050806060905020404" pitchFamily="18" charset="0"/>
              </a:rPr>
              <a:t>Dont’s</a:t>
            </a:r>
          </a:p>
          <a:p>
            <a:pPr algn="ctr">
              <a:lnSpc>
                <a:spcPct val="100000"/>
              </a:lnSpc>
            </a:pPr>
            <a:r>
              <a:rPr sz="2800" b="0" spc="-10" dirty="0">
                <a:solidFill>
                  <a:schemeClr val="tx2">
                    <a:lumMod val="75000"/>
                  </a:schemeClr>
                </a:solidFill>
                <a:latin typeface="Bernard MT Condensed" panose="02050806060905020404" pitchFamily="18" charset="0"/>
              </a:rPr>
              <a:t>by</a:t>
            </a:r>
            <a:r>
              <a:rPr sz="2800" b="0" spc="-5" dirty="0">
                <a:solidFill>
                  <a:schemeClr val="tx2">
                    <a:lumMod val="75000"/>
                  </a:schemeClr>
                </a:solidFill>
                <a:latin typeface="Bernard MT Condensed" panose="02050806060905020404" pitchFamily="18" charset="0"/>
              </a:rPr>
              <a:t> </a:t>
            </a:r>
            <a:r>
              <a:rPr sz="2800" b="0" spc="-85" dirty="0">
                <a:solidFill>
                  <a:schemeClr val="tx2">
                    <a:lumMod val="75000"/>
                  </a:schemeClr>
                </a:solidFill>
                <a:latin typeface="Bernard MT Condensed" panose="02050806060905020404" pitchFamily="18" charset="0"/>
              </a:rPr>
              <a:t>Dr.</a:t>
            </a:r>
            <a:r>
              <a:rPr sz="2800" b="0" spc="-30" dirty="0">
                <a:solidFill>
                  <a:schemeClr val="tx2">
                    <a:lumMod val="75000"/>
                  </a:schemeClr>
                </a:solidFill>
                <a:latin typeface="Bernard MT Condensed" panose="02050806060905020404" pitchFamily="18" charset="0"/>
              </a:rPr>
              <a:t> </a:t>
            </a:r>
            <a:r>
              <a:rPr sz="2800" b="0" dirty="0">
                <a:solidFill>
                  <a:schemeClr val="tx2">
                    <a:lumMod val="75000"/>
                  </a:schemeClr>
                </a:solidFill>
                <a:latin typeface="Bernard MT Condensed" panose="02050806060905020404" pitchFamily="18" charset="0"/>
              </a:rPr>
              <a:t>Anil</a:t>
            </a:r>
            <a:r>
              <a:rPr sz="2800" b="0" spc="-15" dirty="0">
                <a:solidFill>
                  <a:schemeClr val="tx2">
                    <a:lumMod val="75000"/>
                  </a:schemeClr>
                </a:solidFill>
                <a:latin typeface="Bernard MT Condensed" panose="02050806060905020404" pitchFamily="18" charset="0"/>
              </a:rPr>
              <a:t> </a:t>
            </a:r>
            <a:r>
              <a:rPr sz="2800" b="0" spc="-10" dirty="0">
                <a:solidFill>
                  <a:schemeClr val="tx2">
                    <a:lumMod val="75000"/>
                  </a:schemeClr>
                </a:solidFill>
                <a:latin typeface="Bernard MT Condensed" panose="02050806060905020404" pitchFamily="18" charset="0"/>
              </a:rPr>
              <a:t>Kumar</a:t>
            </a:r>
            <a:r>
              <a:rPr sz="2800" b="0" spc="-20" dirty="0">
                <a:solidFill>
                  <a:schemeClr val="tx2">
                    <a:lumMod val="75000"/>
                  </a:schemeClr>
                </a:solidFill>
                <a:latin typeface="Bernard MT Condensed" panose="02050806060905020404" pitchFamily="18" charset="0"/>
              </a:rPr>
              <a:t> </a:t>
            </a:r>
            <a:r>
              <a:rPr sz="2800" b="0" spc="-5" dirty="0">
                <a:solidFill>
                  <a:schemeClr val="tx2">
                    <a:lumMod val="75000"/>
                  </a:schemeClr>
                </a:solidFill>
                <a:latin typeface="Bernard MT Condensed" panose="02050806060905020404" pitchFamily="18" charset="0"/>
              </a:rPr>
              <a:t>Nassa,</a:t>
            </a:r>
            <a:r>
              <a:rPr sz="2800" b="0" spc="10" dirty="0">
                <a:solidFill>
                  <a:schemeClr val="tx2">
                    <a:lumMod val="75000"/>
                  </a:schemeClr>
                </a:solidFill>
                <a:latin typeface="Bernard MT Condensed" panose="02050806060905020404" pitchFamily="18" charset="0"/>
              </a:rPr>
              <a:t> </a:t>
            </a:r>
            <a:r>
              <a:rPr sz="2800" b="0" dirty="0">
                <a:solidFill>
                  <a:schemeClr val="tx2">
                    <a:lumMod val="75000"/>
                  </a:schemeClr>
                </a:solidFill>
                <a:latin typeface="Bernard MT Condensed" panose="02050806060905020404" pitchFamily="18" charset="0"/>
              </a:rPr>
              <a:t>Member</a:t>
            </a:r>
            <a:r>
              <a:rPr sz="2800" b="0" spc="-20" dirty="0">
                <a:solidFill>
                  <a:schemeClr val="tx2">
                    <a:lumMod val="75000"/>
                  </a:schemeClr>
                </a:solidFill>
                <a:latin typeface="Bernard MT Condensed" panose="02050806060905020404" pitchFamily="18" charset="0"/>
              </a:rPr>
              <a:t> </a:t>
            </a:r>
            <a:r>
              <a:rPr sz="2800" b="0" spc="-25" dirty="0">
                <a:solidFill>
                  <a:schemeClr val="tx2">
                    <a:lumMod val="75000"/>
                  </a:schemeClr>
                </a:solidFill>
                <a:latin typeface="Bernard MT Condensed" panose="02050806060905020404" pitchFamily="18" charset="0"/>
              </a:rPr>
              <a:t>Secretary,</a:t>
            </a:r>
            <a:r>
              <a:rPr sz="2800" b="0" spc="-45" dirty="0">
                <a:solidFill>
                  <a:schemeClr val="tx2">
                    <a:lumMod val="75000"/>
                  </a:schemeClr>
                </a:solidFill>
                <a:latin typeface="Bernard MT Condensed" panose="02050806060905020404" pitchFamily="18" charset="0"/>
              </a:rPr>
              <a:t> </a:t>
            </a:r>
            <a:r>
              <a:rPr sz="2800" b="0" spc="-10" dirty="0">
                <a:solidFill>
                  <a:schemeClr val="tx2">
                    <a:lumMod val="75000"/>
                  </a:schemeClr>
                </a:solidFill>
                <a:latin typeface="Bernard MT Condensed" panose="02050806060905020404" pitchFamily="18" charset="0"/>
              </a:rPr>
              <a:t>NBA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01105E8-E41D-4EAB-87D8-E8E43504FB32}"/>
              </a:ext>
            </a:extLst>
          </p:cNvPr>
          <p:cNvSpPr>
            <a:spLocks noGrp="1" noChangeArrowheads="1"/>
          </p:cNvSpPr>
          <p:nvPr>
            <p:ph type="title"/>
          </p:nvPr>
        </p:nvSpPr>
        <p:spPr>
          <a:xfrm>
            <a:off x="304800" y="0"/>
            <a:ext cx="9495578" cy="1008380"/>
          </a:xfrm>
        </p:spPr>
        <p:txBody>
          <a:bodyPr>
            <a:normAutofit fontScale="90000"/>
          </a:bodyPr>
          <a:lstStyle/>
          <a:p>
            <a:pPr eaLnBrk="1" hangingPunct="1"/>
            <a:r>
              <a:rPr lang="en-US" altLang="en-US" sz="3088"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(POs)-Present </a:t>
            </a:r>
            <a:br>
              <a:rPr lang="en-US" altLang="en-US" sz="3088" b="1" dirty="0">
                <a:solidFill>
                  <a:schemeClr val="tx1"/>
                </a:solidFill>
              </a:rPr>
            </a:br>
            <a:endParaRPr lang="en-US" altLang="en-US" sz="3088" b="1" dirty="0">
              <a:solidFill>
                <a:schemeClr val="tx1"/>
              </a:solidFill>
            </a:endParaRPr>
          </a:p>
        </p:txBody>
      </p:sp>
      <p:sp>
        <p:nvSpPr>
          <p:cNvPr id="3076" name="AutoShape 2" descr="Temperature Sensor LM35">
            <a:extLst>
              <a:ext uri="{FF2B5EF4-FFF2-40B4-BE49-F238E27FC236}">
                <a16:creationId xmlns:a16="http://schemas.microsoft.com/office/drawing/2014/main" id="{91952AB8-2F8B-4D5F-98E0-B5FDCFB5B9C2}"/>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sp>
        <p:nvSpPr>
          <p:cNvPr id="5" name="Rectangle 3">
            <a:extLst>
              <a:ext uri="{FF2B5EF4-FFF2-40B4-BE49-F238E27FC236}">
                <a16:creationId xmlns:a16="http://schemas.microsoft.com/office/drawing/2014/main" id="{7954132C-A9F9-4739-B190-DF3432736CCD}"/>
              </a:ext>
            </a:extLst>
          </p:cNvPr>
          <p:cNvSpPr txBox="1">
            <a:spLocks noChangeArrowheads="1"/>
          </p:cNvSpPr>
          <p:nvPr/>
        </p:nvSpPr>
        <p:spPr bwMode="auto">
          <a:xfrm>
            <a:off x="861510" y="733425"/>
            <a:ext cx="8828590" cy="2079198"/>
          </a:xfrm>
          <a:prstGeom prst="rect">
            <a:avLst/>
          </a:prstGeom>
          <a:noFill/>
          <a:ln>
            <a:noFill/>
          </a:ln>
          <a:effectLst/>
        </p:spPr>
        <p:txBody>
          <a:bodyPr lIns="99250" tIns="51610" rIns="99250" bIns="5161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7408" indent="-397408" algn="just" eaLnBrk="1" hangingPunct="1">
              <a:spcBef>
                <a:spcPts val="0"/>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Environment and sustainability</a:t>
            </a:r>
            <a:r>
              <a:rPr lang="en-US" altLang="en-US" sz="2000" dirty="0">
                <a:solidFill>
                  <a:schemeClr val="tx1"/>
                </a:solidFill>
                <a:latin typeface="Garamond" panose="02020404030301010803" pitchFamily="18" charset="0"/>
                <a:ea typeface="Calibri" panose="020F0502020204030204" pitchFamily="34" charset="0"/>
                <a:cs typeface="Verdana,Bold"/>
              </a:rPr>
              <a:t>: Understand the impact of the professional engineering solutions in societal and environmental contexts, and demonstrate the knowledge of, and need for sustainable development.</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Ethics</a:t>
            </a:r>
            <a:r>
              <a:rPr lang="en-US" altLang="en-US" sz="2000" dirty="0">
                <a:solidFill>
                  <a:schemeClr val="tx1"/>
                </a:solidFill>
                <a:latin typeface="Garamond" panose="02020404030301010803" pitchFamily="18" charset="0"/>
                <a:ea typeface="Calibri" panose="020F0502020204030204" pitchFamily="34" charset="0"/>
                <a:cs typeface="Verdana,Bold"/>
              </a:rPr>
              <a:t>: Apply ethical principles and commit to professional ethics and responsibilities and norms of the engineering practice.</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Individual and team work</a:t>
            </a:r>
            <a:r>
              <a:rPr lang="en-US" altLang="en-US" sz="2000" dirty="0">
                <a:solidFill>
                  <a:schemeClr val="tx1"/>
                </a:solidFill>
                <a:latin typeface="Garamond" panose="02020404030301010803" pitchFamily="18" charset="0"/>
                <a:ea typeface="Calibri" panose="020F0502020204030204" pitchFamily="34" charset="0"/>
                <a:cs typeface="Verdana,Bold"/>
              </a:rPr>
              <a:t>: Function effectively as an individual, and as a member or leader in diverse teams, and in multidisciplinary settings.</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Communication</a:t>
            </a:r>
            <a:r>
              <a:rPr lang="en-US" altLang="en-US" sz="2000" dirty="0">
                <a:solidFill>
                  <a:schemeClr val="tx1"/>
                </a:solidFill>
                <a:latin typeface="Garamond" panose="02020404030301010803" pitchFamily="18" charset="0"/>
                <a:ea typeface="Calibri" panose="020F0502020204030204" pitchFamily="34" charset="0"/>
                <a:cs typeface="Verdana,Bold"/>
              </a:rPr>
              <a:t>: Communicate effectively on complex engineering activities with the engineering community and with society at large, such as, being able to comprehend and write effective reports and design documentation, make effective presentations, and give and receive clear instructions.</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Project management and finance</a:t>
            </a:r>
            <a:r>
              <a:rPr lang="en-US" altLang="en-US" sz="2000" dirty="0">
                <a:solidFill>
                  <a:schemeClr val="tx1"/>
                </a:solidFill>
                <a:latin typeface="Garamond" panose="02020404030301010803" pitchFamily="18" charset="0"/>
                <a:ea typeface="Calibri" panose="020F0502020204030204" pitchFamily="34" charset="0"/>
                <a:cs typeface="Verdana,Bold"/>
              </a:rPr>
              <a:t>: Demonstrate knowledge and understanding of the engineering and management principles and apply these to </a:t>
            </a:r>
            <a:r>
              <a:rPr lang="en-US" altLang="en-US" sz="2000" dirty="0" err="1">
                <a:solidFill>
                  <a:schemeClr val="tx1"/>
                </a:solidFill>
                <a:latin typeface="Garamond" panose="02020404030301010803" pitchFamily="18" charset="0"/>
                <a:ea typeface="Calibri" panose="020F0502020204030204" pitchFamily="34" charset="0"/>
                <a:cs typeface="Verdana,Bold"/>
              </a:rPr>
              <a:t>one‟s</a:t>
            </a:r>
            <a:r>
              <a:rPr lang="en-US" altLang="en-US" sz="2000" dirty="0">
                <a:solidFill>
                  <a:schemeClr val="tx1"/>
                </a:solidFill>
                <a:latin typeface="Garamond" panose="02020404030301010803" pitchFamily="18" charset="0"/>
                <a:ea typeface="Calibri" panose="020F0502020204030204" pitchFamily="34" charset="0"/>
                <a:cs typeface="Verdana,Bold"/>
              </a:rPr>
              <a:t> own work, as a member and leader in a team, to manage projects and in multidisciplinary environments.</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Life-long learning</a:t>
            </a:r>
            <a:r>
              <a:rPr lang="en-US" altLang="en-US" sz="2000" dirty="0">
                <a:solidFill>
                  <a:schemeClr val="tx1"/>
                </a:solidFill>
                <a:latin typeface="Garamond" panose="02020404030301010803" pitchFamily="18" charset="0"/>
                <a:ea typeface="Calibri" panose="020F0502020204030204" pitchFamily="34" charset="0"/>
                <a:cs typeface="Verdana,Bold"/>
              </a:rPr>
              <a:t>: Recognize the need for, and have the preparation and ability to engage in independent and life-long learning in the broadest context of technological change.</a:t>
            </a:r>
          </a:p>
          <a:p>
            <a:pPr marL="441175" lvl="1" indent="0" algn="just" eaLnBrk="1" hangingPunct="1">
              <a:defRPr/>
            </a:pPr>
            <a:endParaRPr lang="en-IN" altLang="en-US" sz="1985" dirty="0">
              <a:latin typeface="Garamond" panose="02020404030301010803" pitchFamily="18" charset="0"/>
              <a:ea typeface="Calibri" panose="020F0502020204030204" pitchFamily="34" charset="0"/>
              <a:cs typeface="Verdana,Bold"/>
            </a:endParaRPr>
          </a:p>
          <a:p>
            <a:pPr marL="952378" lvl="1" indent="-511203" algn="just" eaLnBrk="1" hangingPunct="1">
              <a:lnSpc>
                <a:spcPct val="90000"/>
              </a:lnSpc>
              <a:buFont typeface="Wingdings" panose="05000000000000000000" pitchFamily="2" charset="2"/>
              <a:buChar char="v"/>
              <a:defRPr/>
            </a:pPr>
            <a:endParaRPr lang="en-IN" altLang="en-US" sz="2757" dirty="0">
              <a:latin typeface="Garamond" panose="02020404030301010803" pitchFamily="18" charset="0"/>
              <a:ea typeface="Calibri" panose="020F0502020204030204" pitchFamily="34" charset="0"/>
              <a:cs typeface="Verdana,Bold"/>
            </a:endParaRPr>
          </a:p>
        </p:txBody>
      </p:sp>
      <p:pic>
        <p:nvPicPr>
          <p:cNvPr id="6" name="Picture 5">
            <a:extLst>
              <a:ext uri="{FF2B5EF4-FFF2-40B4-BE49-F238E27FC236}">
                <a16:creationId xmlns:a16="http://schemas.microsoft.com/office/drawing/2014/main" id="{29A02BB2-D92B-45A4-A07B-D7048644B560}"/>
              </a:ext>
            </a:extLst>
          </p:cNvPr>
          <p:cNvPicPr>
            <a:picLocks noChangeAspect="1"/>
          </p:cNvPicPr>
          <p:nvPr/>
        </p:nvPicPr>
        <p:blipFill>
          <a:blip r:embed="rId3"/>
          <a:stretch>
            <a:fillRect/>
          </a:stretch>
        </p:blipFill>
        <p:spPr>
          <a:xfrm>
            <a:off x="304800" y="1"/>
            <a:ext cx="756285" cy="605072"/>
          </a:xfrm>
          <a:prstGeom prst="rect">
            <a:avLst/>
          </a:prstGeom>
        </p:spPr>
      </p:pic>
    </p:spTree>
    <p:extLst>
      <p:ext uri="{BB962C8B-B14F-4D97-AF65-F5344CB8AC3E}">
        <p14:creationId xmlns:p14="http://schemas.microsoft.com/office/powerpoint/2010/main" val="124431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189ADED-A245-4F74-876E-AFC75670CAFC}"/>
              </a:ext>
            </a:extLst>
          </p:cNvPr>
          <p:cNvSpPr>
            <a:spLocks noGrp="1" noChangeArrowheads="1"/>
          </p:cNvSpPr>
          <p:nvPr>
            <p:ph type="title"/>
          </p:nvPr>
        </p:nvSpPr>
        <p:spPr>
          <a:xfrm>
            <a:off x="304800" y="0"/>
            <a:ext cx="9495578" cy="1008380"/>
          </a:xfrm>
        </p:spPr>
        <p:txBody>
          <a:bodyPr>
            <a:normAutofit/>
          </a:bodyPr>
          <a:lstStyle/>
          <a:p>
            <a:pPr eaLnBrk="1" hangingPunct="1"/>
            <a:r>
              <a:rPr lang="en-US" altLang="en-US" sz="2757"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2757"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2757"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(POs)-Proposed  </a:t>
            </a:r>
            <a:br>
              <a:rPr lang="en-US" altLang="en-US" sz="2757"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br>
            <a:endParaRPr lang="en-US" altLang="en-US" sz="2757"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5123" name="Rectangle 3">
            <a:extLst>
              <a:ext uri="{FF2B5EF4-FFF2-40B4-BE49-F238E27FC236}">
                <a16:creationId xmlns:a16="http://schemas.microsoft.com/office/drawing/2014/main" id="{5DF2E44F-3E3E-4F7D-9E42-C518F80652A8}"/>
              </a:ext>
            </a:extLst>
          </p:cNvPr>
          <p:cNvSpPr>
            <a:spLocks noGrp="1" noChangeArrowheads="1"/>
          </p:cNvSpPr>
          <p:nvPr>
            <p:ph idx="1"/>
          </p:nvPr>
        </p:nvSpPr>
        <p:spPr>
          <a:xfrm>
            <a:off x="640927" y="885825"/>
            <a:ext cx="9579610" cy="6424930"/>
          </a:xfrm>
        </p:spPr>
        <p:txBody>
          <a:bodyPr>
            <a:normAutofit fontScale="92500" lnSpcReduction="10000"/>
          </a:bodyPr>
          <a:lstStyle/>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Engineering knowledge</a:t>
            </a:r>
            <a:r>
              <a:rPr lang="en-US" altLang="en-US" sz="2316" dirty="0">
                <a:solidFill>
                  <a:schemeClr val="tx1"/>
                </a:solidFill>
                <a:latin typeface="Garamond" panose="02020404030301010803" pitchFamily="18" charset="0"/>
              </a:rPr>
              <a:t>: Apply the knowledge of mathematics, natural science, computing and engineering fundamentals, and an engineering specialization to the solution of complex engineering problems.</a:t>
            </a:r>
          </a:p>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Problem analysis</a:t>
            </a:r>
            <a:r>
              <a:rPr lang="en-US" altLang="en-US" sz="2316" dirty="0">
                <a:solidFill>
                  <a:schemeClr val="tx1"/>
                </a:solidFill>
                <a:latin typeface="Garamond" panose="02020404030301010803" pitchFamily="18" charset="0"/>
              </a:rPr>
              <a:t>: Identify, formulate, review research literature, and analyze complex engineering problems reaching substantiated conclusions using first principles of mathematics, natural sciences, and engineering sciences with holistic consideration for sustainable development.</a:t>
            </a:r>
          </a:p>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Design/development of solutions</a:t>
            </a:r>
            <a:r>
              <a:rPr lang="en-US" altLang="en-US" sz="2316" dirty="0">
                <a:solidFill>
                  <a:schemeClr val="tx1"/>
                </a:solidFill>
                <a:latin typeface="Garamond" panose="02020404030301010803" pitchFamily="18" charset="0"/>
              </a:rPr>
              <a:t>: Design solutions for complex engineering problems and design system components or processes that meet the identified needs with appropriate consideration for the public health and safety, whole-life cost, net zero carbon, as well as resource, cultural, societal, and environmental considerations.</a:t>
            </a:r>
          </a:p>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Conduct investigations of complex problems</a:t>
            </a:r>
            <a:r>
              <a:rPr lang="en-US" altLang="en-US" sz="2316" dirty="0">
                <a:solidFill>
                  <a:schemeClr val="tx1"/>
                </a:solidFill>
                <a:latin typeface="Garamond" panose="02020404030301010803" pitchFamily="18" charset="0"/>
              </a:rPr>
              <a:t>: Conduct investigations of complex problems using research-based knowledge and research methods including design of experiments, analysis and interpretation of data, and synthesis of information to provide valid conclusions.</a:t>
            </a:r>
          </a:p>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Engineering Tool usage</a:t>
            </a:r>
            <a:r>
              <a:rPr lang="en-US" altLang="en-US" sz="2316" dirty="0">
                <a:solidFill>
                  <a:schemeClr val="tx1"/>
                </a:solidFill>
                <a:latin typeface="Garamond" panose="02020404030301010803" pitchFamily="18" charset="0"/>
              </a:rPr>
              <a:t>: Create, select, adapt and apply appropriate technologies/techniques, resources, and modern engineering and IT tools, including prediction and modelling</a:t>
            </a:r>
            <a:r>
              <a:rPr lang="en-US" altLang="en-US" sz="1985" dirty="0">
                <a:solidFill>
                  <a:schemeClr val="tx1"/>
                </a:solidFill>
                <a:latin typeface="Garamond" panose="02020404030301010803" pitchFamily="18" charset="0"/>
              </a:rPr>
              <a:t>, to complex engineering problems, with an understanding of the associated limitations</a:t>
            </a:r>
            <a:endParaRPr lang="en-IN" altLang="en-US" sz="1985" dirty="0">
              <a:solidFill>
                <a:schemeClr val="tx1"/>
              </a:solidFill>
              <a:latin typeface="Garamond" panose="02020404030301010803" pitchFamily="18" charset="0"/>
            </a:endParaRPr>
          </a:p>
        </p:txBody>
      </p:sp>
      <p:sp>
        <p:nvSpPr>
          <p:cNvPr id="5124" name="AutoShape 2" descr="Temperature Sensor LM35">
            <a:extLst>
              <a:ext uri="{FF2B5EF4-FFF2-40B4-BE49-F238E27FC236}">
                <a16:creationId xmlns:a16="http://schemas.microsoft.com/office/drawing/2014/main" id="{59D952AB-DE70-46B0-8383-A6087A9C94D6}"/>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pic>
        <p:nvPicPr>
          <p:cNvPr id="5" name="Picture 4">
            <a:extLst>
              <a:ext uri="{FF2B5EF4-FFF2-40B4-BE49-F238E27FC236}">
                <a16:creationId xmlns:a16="http://schemas.microsoft.com/office/drawing/2014/main" id="{43EE3D18-4043-439E-9904-C58735284F18}"/>
              </a:ext>
            </a:extLst>
          </p:cNvPr>
          <p:cNvPicPr>
            <a:picLocks noChangeAspect="1"/>
          </p:cNvPicPr>
          <p:nvPr/>
        </p:nvPicPr>
        <p:blipFill>
          <a:blip r:embed="rId3"/>
          <a:stretch>
            <a:fillRect/>
          </a:stretch>
        </p:blipFill>
        <p:spPr>
          <a:xfrm>
            <a:off x="304800" y="1"/>
            <a:ext cx="756285" cy="5041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189ADED-A245-4F74-876E-AFC75670CAFC}"/>
              </a:ext>
            </a:extLst>
          </p:cNvPr>
          <p:cNvSpPr>
            <a:spLocks noGrp="1" noChangeArrowheads="1"/>
          </p:cNvSpPr>
          <p:nvPr>
            <p:ph type="title"/>
          </p:nvPr>
        </p:nvSpPr>
        <p:spPr>
          <a:xfrm>
            <a:off x="304800" y="0"/>
            <a:ext cx="9495578" cy="1008380"/>
          </a:xfrm>
        </p:spPr>
        <p:txBody>
          <a:bodyPr>
            <a:normAutofit fontScale="90000"/>
          </a:bodyPr>
          <a:lstStyle/>
          <a:p>
            <a:pPr eaLnBrk="1" hangingPunct="1"/>
            <a:r>
              <a:rPr lang="en-US" altLang="en-US" sz="3088"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(POs)-Proposed</a:t>
            </a:r>
            <a:r>
              <a:rPr lang="en-US" altLang="en-US" sz="3088"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br>
              <a:rPr lang="en-US" altLang="en-US" sz="3088" b="1" dirty="0">
                <a:solidFill>
                  <a:schemeClr val="tx1"/>
                </a:solidFill>
              </a:rPr>
            </a:br>
            <a:endParaRPr lang="en-US" altLang="en-US" sz="3088" b="1" dirty="0">
              <a:solidFill>
                <a:schemeClr val="tx1"/>
              </a:solidFill>
            </a:endParaRPr>
          </a:p>
        </p:txBody>
      </p:sp>
      <p:sp>
        <p:nvSpPr>
          <p:cNvPr id="5124" name="AutoShape 2" descr="Temperature Sensor LM35">
            <a:extLst>
              <a:ext uri="{FF2B5EF4-FFF2-40B4-BE49-F238E27FC236}">
                <a16:creationId xmlns:a16="http://schemas.microsoft.com/office/drawing/2014/main" id="{59D952AB-DE70-46B0-8383-A6087A9C94D6}"/>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sp>
        <p:nvSpPr>
          <p:cNvPr id="6" name="Rectangle 3">
            <a:extLst>
              <a:ext uri="{FF2B5EF4-FFF2-40B4-BE49-F238E27FC236}">
                <a16:creationId xmlns:a16="http://schemas.microsoft.com/office/drawing/2014/main" id="{81D004FC-4047-4B4B-9309-7BCE147C7131}"/>
              </a:ext>
            </a:extLst>
          </p:cNvPr>
          <p:cNvSpPr txBox="1">
            <a:spLocks noChangeArrowheads="1"/>
          </p:cNvSpPr>
          <p:nvPr/>
        </p:nvSpPr>
        <p:spPr bwMode="auto">
          <a:xfrm>
            <a:off x="640927" y="756285"/>
            <a:ext cx="9327515" cy="6470438"/>
          </a:xfrm>
          <a:prstGeom prst="rect">
            <a:avLst/>
          </a:prstGeom>
          <a:noFill/>
          <a:ln>
            <a:noFill/>
          </a:ln>
          <a:effectLst/>
        </p:spPr>
        <p:txBody>
          <a:bodyPr lIns="99250" tIns="51610" rIns="99250" bIns="5161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Impact of Engineering on Society and the environment</a:t>
            </a:r>
            <a:r>
              <a:rPr lang="en-US" altLang="en-US" sz="1930" dirty="0">
                <a:solidFill>
                  <a:schemeClr val="tx1"/>
                </a:solidFill>
                <a:latin typeface="Garamond" panose="02020404030301010803" pitchFamily="18" charset="0"/>
              </a:rPr>
              <a:t>: analyze social and environmental aspects of engineering activities. Such abilities include an understanding of the interactions that engineering has with the economic, social, health, safety, legal, and cultural aspects of society; the uncertainties in the prediction of such interactions; and the concepts of sustainable design and development.</a:t>
            </a:r>
          </a:p>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Ethics</a:t>
            </a:r>
            <a:r>
              <a:rPr lang="en-US" altLang="en-US" sz="1930" dirty="0">
                <a:solidFill>
                  <a:schemeClr val="tx1"/>
                </a:solidFill>
                <a:latin typeface="Garamond" panose="02020404030301010803" pitchFamily="18" charset="0"/>
              </a:rPr>
              <a:t>: Apply ethical principles and commit to professional ethics and responsibilities and norms of engineering practice and adhere to relevant national and international laws.</a:t>
            </a:r>
          </a:p>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Individual and team work</a:t>
            </a:r>
            <a:r>
              <a:rPr lang="en-US" altLang="en-US" sz="1930" dirty="0">
                <a:solidFill>
                  <a:srgbClr val="FF0000"/>
                </a:solidFill>
                <a:latin typeface="Garamond" panose="02020404030301010803" pitchFamily="18" charset="0"/>
              </a:rPr>
              <a:t>:</a:t>
            </a:r>
            <a:r>
              <a:rPr lang="en-US" altLang="en-US" sz="1930" dirty="0">
                <a:solidFill>
                  <a:schemeClr val="tx1"/>
                </a:solidFill>
                <a:latin typeface="Garamond" panose="02020404030301010803" pitchFamily="18" charset="0"/>
              </a:rPr>
              <a:t> Work effectively as an individual, and as a member or leader in diverse teams and in multi-disciplinary, face-to-face, remote and distributed settings.</a:t>
            </a:r>
          </a:p>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Communication Skill</a:t>
            </a:r>
            <a:r>
              <a:rPr lang="en-US" altLang="en-US" sz="1930" dirty="0">
                <a:solidFill>
                  <a:schemeClr val="tx1"/>
                </a:solidFill>
                <a:latin typeface="Garamond" panose="02020404030301010803" pitchFamily="18" charset="0"/>
              </a:rPr>
              <a:t>: Communicate effectively complex engineering concepts within the profession and with society at large. Such abilities include reading, writing, speaking and listening, and the ability to comprehend and write effective reports and design documentation, and to give and receive clear instructions.</a:t>
            </a:r>
          </a:p>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Project management and finance</a:t>
            </a:r>
            <a:r>
              <a:rPr lang="en-US" altLang="en-US" sz="1930" dirty="0">
                <a:solidFill>
                  <a:schemeClr val="tx1"/>
                </a:solidFill>
                <a:latin typeface="Garamond" panose="02020404030301010803" pitchFamily="18" charset="0"/>
              </a:rPr>
              <a:t>: Apply knowledge and understanding of engineering management principles and economic decision-making and apply these to one’s own work, as a member and leader in a team, and to manage projects and in multidisciplinary environments. </a:t>
            </a:r>
          </a:p>
          <a:p>
            <a:pPr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Life-long learning</a:t>
            </a:r>
            <a:r>
              <a:rPr lang="en-US" altLang="en-US" sz="1930" dirty="0">
                <a:solidFill>
                  <a:schemeClr val="tx1"/>
                </a:solidFill>
                <a:latin typeface="Garamond" panose="02020404030301010803" pitchFamily="18" charset="0"/>
              </a:rPr>
              <a:t>: Identify and to address needs in a changing world, adapt new and emerging technologies, develop critical thinking approach in the context of technological change by engaging themselves in independent and life-long learning.</a:t>
            </a:r>
          </a:p>
          <a:p>
            <a:pPr algn="just" eaLnBrk="1" hangingPunct="1">
              <a:spcBef>
                <a:spcPts val="0"/>
              </a:spcBef>
              <a:buFont typeface="+mj-lt"/>
              <a:buAutoNum type="arabicPeriod" startAt="6"/>
              <a:defRPr/>
            </a:pPr>
            <a:endParaRPr lang="en-US" altLang="en-US" sz="2316" dirty="0">
              <a:solidFill>
                <a:schemeClr val="tx1"/>
              </a:solidFill>
              <a:latin typeface="Garamond" panose="02020404030301010803" pitchFamily="18" charset="0"/>
            </a:endParaRPr>
          </a:p>
        </p:txBody>
      </p:sp>
      <p:pic>
        <p:nvPicPr>
          <p:cNvPr id="5" name="Picture 4">
            <a:extLst>
              <a:ext uri="{FF2B5EF4-FFF2-40B4-BE49-F238E27FC236}">
                <a16:creationId xmlns:a16="http://schemas.microsoft.com/office/drawing/2014/main" id="{967CCE86-99FA-49D5-80B9-DAB98E53F9B1}"/>
              </a:ext>
            </a:extLst>
          </p:cNvPr>
          <p:cNvPicPr>
            <a:picLocks noChangeAspect="1"/>
          </p:cNvPicPr>
          <p:nvPr/>
        </p:nvPicPr>
        <p:blipFill>
          <a:blip r:embed="rId3"/>
          <a:stretch>
            <a:fillRect/>
          </a:stretch>
        </p:blipFill>
        <p:spPr>
          <a:xfrm>
            <a:off x="388832" y="1"/>
            <a:ext cx="672253" cy="504190"/>
          </a:xfrm>
          <a:prstGeom prst="rect">
            <a:avLst/>
          </a:prstGeom>
        </p:spPr>
      </p:pic>
    </p:spTree>
    <p:extLst>
      <p:ext uri="{BB962C8B-B14F-4D97-AF65-F5344CB8AC3E}">
        <p14:creationId xmlns:p14="http://schemas.microsoft.com/office/powerpoint/2010/main" val="312025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2884" y="502491"/>
            <a:ext cx="7358380" cy="513715"/>
          </a:xfrm>
          <a:prstGeom prst="rect">
            <a:avLst/>
          </a:prstGeom>
        </p:spPr>
        <p:txBody>
          <a:bodyPr vert="horz" wrap="square" lIns="0" tIns="12700" rIns="0" bIns="0" rtlCol="0">
            <a:spAutoFit/>
          </a:bodyPr>
          <a:lstStyle/>
          <a:p>
            <a:pPr marL="12700">
              <a:lnSpc>
                <a:spcPct val="100000"/>
              </a:lnSpc>
              <a:spcBef>
                <a:spcPts val="100"/>
              </a:spcBef>
              <a:tabLst>
                <a:tab pos="3084195" algn="l"/>
              </a:tabLst>
            </a:pPr>
            <a:r>
              <a:rPr sz="3200" b="1" u="heavy" spc="210" dirty="0">
                <a:solidFill>
                  <a:srgbClr val="4B390D"/>
                </a:solidFill>
                <a:uFill>
                  <a:solidFill>
                    <a:srgbClr val="000000"/>
                  </a:solidFill>
                </a:uFill>
                <a:latin typeface="Cambria"/>
                <a:cs typeface="Cambria"/>
              </a:rPr>
              <a:t>NBA</a:t>
            </a:r>
            <a:r>
              <a:rPr sz="3200" b="1" u="heavy" spc="360" dirty="0">
                <a:solidFill>
                  <a:srgbClr val="4B390D"/>
                </a:solidFill>
                <a:uFill>
                  <a:solidFill>
                    <a:srgbClr val="000000"/>
                  </a:solidFill>
                </a:uFill>
                <a:latin typeface="Cambria"/>
                <a:cs typeface="Cambria"/>
              </a:rPr>
              <a:t> </a:t>
            </a:r>
            <a:r>
              <a:rPr sz="3200" b="1" u="heavy" spc="270" dirty="0">
                <a:solidFill>
                  <a:srgbClr val="4B390D"/>
                </a:solidFill>
                <a:uFill>
                  <a:solidFill>
                    <a:srgbClr val="000000"/>
                  </a:solidFill>
                </a:uFill>
                <a:latin typeface="Cambria"/>
                <a:cs typeface="Cambria"/>
              </a:rPr>
              <a:t>Outcome	</a:t>
            </a:r>
            <a:r>
              <a:rPr sz="3200" b="1" u="heavy" spc="175" dirty="0">
                <a:solidFill>
                  <a:srgbClr val="4B390D"/>
                </a:solidFill>
                <a:uFill>
                  <a:solidFill>
                    <a:srgbClr val="000000"/>
                  </a:solidFill>
                </a:uFill>
                <a:latin typeface="Cambria"/>
                <a:cs typeface="Cambria"/>
              </a:rPr>
              <a:t>Based</a:t>
            </a:r>
            <a:r>
              <a:rPr sz="3200" b="1" u="heavy" spc="295" dirty="0">
                <a:solidFill>
                  <a:srgbClr val="4B390D"/>
                </a:solidFill>
                <a:uFill>
                  <a:solidFill>
                    <a:srgbClr val="000000"/>
                  </a:solidFill>
                </a:uFill>
                <a:latin typeface="Cambria"/>
                <a:cs typeface="Cambria"/>
              </a:rPr>
              <a:t> </a:t>
            </a:r>
            <a:r>
              <a:rPr sz="3200" b="1" u="heavy" spc="204" dirty="0">
                <a:solidFill>
                  <a:srgbClr val="4B390D"/>
                </a:solidFill>
                <a:uFill>
                  <a:solidFill>
                    <a:srgbClr val="000000"/>
                  </a:solidFill>
                </a:uFill>
                <a:latin typeface="Cambria"/>
                <a:cs typeface="Cambria"/>
              </a:rPr>
              <a:t>Accreditation</a:t>
            </a:r>
            <a:endParaRPr sz="3200" b="1" dirty="0">
              <a:solidFill>
                <a:srgbClr val="4B390D"/>
              </a:solidFill>
              <a:latin typeface="Cambria"/>
              <a:cs typeface="Cambria"/>
            </a:endParaRPr>
          </a:p>
        </p:txBody>
      </p:sp>
      <p:sp>
        <p:nvSpPr>
          <p:cNvPr id="3" name="object 3"/>
          <p:cNvSpPr txBox="1"/>
          <p:nvPr/>
        </p:nvSpPr>
        <p:spPr>
          <a:xfrm>
            <a:off x="1310170" y="1477837"/>
            <a:ext cx="6664959" cy="1297305"/>
          </a:xfrm>
          <a:prstGeom prst="rect">
            <a:avLst/>
          </a:prstGeom>
        </p:spPr>
        <p:txBody>
          <a:bodyPr vert="horz" wrap="square" lIns="0" tIns="12700" rIns="0" bIns="0" rtlCol="0">
            <a:spAutoFit/>
          </a:bodyPr>
          <a:lstStyle/>
          <a:p>
            <a:pPr marL="2333625">
              <a:lnSpc>
                <a:spcPct val="100000"/>
              </a:lnSpc>
              <a:spcBef>
                <a:spcPts val="100"/>
              </a:spcBef>
              <a:tabLst>
                <a:tab pos="3334385" algn="l"/>
                <a:tab pos="4326890" algn="l"/>
              </a:tabLst>
            </a:pPr>
            <a:r>
              <a:rPr sz="3200" b="1" spc="120" dirty="0">
                <a:latin typeface="Cambria"/>
                <a:cs typeface="Cambria"/>
              </a:rPr>
              <a:t>Two	Tier	</a:t>
            </a:r>
            <a:r>
              <a:rPr sz="3200" b="1" spc="290" dirty="0">
                <a:latin typeface="Cambria"/>
                <a:cs typeface="Cambria"/>
              </a:rPr>
              <a:t>System</a:t>
            </a:r>
            <a:endParaRPr sz="3200">
              <a:latin typeface="Cambria"/>
              <a:cs typeface="Cambria"/>
            </a:endParaRPr>
          </a:p>
          <a:p>
            <a:pPr marL="354965" marR="5080" indent="-342900">
              <a:lnSpc>
                <a:spcPts val="2160"/>
              </a:lnSpc>
              <a:spcBef>
                <a:spcPts val="1880"/>
              </a:spcBef>
              <a:buFont typeface="Arial MT"/>
              <a:buChar char="•"/>
              <a:tabLst>
                <a:tab pos="354965" algn="l"/>
                <a:tab pos="355600" algn="l"/>
              </a:tabLst>
            </a:pPr>
            <a:r>
              <a:rPr sz="2000" spc="114" dirty="0">
                <a:solidFill>
                  <a:srgbClr val="0F243F"/>
                </a:solidFill>
                <a:latin typeface="Cambria"/>
                <a:cs typeface="Cambria"/>
              </a:rPr>
              <a:t>Introduction</a:t>
            </a:r>
            <a:r>
              <a:rPr sz="2000" spc="155" dirty="0">
                <a:solidFill>
                  <a:srgbClr val="0F243F"/>
                </a:solidFill>
                <a:latin typeface="Cambria"/>
                <a:cs typeface="Cambria"/>
              </a:rPr>
              <a:t> </a:t>
            </a:r>
            <a:r>
              <a:rPr sz="2000" spc="55" dirty="0">
                <a:solidFill>
                  <a:srgbClr val="0F243F"/>
                </a:solidFill>
                <a:latin typeface="Cambria"/>
                <a:cs typeface="Cambria"/>
              </a:rPr>
              <a:t>of</a:t>
            </a:r>
            <a:r>
              <a:rPr sz="2000" spc="180" dirty="0">
                <a:solidFill>
                  <a:srgbClr val="0F243F"/>
                </a:solidFill>
                <a:latin typeface="Cambria"/>
                <a:cs typeface="Cambria"/>
              </a:rPr>
              <a:t> </a:t>
            </a:r>
            <a:r>
              <a:rPr sz="2000" spc="55" dirty="0">
                <a:solidFill>
                  <a:srgbClr val="0F243F"/>
                </a:solidFill>
                <a:latin typeface="Cambria"/>
                <a:cs typeface="Cambria"/>
              </a:rPr>
              <a:t>Two-Tier</a:t>
            </a:r>
            <a:r>
              <a:rPr sz="2000" spc="195" dirty="0">
                <a:solidFill>
                  <a:srgbClr val="0F243F"/>
                </a:solidFill>
                <a:latin typeface="Cambria"/>
                <a:cs typeface="Cambria"/>
              </a:rPr>
              <a:t> </a:t>
            </a:r>
            <a:r>
              <a:rPr sz="2000" spc="155" dirty="0">
                <a:solidFill>
                  <a:srgbClr val="0F243F"/>
                </a:solidFill>
                <a:latin typeface="Cambria"/>
                <a:cs typeface="Cambria"/>
              </a:rPr>
              <a:t>System</a:t>
            </a:r>
            <a:r>
              <a:rPr sz="2000" spc="160" dirty="0">
                <a:solidFill>
                  <a:srgbClr val="0F243F"/>
                </a:solidFill>
                <a:latin typeface="Cambria"/>
                <a:cs typeface="Cambria"/>
              </a:rPr>
              <a:t> </a:t>
            </a:r>
            <a:r>
              <a:rPr sz="2000" spc="145" dirty="0">
                <a:solidFill>
                  <a:srgbClr val="0F243F"/>
                </a:solidFill>
                <a:latin typeface="Cambria"/>
                <a:cs typeface="Cambria"/>
              </a:rPr>
              <a:t>based</a:t>
            </a:r>
            <a:r>
              <a:rPr sz="2000" spc="140" dirty="0">
                <a:solidFill>
                  <a:srgbClr val="0F243F"/>
                </a:solidFill>
                <a:latin typeface="Cambria"/>
                <a:cs typeface="Cambria"/>
              </a:rPr>
              <a:t> </a:t>
            </a:r>
            <a:r>
              <a:rPr sz="2000" spc="130" dirty="0">
                <a:solidFill>
                  <a:srgbClr val="0F243F"/>
                </a:solidFill>
                <a:latin typeface="Cambria"/>
                <a:cs typeface="Cambria"/>
              </a:rPr>
              <a:t>on</a:t>
            </a:r>
            <a:r>
              <a:rPr sz="2000" spc="220" dirty="0">
                <a:solidFill>
                  <a:srgbClr val="0F243F"/>
                </a:solidFill>
                <a:latin typeface="Cambria"/>
                <a:cs typeface="Cambria"/>
              </a:rPr>
              <a:t> </a:t>
            </a:r>
            <a:r>
              <a:rPr sz="2000" spc="95" dirty="0">
                <a:solidFill>
                  <a:srgbClr val="0F243F"/>
                </a:solidFill>
                <a:latin typeface="Cambria"/>
                <a:cs typeface="Cambria"/>
              </a:rPr>
              <a:t>Types</a:t>
            </a:r>
            <a:r>
              <a:rPr sz="2000" spc="155" dirty="0">
                <a:solidFill>
                  <a:srgbClr val="0F243F"/>
                </a:solidFill>
                <a:latin typeface="Cambria"/>
                <a:cs typeface="Cambria"/>
              </a:rPr>
              <a:t> </a:t>
            </a:r>
            <a:r>
              <a:rPr sz="2000" spc="45" dirty="0">
                <a:solidFill>
                  <a:srgbClr val="0F243F"/>
                </a:solidFill>
                <a:latin typeface="Cambria"/>
                <a:cs typeface="Cambria"/>
              </a:rPr>
              <a:t>of </a:t>
            </a:r>
            <a:r>
              <a:rPr sz="2000" spc="-425" dirty="0">
                <a:solidFill>
                  <a:srgbClr val="0F243F"/>
                </a:solidFill>
                <a:latin typeface="Cambria"/>
                <a:cs typeface="Cambria"/>
              </a:rPr>
              <a:t> </a:t>
            </a:r>
            <a:r>
              <a:rPr sz="2000" spc="125" dirty="0">
                <a:solidFill>
                  <a:srgbClr val="0F243F"/>
                </a:solidFill>
                <a:latin typeface="Cambria"/>
                <a:cs typeface="Cambria"/>
              </a:rPr>
              <a:t>Institutions.</a:t>
            </a:r>
            <a:endParaRPr sz="2000">
              <a:latin typeface="Cambria"/>
              <a:cs typeface="Cambria"/>
            </a:endParaRPr>
          </a:p>
        </p:txBody>
      </p:sp>
      <p:sp>
        <p:nvSpPr>
          <p:cNvPr id="4" name="object 4"/>
          <p:cNvSpPr txBox="1"/>
          <p:nvPr/>
        </p:nvSpPr>
        <p:spPr>
          <a:xfrm>
            <a:off x="1310170" y="2946951"/>
            <a:ext cx="2157730" cy="330835"/>
          </a:xfrm>
          <a:prstGeom prst="rect">
            <a:avLst/>
          </a:prstGeom>
        </p:spPr>
        <p:txBody>
          <a:bodyPr vert="horz" wrap="square" lIns="0" tIns="13335" rIns="0" bIns="0" rtlCol="0">
            <a:spAutoFit/>
          </a:bodyPr>
          <a:lstStyle/>
          <a:p>
            <a:pPr marL="354965" indent="-342900">
              <a:lnSpc>
                <a:spcPct val="100000"/>
              </a:lnSpc>
              <a:spcBef>
                <a:spcPts val="105"/>
              </a:spcBef>
              <a:buFont typeface="Arial MT"/>
              <a:buChar char="•"/>
              <a:tabLst>
                <a:tab pos="354965" algn="l"/>
                <a:tab pos="355600" algn="l"/>
                <a:tab pos="1454785" algn="l"/>
              </a:tabLst>
            </a:pPr>
            <a:r>
              <a:rPr sz="2000" spc="50" dirty="0">
                <a:latin typeface="Cambria"/>
                <a:cs typeface="Cambria"/>
              </a:rPr>
              <a:t>T</a:t>
            </a:r>
            <a:r>
              <a:rPr sz="2000" spc="210" dirty="0">
                <a:latin typeface="Cambria"/>
                <a:cs typeface="Cambria"/>
              </a:rPr>
              <a:t>h</a:t>
            </a:r>
            <a:r>
              <a:rPr sz="2000" spc="65" dirty="0">
                <a:latin typeface="Cambria"/>
                <a:cs typeface="Cambria"/>
              </a:rPr>
              <a:t>e</a:t>
            </a:r>
            <a:r>
              <a:rPr sz="2000" dirty="0">
                <a:latin typeface="Cambria"/>
                <a:cs typeface="Cambria"/>
              </a:rPr>
              <a:t>	</a:t>
            </a:r>
            <a:r>
              <a:rPr sz="2000" spc="30" dirty="0">
                <a:latin typeface="Cambria"/>
                <a:cs typeface="Cambria"/>
              </a:rPr>
              <a:t>T</a:t>
            </a:r>
            <a:r>
              <a:rPr sz="2000" spc="45" dirty="0">
                <a:latin typeface="Cambria"/>
                <a:cs typeface="Cambria"/>
              </a:rPr>
              <a:t>i</a:t>
            </a:r>
            <a:r>
              <a:rPr sz="2000" spc="65" dirty="0">
                <a:latin typeface="Cambria"/>
                <a:cs typeface="Cambria"/>
              </a:rPr>
              <a:t>e</a:t>
            </a:r>
            <a:r>
              <a:rPr sz="2000" spc="50" dirty="0">
                <a:latin typeface="Cambria"/>
                <a:cs typeface="Cambria"/>
              </a:rPr>
              <a:t>r</a:t>
            </a:r>
            <a:r>
              <a:rPr sz="2000" dirty="0">
                <a:latin typeface="Cambria"/>
                <a:cs typeface="Cambria"/>
              </a:rPr>
              <a:t>–</a:t>
            </a:r>
            <a:r>
              <a:rPr sz="2000" spc="30" dirty="0">
                <a:latin typeface="Cambria"/>
                <a:cs typeface="Cambria"/>
              </a:rPr>
              <a:t>I</a:t>
            </a:r>
            <a:endParaRPr sz="2000">
              <a:latin typeface="Cambria"/>
              <a:cs typeface="Cambria"/>
            </a:endParaRPr>
          </a:p>
        </p:txBody>
      </p:sp>
      <p:sp>
        <p:nvSpPr>
          <p:cNvPr id="5" name="object 5"/>
          <p:cNvSpPr txBox="1"/>
          <p:nvPr/>
        </p:nvSpPr>
        <p:spPr>
          <a:xfrm>
            <a:off x="4083587" y="2946951"/>
            <a:ext cx="5296535" cy="330835"/>
          </a:xfrm>
          <a:prstGeom prst="rect">
            <a:avLst/>
          </a:prstGeom>
        </p:spPr>
        <p:txBody>
          <a:bodyPr vert="horz" wrap="square" lIns="0" tIns="13335" rIns="0" bIns="0" rtlCol="0">
            <a:spAutoFit/>
          </a:bodyPr>
          <a:lstStyle/>
          <a:p>
            <a:pPr marL="12700">
              <a:lnSpc>
                <a:spcPct val="100000"/>
              </a:lnSpc>
              <a:spcBef>
                <a:spcPts val="105"/>
              </a:spcBef>
              <a:tabLst>
                <a:tab pos="2106930" algn="l"/>
                <a:tab pos="4008120" algn="l"/>
                <a:tab pos="4888865" algn="l"/>
              </a:tabLst>
            </a:pPr>
            <a:r>
              <a:rPr sz="2000" spc="125" dirty="0">
                <a:latin typeface="Cambria"/>
                <a:cs typeface="Cambria"/>
              </a:rPr>
              <a:t>d</a:t>
            </a:r>
            <a:r>
              <a:rPr sz="2000" spc="55" dirty="0">
                <a:latin typeface="Cambria"/>
                <a:cs typeface="Cambria"/>
              </a:rPr>
              <a:t>o</a:t>
            </a:r>
            <a:r>
              <a:rPr sz="2000" spc="160" dirty="0">
                <a:latin typeface="Cambria"/>
                <a:cs typeface="Cambria"/>
              </a:rPr>
              <a:t>c</a:t>
            </a:r>
            <a:r>
              <a:rPr sz="2000" spc="250" dirty="0">
                <a:latin typeface="Cambria"/>
                <a:cs typeface="Cambria"/>
              </a:rPr>
              <a:t>u</a:t>
            </a:r>
            <a:r>
              <a:rPr sz="2000" spc="195" dirty="0">
                <a:latin typeface="Cambria"/>
                <a:cs typeface="Cambria"/>
              </a:rPr>
              <a:t>m</a:t>
            </a:r>
            <a:r>
              <a:rPr sz="2000" spc="85" dirty="0">
                <a:latin typeface="Cambria"/>
                <a:cs typeface="Cambria"/>
              </a:rPr>
              <a:t>e</a:t>
            </a:r>
            <a:r>
              <a:rPr sz="2000" spc="200" dirty="0">
                <a:latin typeface="Cambria"/>
                <a:cs typeface="Cambria"/>
              </a:rPr>
              <a:t>n</a:t>
            </a:r>
            <a:r>
              <a:rPr sz="2000" spc="80" dirty="0">
                <a:latin typeface="Cambria"/>
                <a:cs typeface="Cambria"/>
              </a:rPr>
              <a:t>t</a:t>
            </a:r>
            <a:r>
              <a:rPr sz="2000" spc="180" dirty="0">
                <a:latin typeface="Cambria"/>
                <a:cs typeface="Cambria"/>
              </a:rPr>
              <a:t>s</a:t>
            </a:r>
            <a:r>
              <a:rPr sz="2000" spc="110" dirty="0">
                <a:latin typeface="Cambria"/>
                <a:cs typeface="Cambria"/>
              </a:rPr>
              <a:t>:</a:t>
            </a:r>
            <a:r>
              <a:rPr sz="2000" dirty="0">
                <a:latin typeface="Cambria"/>
                <a:cs typeface="Cambria"/>
              </a:rPr>
              <a:t>	</a:t>
            </a:r>
            <a:r>
              <a:rPr sz="2000" spc="180" dirty="0">
                <a:latin typeface="Cambria"/>
                <a:cs typeface="Cambria"/>
              </a:rPr>
              <a:t>a</a:t>
            </a:r>
            <a:r>
              <a:rPr sz="2000" spc="125" dirty="0">
                <a:latin typeface="Cambria"/>
                <a:cs typeface="Cambria"/>
              </a:rPr>
              <a:t>pp</a:t>
            </a:r>
            <a:r>
              <a:rPr sz="2000" spc="55" dirty="0">
                <a:latin typeface="Cambria"/>
                <a:cs typeface="Cambria"/>
              </a:rPr>
              <a:t>l</a:t>
            </a:r>
            <a:r>
              <a:rPr sz="2000" spc="45" dirty="0">
                <a:latin typeface="Cambria"/>
                <a:cs typeface="Cambria"/>
              </a:rPr>
              <a:t>i</a:t>
            </a:r>
            <a:r>
              <a:rPr sz="2000" spc="135" dirty="0">
                <a:latin typeface="Cambria"/>
                <a:cs typeface="Cambria"/>
              </a:rPr>
              <a:t>c</a:t>
            </a:r>
            <a:r>
              <a:rPr sz="2000" spc="180" dirty="0">
                <a:latin typeface="Cambria"/>
                <a:cs typeface="Cambria"/>
              </a:rPr>
              <a:t>a</a:t>
            </a:r>
            <a:r>
              <a:rPr sz="2000" spc="140" dirty="0">
                <a:latin typeface="Cambria"/>
                <a:cs typeface="Cambria"/>
              </a:rPr>
              <a:t>b</a:t>
            </a:r>
            <a:r>
              <a:rPr sz="2000" spc="35" dirty="0">
                <a:latin typeface="Cambria"/>
                <a:cs typeface="Cambria"/>
              </a:rPr>
              <a:t>l</a:t>
            </a:r>
            <a:r>
              <a:rPr sz="2000" spc="65" dirty="0">
                <a:latin typeface="Cambria"/>
                <a:cs typeface="Cambria"/>
              </a:rPr>
              <a:t>e</a:t>
            </a:r>
            <a:r>
              <a:rPr sz="2000" dirty="0">
                <a:latin typeface="Cambria"/>
                <a:cs typeface="Cambria"/>
              </a:rPr>
              <a:t>	</a:t>
            </a:r>
            <a:r>
              <a:rPr sz="2000" spc="80" dirty="0">
                <a:latin typeface="Cambria"/>
                <a:cs typeface="Cambria"/>
              </a:rPr>
              <a:t>t</a:t>
            </a:r>
            <a:r>
              <a:rPr sz="2000" spc="60" dirty="0">
                <a:latin typeface="Cambria"/>
                <a:cs typeface="Cambria"/>
              </a:rPr>
              <a:t>o</a:t>
            </a:r>
            <a:r>
              <a:rPr sz="2000" dirty="0">
                <a:latin typeface="Cambria"/>
                <a:cs typeface="Cambria"/>
              </a:rPr>
              <a:t>	</a:t>
            </a:r>
            <a:r>
              <a:rPr sz="2000" spc="60" dirty="0">
                <a:latin typeface="Cambria"/>
                <a:cs typeface="Cambria"/>
              </a:rPr>
              <a:t>t</a:t>
            </a:r>
            <a:r>
              <a:rPr sz="2000" spc="210" dirty="0">
                <a:latin typeface="Cambria"/>
                <a:cs typeface="Cambria"/>
              </a:rPr>
              <a:t>h</a:t>
            </a:r>
            <a:r>
              <a:rPr sz="2000" spc="65" dirty="0">
                <a:latin typeface="Cambria"/>
                <a:cs typeface="Cambria"/>
              </a:rPr>
              <a:t>e</a:t>
            </a:r>
            <a:endParaRPr sz="2000">
              <a:latin typeface="Cambria"/>
              <a:cs typeface="Cambria"/>
            </a:endParaRPr>
          </a:p>
        </p:txBody>
      </p:sp>
      <p:sp>
        <p:nvSpPr>
          <p:cNvPr id="6" name="object 6"/>
          <p:cNvSpPr txBox="1"/>
          <p:nvPr/>
        </p:nvSpPr>
        <p:spPr>
          <a:xfrm>
            <a:off x="1310170" y="3221218"/>
            <a:ext cx="8072755" cy="2809240"/>
          </a:xfrm>
          <a:prstGeom prst="rect">
            <a:avLst/>
          </a:prstGeom>
        </p:spPr>
        <p:txBody>
          <a:bodyPr vert="horz" wrap="square" lIns="0" tIns="47625" rIns="0" bIns="0" rtlCol="0">
            <a:spAutoFit/>
          </a:bodyPr>
          <a:lstStyle/>
          <a:p>
            <a:pPr marL="354965" marR="5080" algn="just">
              <a:lnSpc>
                <a:spcPts val="2160"/>
              </a:lnSpc>
              <a:spcBef>
                <a:spcPts val="375"/>
              </a:spcBef>
            </a:pPr>
            <a:r>
              <a:rPr sz="2000" spc="105" dirty="0">
                <a:latin typeface="Cambria"/>
                <a:cs typeface="Cambria"/>
              </a:rPr>
              <a:t>engineering/technology</a:t>
            </a:r>
            <a:r>
              <a:rPr sz="2000" spc="110" dirty="0">
                <a:latin typeface="Cambria"/>
                <a:cs typeface="Cambria"/>
              </a:rPr>
              <a:t> </a:t>
            </a:r>
            <a:r>
              <a:rPr sz="2000" spc="114" dirty="0">
                <a:latin typeface="Cambria"/>
                <a:cs typeface="Cambria"/>
              </a:rPr>
              <a:t>programs</a:t>
            </a:r>
            <a:r>
              <a:rPr sz="2000" spc="120" dirty="0">
                <a:latin typeface="Cambria"/>
                <a:cs typeface="Cambria"/>
              </a:rPr>
              <a:t> </a:t>
            </a:r>
            <a:r>
              <a:rPr sz="2000" spc="60" dirty="0">
                <a:latin typeface="Cambria"/>
                <a:cs typeface="Cambria"/>
              </a:rPr>
              <a:t>offered</a:t>
            </a:r>
            <a:r>
              <a:rPr sz="2000" spc="65" dirty="0">
                <a:latin typeface="Cambria"/>
                <a:cs typeface="Cambria"/>
              </a:rPr>
              <a:t> </a:t>
            </a:r>
            <a:r>
              <a:rPr sz="2000" spc="95" dirty="0">
                <a:latin typeface="Cambria"/>
                <a:cs typeface="Cambria"/>
              </a:rPr>
              <a:t>by</a:t>
            </a:r>
            <a:r>
              <a:rPr sz="2000" spc="100" dirty="0">
                <a:latin typeface="Cambria"/>
                <a:cs typeface="Cambria"/>
              </a:rPr>
              <a:t> </a:t>
            </a:r>
            <a:r>
              <a:rPr sz="2000" spc="120" dirty="0">
                <a:latin typeface="Cambria"/>
                <a:cs typeface="Cambria"/>
              </a:rPr>
              <a:t>academically </a:t>
            </a:r>
            <a:r>
              <a:rPr sz="2000" spc="125" dirty="0">
                <a:latin typeface="Cambria"/>
                <a:cs typeface="Cambria"/>
              </a:rPr>
              <a:t> </a:t>
            </a:r>
            <a:r>
              <a:rPr sz="2000" spc="150" dirty="0">
                <a:latin typeface="Cambria"/>
                <a:cs typeface="Cambria"/>
              </a:rPr>
              <a:t>autonomous </a:t>
            </a:r>
            <a:r>
              <a:rPr sz="2000" spc="120" dirty="0">
                <a:latin typeface="Cambria"/>
                <a:cs typeface="Cambria"/>
              </a:rPr>
              <a:t>institutions </a:t>
            </a:r>
            <a:r>
              <a:rPr sz="2000" spc="170" dirty="0">
                <a:latin typeface="Cambria"/>
                <a:cs typeface="Cambria"/>
              </a:rPr>
              <a:t>and </a:t>
            </a:r>
            <a:r>
              <a:rPr sz="2000" spc="105" dirty="0">
                <a:latin typeface="Cambria"/>
                <a:cs typeface="Cambria"/>
              </a:rPr>
              <a:t>by </a:t>
            </a:r>
            <a:r>
              <a:rPr sz="2000" spc="100" dirty="0">
                <a:latin typeface="Cambria"/>
                <a:cs typeface="Cambria"/>
              </a:rPr>
              <a:t>university </a:t>
            </a:r>
            <a:r>
              <a:rPr sz="2000" spc="120" dirty="0">
                <a:latin typeface="Cambria"/>
                <a:cs typeface="Cambria"/>
              </a:rPr>
              <a:t>departments </a:t>
            </a:r>
            <a:r>
              <a:rPr sz="2000" spc="170" dirty="0">
                <a:latin typeface="Cambria"/>
                <a:cs typeface="Cambria"/>
              </a:rPr>
              <a:t>and </a:t>
            </a:r>
            <a:r>
              <a:rPr sz="2000" spc="175" dirty="0">
                <a:latin typeface="Cambria"/>
                <a:cs typeface="Cambria"/>
              </a:rPr>
              <a:t> </a:t>
            </a:r>
            <a:r>
              <a:rPr sz="2000" spc="130" dirty="0">
                <a:latin typeface="Cambria"/>
                <a:cs typeface="Cambria"/>
              </a:rPr>
              <a:t>constituent</a:t>
            </a:r>
            <a:r>
              <a:rPr sz="2000" spc="160" dirty="0">
                <a:latin typeface="Cambria"/>
                <a:cs typeface="Cambria"/>
              </a:rPr>
              <a:t> </a:t>
            </a:r>
            <a:r>
              <a:rPr sz="2000" spc="90" dirty="0">
                <a:latin typeface="Cambria"/>
                <a:cs typeface="Cambria"/>
              </a:rPr>
              <a:t>colleges</a:t>
            </a:r>
            <a:r>
              <a:rPr sz="2000" spc="200" dirty="0">
                <a:latin typeface="Cambria"/>
                <a:cs typeface="Cambria"/>
              </a:rPr>
              <a:t> </a:t>
            </a:r>
            <a:r>
              <a:rPr sz="2000" spc="45" dirty="0">
                <a:latin typeface="Cambria"/>
                <a:cs typeface="Cambria"/>
              </a:rPr>
              <a:t>of</a:t>
            </a:r>
            <a:r>
              <a:rPr sz="2000" spc="160" dirty="0">
                <a:latin typeface="Cambria"/>
                <a:cs typeface="Cambria"/>
              </a:rPr>
              <a:t> </a:t>
            </a:r>
            <a:r>
              <a:rPr sz="2000" spc="120" dirty="0">
                <a:latin typeface="Cambria"/>
                <a:cs typeface="Cambria"/>
              </a:rPr>
              <a:t>the</a:t>
            </a:r>
            <a:r>
              <a:rPr sz="2000" spc="200" dirty="0">
                <a:latin typeface="Cambria"/>
                <a:cs typeface="Cambria"/>
              </a:rPr>
              <a:t> </a:t>
            </a:r>
            <a:r>
              <a:rPr sz="2000" spc="110" dirty="0">
                <a:latin typeface="Cambria"/>
                <a:cs typeface="Cambria"/>
              </a:rPr>
              <a:t>universities.</a:t>
            </a:r>
            <a:endParaRPr sz="2000">
              <a:latin typeface="Cambria"/>
              <a:cs typeface="Cambria"/>
            </a:endParaRPr>
          </a:p>
          <a:p>
            <a:pPr>
              <a:lnSpc>
                <a:spcPct val="100000"/>
              </a:lnSpc>
              <a:spcBef>
                <a:spcPts val="40"/>
              </a:spcBef>
            </a:pPr>
            <a:endParaRPr sz="1950">
              <a:latin typeface="Cambria"/>
              <a:cs typeface="Cambria"/>
            </a:endParaRPr>
          </a:p>
          <a:p>
            <a:pPr marL="354965" marR="5080" indent="-342900" algn="just">
              <a:lnSpc>
                <a:spcPts val="2160"/>
              </a:lnSpc>
              <a:buFont typeface="Arial MT"/>
              <a:buChar char="•"/>
              <a:tabLst>
                <a:tab pos="355600" algn="l"/>
              </a:tabLst>
            </a:pPr>
            <a:r>
              <a:rPr sz="2000" spc="55" dirty="0">
                <a:latin typeface="Cambria"/>
                <a:cs typeface="Cambria"/>
              </a:rPr>
              <a:t>Tier-II</a:t>
            </a:r>
            <a:r>
              <a:rPr sz="2000" spc="60" dirty="0">
                <a:latin typeface="Cambria"/>
                <a:cs typeface="Cambria"/>
              </a:rPr>
              <a:t> </a:t>
            </a:r>
            <a:r>
              <a:rPr sz="2000" spc="140" dirty="0">
                <a:latin typeface="Cambria"/>
                <a:cs typeface="Cambria"/>
              </a:rPr>
              <a:t>documents:</a:t>
            </a:r>
            <a:r>
              <a:rPr sz="2000" spc="145" dirty="0">
                <a:latin typeface="Cambria"/>
                <a:cs typeface="Cambria"/>
              </a:rPr>
              <a:t> </a:t>
            </a:r>
            <a:r>
              <a:rPr sz="2000" spc="45" dirty="0">
                <a:latin typeface="Cambria"/>
                <a:cs typeface="Cambria"/>
              </a:rPr>
              <a:t>for</a:t>
            </a:r>
            <a:r>
              <a:rPr sz="2000" spc="50" dirty="0">
                <a:latin typeface="Cambria"/>
                <a:cs typeface="Cambria"/>
              </a:rPr>
              <a:t> </a:t>
            </a:r>
            <a:r>
              <a:rPr sz="2000" spc="150" dirty="0">
                <a:latin typeface="Cambria"/>
                <a:cs typeface="Cambria"/>
              </a:rPr>
              <a:t>non-autonomous  </a:t>
            </a:r>
            <a:r>
              <a:rPr sz="2000" spc="125" dirty="0">
                <a:latin typeface="Cambria"/>
                <a:cs typeface="Cambria"/>
              </a:rPr>
              <a:t>institutions, </a:t>
            </a:r>
            <a:r>
              <a:rPr sz="2000" spc="130" dirty="0">
                <a:latin typeface="Cambria"/>
                <a:cs typeface="Cambria"/>
              </a:rPr>
              <a:t> </a:t>
            </a:r>
            <a:r>
              <a:rPr sz="2000" spc="155" dirty="0">
                <a:latin typeface="Cambria"/>
                <a:cs typeface="Cambria"/>
              </a:rPr>
              <a:t>i.e., </a:t>
            </a:r>
            <a:r>
              <a:rPr sz="2000" spc="160" dirty="0">
                <a:latin typeface="Cambria"/>
                <a:cs typeface="Cambria"/>
              </a:rPr>
              <a:t> </a:t>
            </a:r>
            <a:r>
              <a:rPr sz="2000" spc="120" dirty="0">
                <a:latin typeface="Cambria"/>
                <a:cs typeface="Cambria"/>
              </a:rPr>
              <a:t>those </a:t>
            </a:r>
            <a:r>
              <a:rPr sz="2000" spc="85" dirty="0">
                <a:latin typeface="Cambria"/>
                <a:cs typeface="Cambria"/>
              </a:rPr>
              <a:t>colleges  </a:t>
            </a:r>
            <a:r>
              <a:rPr sz="2000" spc="165" dirty="0">
                <a:latin typeface="Cambria"/>
                <a:cs typeface="Cambria"/>
              </a:rPr>
              <a:t>and </a:t>
            </a:r>
            <a:r>
              <a:rPr sz="2000" spc="125" dirty="0">
                <a:latin typeface="Cambria"/>
                <a:cs typeface="Cambria"/>
              </a:rPr>
              <a:t>technical </a:t>
            </a:r>
            <a:r>
              <a:rPr sz="2000" spc="120" dirty="0">
                <a:latin typeface="Cambria"/>
                <a:cs typeface="Cambria"/>
              </a:rPr>
              <a:t>institutions </a:t>
            </a:r>
            <a:r>
              <a:rPr sz="2000" spc="130" dirty="0">
                <a:latin typeface="Cambria"/>
                <a:cs typeface="Cambria"/>
              </a:rPr>
              <a:t>which </a:t>
            </a:r>
            <a:r>
              <a:rPr sz="2000" spc="100" dirty="0">
                <a:latin typeface="Cambria"/>
                <a:cs typeface="Cambria"/>
              </a:rPr>
              <a:t>are  </a:t>
            </a:r>
            <a:r>
              <a:rPr sz="2000" spc="80" dirty="0">
                <a:latin typeface="Cambria"/>
                <a:cs typeface="Cambria"/>
              </a:rPr>
              <a:t>affiliated </a:t>
            </a:r>
            <a:r>
              <a:rPr sz="2000" spc="85" dirty="0">
                <a:latin typeface="Cambria"/>
                <a:cs typeface="Cambria"/>
              </a:rPr>
              <a:t> </a:t>
            </a:r>
            <a:r>
              <a:rPr sz="2000" spc="70" dirty="0">
                <a:latin typeface="Cambria"/>
                <a:cs typeface="Cambria"/>
              </a:rPr>
              <a:t>to</a:t>
            </a:r>
            <a:r>
              <a:rPr sz="2000" spc="195" dirty="0">
                <a:latin typeface="Cambria"/>
                <a:cs typeface="Cambria"/>
              </a:rPr>
              <a:t> </a:t>
            </a:r>
            <a:r>
              <a:rPr sz="2000" spc="185" dirty="0">
                <a:latin typeface="Cambria"/>
                <a:cs typeface="Cambria"/>
              </a:rPr>
              <a:t>a</a:t>
            </a:r>
            <a:r>
              <a:rPr sz="2000" spc="200" dirty="0">
                <a:latin typeface="Cambria"/>
                <a:cs typeface="Cambria"/>
              </a:rPr>
              <a:t> </a:t>
            </a:r>
            <a:r>
              <a:rPr sz="2000" spc="114" dirty="0">
                <a:latin typeface="Cambria"/>
                <a:cs typeface="Cambria"/>
              </a:rPr>
              <a:t>university.</a:t>
            </a:r>
            <a:endParaRPr sz="2000">
              <a:latin typeface="Cambria"/>
              <a:cs typeface="Cambria"/>
            </a:endParaRPr>
          </a:p>
          <a:p>
            <a:pPr marL="354965" marR="5080" indent="-342900" algn="just">
              <a:lnSpc>
                <a:spcPts val="2160"/>
              </a:lnSpc>
              <a:spcBef>
                <a:spcPts val="2065"/>
              </a:spcBef>
              <a:buFont typeface="Arial MT"/>
              <a:buChar char="•"/>
              <a:tabLst>
                <a:tab pos="355600" algn="l"/>
              </a:tabLst>
            </a:pPr>
            <a:r>
              <a:rPr sz="2000" spc="105" dirty="0">
                <a:latin typeface="Cambria"/>
                <a:cs typeface="Cambria"/>
              </a:rPr>
              <a:t>For</a:t>
            </a:r>
            <a:r>
              <a:rPr sz="2000" spc="110" dirty="0">
                <a:latin typeface="Cambria"/>
                <a:cs typeface="Cambria"/>
              </a:rPr>
              <a:t> </a:t>
            </a:r>
            <a:r>
              <a:rPr sz="2000" spc="120" dirty="0">
                <a:latin typeface="Cambria"/>
                <a:cs typeface="Cambria"/>
              </a:rPr>
              <a:t>both:</a:t>
            </a:r>
            <a:r>
              <a:rPr sz="2000" spc="125" dirty="0">
                <a:latin typeface="Cambria"/>
                <a:cs typeface="Cambria"/>
              </a:rPr>
              <a:t> </a:t>
            </a:r>
            <a:r>
              <a:rPr sz="2000" spc="190" dirty="0">
                <a:latin typeface="Cambria"/>
                <a:cs typeface="Cambria"/>
              </a:rPr>
              <a:t>Same</a:t>
            </a:r>
            <a:r>
              <a:rPr sz="2000" spc="195" dirty="0">
                <a:latin typeface="Cambria"/>
                <a:cs typeface="Cambria"/>
              </a:rPr>
              <a:t> </a:t>
            </a:r>
            <a:r>
              <a:rPr sz="2000" spc="105" dirty="0">
                <a:latin typeface="Cambria"/>
                <a:cs typeface="Cambria"/>
              </a:rPr>
              <a:t>set</a:t>
            </a:r>
            <a:r>
              <a:rPr sz="2000" spc="110" dirty="0">
                <a:latin typeface="Cambria"/>
                <a:cs typeface="Cambria"/>
              </a:rPr>
              <a:t> </a:t>
            </a:r>
            <a:r>
              <a:rPr sz="2000" spc="55" dirty="0">
                <a:latin typeface="Cambria"/>
                <a:cs typeface="Cambria"/>
              </a:rPr>
              <a:t>of</a:t>
            </a:r>
            <a:r>
              <a:rPr sz="2000" spc="60" dirty="0">
                <a:latin typeface="Cambria"/>
                <a:cs typeface="Cambria"/>
              </a:rPr>
              <a:t> </a:t>
            </a:r>
            <a:r>
              <a:rPr sz="2000" spc="80" dirty="0">
                <a:latin typeface="Cambria"/>
                <a:cs typeface="Cambria"/>
              </a:rPr>
              <a:t>criteria</a:t>
            </a:r>
            <a:r>
              <a:rPr sz="2000" spc="85" dirty="0">
                <a:latin typeface="Cambria"/>
                <a:cs typeface="Cambria"/>
              </a:rPr>
              <a:t> </a:t>
            </a:r>
            <a:r>
              <a:rPr sz="2000" spc="120" dirty="0">
                <a:latin typeface="Cambria"/>
                <a:cs typeface="Cambria"/>
              </a:rPr>
              <a:t>have</a:t>
            </a:r>
            <a:r>
              <a:rPr sz="2000" spc="125" dirty="0">
                <a:latin typeface="Cambria"/>
                <a:cs typeface="Cambria"/>
              </a:rPr>
              <a:t> </a:t>
            </a:r>
            <a:r>
              <a:rPr sz="2000" spc="120" dirty="0">
                <a:latin typeface="Cambria"/>
                <a:cs typeface="Cambria"/>
              </a:rPr>
              <a:t>been</a:t>
            </a:r>
            <a:r>
              <a:rPr sz="2000" spc="125" dirty="0">
                <a:latin typeface="Cambria"/>
                <a:cs typeface="Cambria"/>
              </a:rPr>
              <a:t> </a:t>
            </a:r>
            <a:r>
              <a:rPr sz="2000" spc="95" dirty="0">
                <a:latin typeface="Cambria"/>
                <a:cs typeface="Cambria"/>
              </a:rPr>
              <a:t>prescribed</a:t>
            </a:r>
            <a:r>
              <a:rPr sz="2000" spc="100" dirty="0">
                <a:latin typeface="Cambria"/>
                <a:cs typeface="Cambria"/>
              </a:rPr>
              <a:t> </a:t>
            </a:r>
            <a:r>
              <a:rPr sz="2000" spc="45" dirty="0">
                <a:latin typeface="Cambria"/>
                <a:cs typeface="Cambria"/>
              </a:rPr>
              <a:t>for </a:t>
            </a:r>
            <a:r>
              <a:rPr sz="2000" spc="50" dirty="0">
                <a:latin typeface="Cambria"/>
                <a:cs typeface="Cambria"/>
              </a:rPr>
              <a:t> </a:t>
            </a:r>
            <a:r>
              <a:rPr sz="2000" spc="120" dirty="0">
                <a:latin typeface="Cambria"/>
                <a:cs typeface="Cambria"/>
              </a:rPr>
              <a:t>accreditation.</a:t>
            </a:r>
            <a:endParaRPr sz="2000">
              <a:latin typeface="Cambria"/>
              <a:cs typeface="Cambria"/>
            </a:endParaRPr>
          </a:p>
        </p:txBody>
      </p:sp>
      <p:pic>
        <p:nvPicPr>
          <p:cNvPr id="7" name="object 7"/>
          <p:cNvPicPr/>
          <p:nvPr/>
        </p:nvPicPr>
        <p:blipFill>
          <a:blip r:embed="rId2" cstate="print"/>
          <a:stretch>
            <a:fillRect/>
          </a:stretch>
        </p:blipFill>
        <p:spPr>
          <a:xfrm>
            <a:off x="36146" y="0"/>
            <a:ext cx="690371" cy="5745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4887" y="1067864"/>
            <a:ext cx="7487920" cy="4832477"/>
          </a:xfrm>
          <a:prstGeom prst="rect">
            <a:avLst/>
          </a:prstGeom>
        </p:spPr>
        <p:txBody>
          <a:bodyPr vert="horz" wrap="square" lIns="0" tIns="12065" rIns="0" bIns="0" rtlCol="0">
            <a:spAutoFit/>
          </a:bodyPr>
          <a:lstStyle/>
          <a:p>
            <a:pPr marL="355600" indent="-342900">
              <a:lnSpc>
                <a:spcPct val="100000"/>
              </a:lnSpc>
              <a:spcBef>
                <a:spcPts val="95"/>
              </a:spcBef>
              <a:buFont typeface="PMingLiU-ExtB"/>
              <a:buChar char="❑"/>
              <a:tabLst>
                <a:tab pos="355600" algn="l"/>
              </a:tabLst>
            </a:pPr>
            <a:r>
              <a:rPr sz="2400" b="1" spc="-5" dirty="0">
                <a:solidFill>
                  <a:srgbClr val="4B390D"/>
                </a:solidFill>
                <a:latin typeface="Calibri"/>
                <a:cs typeface="Calibri"/>
              </a:rPr>
              <a:t>VISIT</a:t>
            </a:r>
            <a:endParaRPr sz="2400" b="1" dirty="0">
              <a:solidFill>
                <a:srgbClr val="4B390D"/>
              </a:solidFill>
              <a:latin typeface="Calibri"/>
              <a:cs typeface="Calibri"/>
            </a:endParaRPr>
          </a:p>
          <a:p>
            <a:pPr>
              <a:lnSpc>
                <a:spcPct val="100000"/>
              </a:lnSpc>
              <a:spcBef>
                <a:spcPts val="20"/>
              </a:spcBef>
            </a:pPr>
            <a:endParaRPr sz="2600" dirty="0">
              <a:latin typeface="Calibri"/>
              <a:cs typeface="Calibri"/>
            </a:endParaRPr>
          </a:p>
          <a:p>
            <a:pPr marL="354965" marR="472440" indent="-342900" algn="just">
              <a:lnSpc>
                <a:spcPct val="79500"/>
              </a:lnSpc>
              <a:buFont typeface="Arial MT"/>
              <a:buChar char="•"/>
              <a:tabLst>
                <a:tab pos="355600" algn="l"/>
              </a:tabLst>
            </a:pPr>
            <a:r>
              <a:rPr sz="2400" b="1" spc="110" dirty="0">
                <a:latin typeface="Calibri" panose="020F0502020204030204" pitchFamily="34" charset="0"/>
                <a:cs typeface="Calibri" panose="020F0502020204030204" pitchFamily="34" charset="0"/>
              </a:rPr>
              <a:t>During </a:t>
            </a:r>
            <a:r>
              <a:rPr sz="2400" b="1" spc="160" dirty="0">
                <a:latin typeface="Calibri" panose="020F0502020204030204" pitchFamily="34" charset="0"/>
                <a:cs typeface="Calibri" panose="020F0502020204030204" pitchFamily="34" charset="0"/>
              </a:rPr>
              <a:t>the </a:t>
            </a:r>
            <a:r>
              <a:rPr sz="2400" b="1" spc="105" dirty="0">
                <a:latin typeface="Calibri" panose="020F0502020204030204" pitchFamily="34" charset="0"/>
                <a:cs typeface="Calibri" panose="020F0502020204030204" pitchFamily="34" charset="0"/>
              </a:rPr>
              <a:t>two </a:t>
            </a:r>
            <a:r>
              <a:rPr sz="2400" b="1" spc="110" dirty="0">
                <a:latin typeface="Calibri" panose="020F0502020204030204" pitchFamily="34" charset="0"/>
                <a:cs typeface="Calibri" panose="020F0502020204030204" pitchFamily="34" charset="0"/>
              </a:rPr>
              <a:t>and </a:t>
            </a:r>
            <a:r>
              <a:rPr sz="2400" b="1" spc="95" dirty="0">
                <a:latin typeface="Calibri" panose="020F0502020204030204" pitchFamily="34" charset="0"/>
                <a:cs typeface="Calibri" panose="020F0502020204030204" pitchFamily="34" charset="0"/>
              </a:rPr>
              <a:t>a </a:t>
            </a:r>
            <a:r>
              <a:rPr sz="2400" b="1" spc="105" dirty="0">
                <a:latin typeface="Calibri" panose="020F0502020204030204" pitchFamily="34" charset="0"/>
                <a:cs typeface="Calibri" panose="020F0502020204030204" pitchFamily="34" charset="0"/>
              </a:rPr>
              <a:t>half </a:t>
            </a:r>
            <a:r>
              <a:rPr sz="2400" b="1" spc="114" dirty="0">
                <a:latin typeface="Calibri" panose="020F0502020204030204" pitchFamily="34" charset="0"/>
                <a:cs typeface="Calibri" panose="020F0502020204030204" pitchFamily="34" charset="0"/>
              </a:rPr>
              <a:t>day </a:t>
            </a:r>
            <a:r>
              <a:rPr sz="2400" b="1" spc="150" dirty="0">
                <a:latin typeface="Calibri" panose="020F0502020204030204" pitchFamily="34" charset="0"/>
                <a:cs typeface="Calibri" panose="020F0502020204030204" pitchFamily="34" charset="0"/>
              </a:rPr>
              <a:t>visit, </a:t>
            </a:r>
            <a:r>
              <a:rPr sz="2400" b="1" spc="160" dirty="0">
                <a:latin typeface="Calibri" panose="020F0502020204030204" pitchFamily="34" charset="0"/>
                <a:cs typeface="Calibri" panose="020F0502020204030204" pitchFamily="34" charset="0"/>
              </a:rPr>
              <a:t>the</a:t>
            </a:r>
            <a:r>
              <a:rPr sz="2400" b="1" spc="165" dirty="0">
                <a:latin typeface="Calibri" panose="020F0502020204030204" pitchFamily="34" charset="0"/>
                <a:cs typeface="Calibri" panose="020F0502020204030204" pitchFamily="34" charset="0"/>
              </a:rPr>
              <a:t> </a:t>
            </a:r>
            <a:r>
              <a:rPr sz="2400" b="1" spc="150" dirty="0">
                <a:latin typeface="Calibri" panose="020F0502020204030204" pitchFamily="34" charset="0"/>
                <a:cs typeface="Calibri" panose="020F0502020204030204" pitchFamily="34" charset="0"/>
              </a:rPr>
              <a:t>team </a:t>
            </a:r>
            <a:r>
              <a:rPr sz="2400" b="1" spc="155" dirty="0">
                <a:latin typeface="Calibri" panose="020F0502020204030204" pitchFamily="34" charset="0"/>
                <a:cs typeface="Calibri" panose="020F0502020204030204" pitchFamily="34" charset="0"/>
              </a:rPr>
              <a:t> </a:t>
            </a:r>
            <a:r>
              <a:rPr sz="2400" b="1" spc="130" dirty="0">
                <a:latin typeface="Calibri" panose="020F0502020204030204" pitchFamily="34" charset="0"/>
                <a:cs typeface="Calibri" panose="020F0502020204030204" pitchFamily="34" charset="0"/>
              </a:rPr>
              <a:t>has</a:t>
            </a:r>
            <a:r>
              <a:rPr sz="2400" b="1" spc="275" dirty="0">
                <a:latin typeface="Calibri" panose="020F0502020204030204" pitchFamily="34" charset="0"/>
                <a:cs typeface="Calibri" panose="020F0502020204030204" pitchFamily="34" charset="0"/>
              </a:rPr>
              <a:t> </a:t>
            </a:r>
            <a:r>
              <a:rPr sz="2400" b="1" spc="125" dirty="0">
                <a:latin typeface="Calibri" panose="020F0502020204030204" pitchFamily="34" charset="0"/>
                <a:cs typeface="Calibri" panose="020F0502020204030204" pitchFamily="34" charset="0"/>
              </a:rPr>
              <a:t>discussions</a:t>
            </a:r>
            <a:r>
              <a:rPr sz="2400" b="1" spc="325" dirty="0">
                <a:latin typeface="Calibri" panose="020F0502020204030204" pitchFamily="34" charset="0"/>
                <a:cs typeface="Calibri" panose="020F0502020204030204" pitchFamily="34" charset="0"/>
              </a:rPr>
              <a:t> </a:t>
            </a:r>
            <a:r>
              <a:rPr sz="2400" b="1" spc="120" dirty="0">
                <a:latin typeface="Calibri" panose="020F0502020204030204" pitchFamily="34" charset="0"/>
                <a:cs typeface="Calibri" panose="020F0502020204030204" pitchFamily="34" charset="0"/>
              </a:rPr>
              <a:t>with</a:t>
            </a:r>
            <a:endParaRPr sz="2400" dirty="0">
              <a:latin typeface="Calibri" panose="020F0502020204030204" pitchFamily="34" charset="0"/>
              <a:cs typeface="Calibri" panose="020F0502020204030204" pitchFamily="34" charset="0"/>
            </a:endParaRPr>
          </a:p>
          <a:p>
            <a:pPr marL="527685" marR="5080" lvl="1" indent="-399415" algn="just">
              <a:lnSpc>
                <a:spcPts val="2110"/>
              </a:lnSpc>
              <a:spcBef>
                <a:spcPts val="509"/>
              </a:spcBef>
              <a:buAutoNum type="arabicPeriod"/>
              <a:tabLst>
                <a:tab pos="527685" algn="l"/>
              </a:tabLst>
            </a:pPr>
            <a:r>
              <a:rPr sz="2400" spc="114" dirty="0">
                <a:latin typeface="Calibri" panose="020F0502020204030204" pitchFamily="34" charset="0"/>
                <a:cs typeface="Calibri" panose="020F0502020204030204" pitchFamily="34" charset="0"/>
              </a:rPr>
              <a:t>The</a:t>
            </a:r>
            <a:r>
              <a:rPr sz="2400" spc="120" dirty="0">
                <a:latin typeface="Calibri" panose="020F0502020204030204" pitchFamily="34" charset="0"/>
                <a:cs typeface="Calibri" panose="020F0502020204030204" pitchFamily="34" charset="0"/>
              </a:rPr>
              <a:t> </a:t>
            </a:r>
            <a:r>
              <a:rPr sz="2400" spc="165" dirty="0">
                <a:latin typeface="Calibri" panose="020F0502020204030204" pitchFamily="34" charset="0"/>
                <a:cs typeface="Calibri" panose="020F0502020204030204" pitchFamily="34" charset="0"/>
              </a:rPr>
              <a:t>Head</a:t>
            </a:r>
            <a:r>
              <a:rPr sz="2400" spc="170"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of</a:t>
            </a:r>
            <a:r>
              <a:rPr sz="2400" spc="5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130" dirty="0">
                <a:latin typeface="Calibri" panose="020F0502020204030204" pitchFamily="34" charset="0"/>
                <a:cs typeface="Calibri" panose="020F0502020204030204" pitchFamily="34" charset="0"/>
              </a:rPr>
              <a:t> </a:t>
            </a:r>
            <a:r>
              <a:rPr sz="2400" spc="160" dirty="0">
                <a:latin typeface="Calibri" panose="020F0502020204030204" pitchFamily="34" charset="0"/>
                <a:cs typeface="Calibri" panose="020F0502020204030204" pitchFamily="34" charset="0"/>
              </a:rPr>
              <a:t>institute/Dean/Heads</a:t>
            </a:r>
            <a:r>
              <a:rPr sz="2400" spc="165"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of </a:t>
            </a:r>
            <a:r>
              <a:rPr sz="2400" spc="50" dirty="0">
                <a:latin typeface="Calibri" panose="020F0502020204030204" pitchFamily="34" charset="0"/>
                <a:cs typeface="Calibri" panose="020F0502020204030204" pitchFamily="34" charset="0"/>
              </a:rPr>
              <a:t> </a:t>
            </a:r>
            <a:r>
              <a:rPr sz="2400" spc="145" dirty="0">
                <a:latin typeface="Calibri" panose="020F0502020204030204" pitchFamily="34" charset="0"/>
                <a:cs typeface="Calibri" panose="020F0502020204030204" pitchFamily="34" charset="0"/>
              </a:rPr>
              <a:t>Department</a:t>
            </a:r>
            <a:r>
              <a:rPr sz="2400" spc="24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/Program</a:t>
            </a:r>
            <a:r>
              <a:rPr sz="2400" spc="215"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and</a:t>
            </a:r>
            <a:r>
              <a:rPr sz="2400" spc="220"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course</a:t>
            </a:r>
            <a:r>
              <a:rPr sz="2400" spc="260" dirty="0">
                <a:latin typeface="Calibri" panose="020F0502020204030204" pitchFamily="34" charset="0"/>
                <a:cs typeface="Calibri" panose="020F0502020204030204" pitchFamily="34" charset="0"/>
              </a:rPr>
              <a:t> </a:t>
            </a:r>
            <a:r>
              <a:rPr sz="2400" spc="105" dirty="0">
                <a:latin typeface="Calibri" panose="020F0502020204030204" pitchFamily="34" charset="0"/>
                <a:cs typeface="Calibri" panose="020F0502020204030204" pitchFamily="34" charset="0"/>
              </a:rPr>
              <a:t>coordinators</a:t>
            </a:r>
            <a:endParaRPr sz="2400" dirty="0">
              <a:latin typeface="Calibri" panose="020F0502020204030204" pitchFamily="34" charset="0"/>
              <a:cs typeface="Calibri" panose="020F0502020204030204" pitchFamily="34" charset="0"/>
            </a:endParaRPr>
          </a:p>
          <a:p>
            <a:pPr marL="527685" marR="5080" lvl="1" indent="-399415" algn="just">
              <a:lnSpc>
                <a:spcPts val="2110"/>
              </a:lnSpc>
              <a:spcBef>
                <a:spcPts val="535"/>
              </a:spcBef>
              <a:buAutoNum type="arabicPeriod"/>
              <a:tabLst>
                <a:tab pos="527685" algn="l"/>
              </a:tabLst>
            </a:pPr>
            <a:r>
              <a:rPr sz="2400" spc="120" dirty="0">
                <a:latin typeface="Calibri" panose="020F0502020204030204" pitchFamily="34" charset="0"/>
                <a:cs typeface="Calibri" panose="020F0502020204030204" pitchFamily="34" charset="0"/>
              </a:rPr>
              <a:t>A </a:t>
            </a:r>
            <a:r>
              <a:rPr sz="2400" spc="135" dirty="0">
                <a:latin typeface="Calibri" panose="020F0502020204030204" pitchFamily="34" charset="0"/>
                <a:cs typeface="Calibri" panose="020F0502020204030204" pitchFamily="34" charset="0"/>
              </a:rPr>
              <a:t>member </a:t>
            </a:r>
            <a:r>
              <a:rPr sz="2400" spc="35" dirty="0">
                <a:latin typeface="Calibri" panose="020F0502020204030204" pitchFamily="34" charset="0"/>
                <a:cs typeface="Calibri" panose="020F0502020204030204" pitchFamily="34" charset="0"/>
              </a:rPr>
              <a:t>of </a:t>
            </a:r>
            <a:r>
              <a:rPr sz="2400" spc="125" dirty="0">
                <a:latin typeface="Calibri" panose="020F0502020204030204" pitchFamily="34" charset="0"/>
                <a:cs typeface="Calibri" panose="020F0502020204030204" pitchFamily="34" charset="0"/>
              </a:rPr>
              <a:t>the </a:t>
            </a:r>
            <a:r>
              <a:rPr sz="2400" spc="160" dirty="0">
                <a:latin typeface="Calibri" panose="020F0502020204030204" pitchFamily="34" charset="0"/>
                <a:cs typeface="Calibri" panose="020F0502020204030204" pitchFamily="34" charset="0"/>
              </a:rPr>
              <a:t>management </a:t>
            </a:r>
            <a:r>
              <a:rPr sz="2400" spc="-10" dirty="0">
                <a:latin typeface="Calibri" panose="020F0502020204030204" pitchFamily="34" charset="0"/>
                <a:cs typeface="Calibri" panose="020F0502020204030204" pitchFamily="34" charset="0"/>
              </a:rPr>
              <a:t>(to </a:t>
            </a:r>
            <a:r>
              <a:rPr sz="2400" spc="175" dirty="0">
                <a:latin typeface="Calibri" panose="020F0502020204030204" pitchFamily="34" charset="0"/>
                <a:cs typeface="Calibri" panose="020F0502020204030204" pitchFamily="34" charset="0"/>
              </a:rPr>
              <a:t>discuss </a:t>
            </a:r>
            <a:r>
              <a:rPr sz="2400" spc="100" dirty="0">
                <a:latin typeface="Calibri" panose="020F0502020204030204" pitchFamily="34" charset="0"/>
                <a:cs typeface="Calibri" panose="020F0502020204030204" pitchFamily="34" charset="0"/>
              </a:rPr>
              <a:t>how </a:t>
            </a:r>
            <a:r>
              <a:rPr sz="2400" spc="125" dirty="0">
                <a:latin typeface="Calibri" panose="020F0502020204030204" pitchFamily="34" charset="0"/>
                <a:cs typeface="Calibri" panose="020F0502020204030204" pitchFamily="34" charset="0"/>
              </a:rPr>
              <a:t>the </a:t>
            </a:r>
            <a:r>
              <a:rPr sz="2400" spc="130" dirty="0">
                <a:latin typeface="Calibri" panose="020F0502020204030204" pitchFamily="34" charset="0"/>
                <a:cs typeface="Calibri" panose="020F0502020204030204" pitchFamily="34" charset="0"/>
              </a:rPr>
              <a:t> </a:t>
            </a:r>
            <a:r>
              <a:rPr sz="2400" spc="114" dirty="0">
                <a:latin typeface="Calibri" panose="020F0502020204030204" pitchFamily="34" charset="0"/>
                <a:cs typeface="Calibri" panose="020F0502020204030204" pitchFamily="34" charset="0"/>
              </a:rPr>
              <a:t>program </a:t>
            </a:r>
            <a:r>
              <a:rPr sz="2400" spc="90" dirty="0">
                <a:latin typeface="Calibri" panose="020F0502020204030204" pitchFamily="34" charset="0"/>
                <a:cs typeface="Calibri" panose="020F0502020204030204" pitchFamily="34" charset="0"/>
              </a:rPr>
              <a:t>fits </a:t>
            </a:r>
            <a:r>
              <a:rPr sz="2400" spc="100" dirty="0">
                <a:latin typeface="Calibri" panose="020F0502020204030204" pitchFamily="34" charset="0"/>
                <a:cs typeface="Calibri" panose="020F0502020204030204" pitchFamily="34" charset="0"/>
              </a:rPr>
              <a:t>into </a:t>
            </a:r>
            <a:r>
              <a:rPr sz="2400" spc="135" dirty="0">
                <a:latin typeface="Calibri" panose="020F0502020204030204" pitchFamily="34" charset="0"/>
                <a:cs typeface="Calibri" panose="020F0502020204030204" pitchFamily="34" charset="0"/>
              </a:rPr>
              <a:t>the </a:t>
            </a:r>
            <a:r>
              <a:rPr sz="2400" spc="75" dirty="0">
                <a:latin typeface="Calibri" panose="020F0502020204030204" pitchFamily="34" charset="0"/>
                <a:cs typeface="Calibri" panose="020F0502020204030204" pitchFamily="34" charset="0"/>
              </a:rPr>
              <a:t>overall </a:t>
            </a:r>
            <a:r>
              <a:rPr sz="2400" spc="110" dirty="0">
                <a:latin typeface="Calibri" panose="020F0502020204030204" pitchFamily="34" charset="0"/>
                <a:cs typeface="Calibri" panose="020F0502020204030204" pitchFamily="34" charset="0"/>
              </a:rPr>
              <a:t>strategic  </a:t>
            </a:r>
            <a:r>
              <a:rPr sz="2400" spc="705" dirty="0">
                <a:latin typeface="Calibri" panose="020F0502020204030204" pitchFamily="34" charset="0"/>
                <a:cs typeface="Calibri" panose="020F0502020204030204" pitchFamily="34" charset="0"/>
              </a:rPr>
              <a:t> </a:t>
            </a:r>
            <a:r>
              <a:rPr sz="2400" spc="100" dirty="0">
                <a:latin typeface="Calibri" panose="020F0502020204030204" pitchFamily="34" charset="0"/>
                <a:cs typeface="Calibri" panose="020F0502020204030204" pitchFamily="34" charset="0"/>
              </a:rPr>
              <a:t>direction </a:t>
            </a:r>
            <a:r>
              <a:rPr sz="2400" spc="105"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and</a:t>
            </a:r>
            <a:r>
              <a:rPr sz="2400" spc="185"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focus</a:t>
            </a:r>
            <a:r>
              <a:rPr sz="2400" spc="155"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of</a:t>
            </a:r>
            <a:r>
              <a:rPr sz="2400" spc="5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13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institution</a:t>
            </a:r>
            <a:r>
              <a:rPr sz="2400" spc="130"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and</a:t>
            </a:r>
            <a:r>
              <a:rPr sz="2400" spc="190" dirty="0">
                <a:latin typeface="Calibri" panose="020F0502020204030204" pitchFamily="34" charset="0"/>
                <a:cs typeface="Calibri" panose="020F0502020204030204" pitchFamily="34" charset="0"/>
              </a:rPr>
              <a:t> </a:t>
            </a:r>
            <a:r>
              <a:rPr sz="2400" spc="160" dirty="0">
                <a:latin typeface="Calibri" panose="020F0502020204030204" pitchFamily="34" charset="0"/>
                <a:cs typeface="Calibri" panose="020F0502020204030204" pitchFamily="34" charset="0"/>
              </a:rPr>
              <a:t>management </a:t>
            </a:r>
            <a:r>
              <a:rPr sz="2400" spc="165"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support </a:t>
            </a:r>
            <a:r>
              <a:rPr sz="2400" spc="45" dirty="0">
                <a:latin typeface="Calibri" panose="020F0502020204030204" pitchFamily="34" charset="0"/>
                <a:cs typeface="Calibri" panose="020F0502020204030204" pitchFamily="34" charset="0"/>
              </a:rPr>
              <a:t>for </a:t>
            </a:r>
            <a:r>
              <a:rPr sz="2400" spc="145" dirty="0">
                <a:latin typeface="Calibri" panose="020F0502020204030204" pitchFamily="34" charset="0"/>
                <a:cs typeface="Calibri" panose="020F0502020204030204" pitchFamily="34" charset="0"/>
              </a:rPr>
              <a:t>continued funding </a:t>
            </a:r>
            <a:r>
              <a:rPr sz="2400" spc="180" dirty="0">
                <a:latin typeface="Calibri" panose="020F0502020204030204" pitchFamily="34" charset="0"/>
                <a:cs typeface="Calibri" panose="020F0502020204030204" pitchFamily="34" charset="0"/>
              </a:rPr>
              <a:t>and </a:t>
            </a:r>
            <a:r>
              <a:rPr sz="2400" spc="105" dirty="0">
                <a:latin typeface="Calibri" panose="020F0502020204030204" pitchFamily="34" charset="0"/>
                <a:cs typeface="Calibri" panose="020F0502020204030204" pitchFamily="34" charset="0"/>
              </a:rPr>
              <a:t>development </a:t>
            </a:r>
            <a:r>
              <a:rPr sz="2400" spc="45" dirty="0">
                <a:latin typeface="Calibri" panose="020F0502020204030204" pitchFamily="34" charset="0"/>
                <a:cs typeface="Calibri" panose="020F0502020204030204" pitchFamily="34" charset="0"/>
              </a:rPr>
              <a:t>of </a:t>
            </a:r>
            <a:r>
              <a:rPr sz="2400" spc="5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235" dirty="0">
                <a:latin typeface="Calibri" panose="020F0502020204030204" pitchFamily="34" charset="0"/>
                <a:cs typeface="Calibri" panose="020F0502020204030204" pitchFamily="34" charset="0"/>
              </a:rPr>
              <a:t> </a:t>
            </a:r>
            <a:r>
              <a:rPr sz="2400" spc="80" dirty="0">
                <a:latin typeface="Calibri" panose="020F0502020204030204" pitchFamily="34" charset="0"/>
                <a:cs typeface="Calibri" panose="020F0502020204030204" pitchFamily="34" charset="0"/>
              </a:rPr>
              <a:t>program)</a:t>
            </a:r>
            <a:endParaRPr sz="2400" dirty="0">
              <a:latin typeface="Calibri" panose="020F0502020204030204" pitchFamily="34" charset="0"/>
              <a:cs typeface="Calibri" panose="020F0502020204030204" pitchFamily="34" charset="0"/>
            </a:endParaRPr>
          </a:p>
          <a:p>
            <a:pPr marL="527050" lvl="1" indent="-399415">
              <a:lnSpc>
                <a:spcPct val="100000"/>
              </a:lnSpc>
              <a:spcBef>
                <a:spcPts val="25"/>
              </a:spcBef>
              <a:buAutoNum type="arabicPeriod"/>
              <a:tabLst>
                <a:tab pos="527050" algn="l"/>
                <a:tab pos="527685" algn="l"/>
              </a:tabLst>
            </a:pPr>
            <a:r>
              <a:rPr sz="2400" spc="155" dirty="0">
                <a:latin typeface="Calibri" panose="020F0502020204030204" pitchFamily="34" charset="0"/>
                <a:cs typeface="Calibri" panose="020F0502020204030204" pitchFamily="34" charset="0"/>
              </a:rPr>
              <a:t>Faculty</a:t>
            </a:r>
            <a:r>
              <a:rPr sz="2400" spc="204" dirty="0">
                <a:latin typeface="Calibri" panose="020F0502020204030204" pitchFamily="34" charset="0"/>
                <a:cs typeface="Calibri" panose="020F0502020204030204" pitchFamily="34" charset="0"/>
              </a:rPr>
              <a:t> </a:t>
            </a:r>
            <a:r>
              <a:rPr sz="2400" spc="140" dirty="0">
                <a:latin typeface="Calibri" panose="020F0502020204030204" pitchFamily="34" charset="0"/>
                <a:cs typeface="Calibri" panose="020F0502020204030204" pitchFamily="34" charset="0"/>
              </a:rPr>
              <a:t>members</a:t>
            </a:r>
            <a:endParaRPr sz="2400" dirty="0">
              <a:latin typeface="Calibri" panose="020F0502020204030204" pitchFamily="34" charset="0"/>
              <a:cs typeface="Calibri" panose="020F0502020204030204" pitchFamily="34" charset="0"/>
            </a:endParaRPr>
          </a:p>
          <a:p>
            <a:pPr marL="527050" lvl="1" indent="-399415">
              <a:lnSpc>
                <a:spcPct val="100000"/>
              </a:lnSpc>
              <a:buAutoNum type="arabicPeriod"/>
              <a:tabLst>
                <a:tab pos="527050" algn="l"/>
                <a:tab pos="527685" algn="l"/>
              </a:tabLst>
            </a:pPr>
            <a:r>
              <a:rPr sz="2400" spc="155" dirty="0">
                <a:latin typeface="Calibri" panose="020F0502020204030204" pitchFamily="34" charset="0"/>
                <a:cs typeface="Calibri" panose="020F0502020204030204" pitchFamily="34" charset="0"/>
              </a:rPr>
              <a:t>Alumni</a:t>
            </a:r>
            <a:endParaRPr sz="2400" dirty="0">
              <a:latin typeface="Calibri" panose="020F0502020204030204" pitchFamily="34" charset="0"/>
              <a:cs typeface="Calibri" panose="020F0502020204030204" pitchFamily="34" charset="0"/>
            </a:endParaRPr>
          </a:p>
          <a:p>
            <a:pPr marL="527050" lvl="1" indent="-399415">
              <a:lnSpc>
                <a:spcPct val="100000"/>
              </a:lnSpc>
              <a:buAutoNum type="arabicPeriod"/>
              <a:tabLst>
                <a:tab pos="527050" algn="l"/>
                <a:tab pos="527685" algn="l"/>
              </a:tabLst>
            </a:pPr>
            <a:r>
              <a:rPr sz="2400" spc="175" dirty="0">
                <a:latin typeface="Calibri" panose="020F0502020204030204" pitchFamily="34" charset="0"/>
                <a:cs typeface="Calibri" panose="020F0502020204030204" pitchFamily="34" charset="0"/>
              </a:rPr>
              <a:t>Students</a:t>
            </a:r>
            <a:endParaRPr sz="2400" dirty="0">
              <a:latin typeface="Calibri" panose="020F0502020204030204" pitchFamily="34" charset="0"/>
              <a:cs typeface="Calibri" panose="020F0502020204030204" pitchFamily="34" charset="0"/>
            </a:endParaRPr>
          </a:p>
          <a:p>
            <a:pPr marL="527050" lvl="1" indent="-399415">
              <a:lnSpc>
                <a:spcPct val="100000"/>
              </a:lnSpc>
              <a:buAutoNum type="arabicPeriod"/>
              <a:tabLst>
                <a:tab pos="527050" algn="l"/>
                <a:tab pos="527685" algn="l"/>
              </a:tabLst>
            </a:pPr>
            <a:r>
              <a:rPr sz="2400" spc="130" dirty="0">
                <a:latin typeface="Calibri" panose="020F0502020204030204" pitchFamily="34" charset="0"/>
                <a:cs typeface="Calibri" panose="020F0502020204030204" pitchFamily="34" charset="0"/>
              </a:rPr>
              <a:t>Employers</a:t>
            </a:r>
            <a:endParaRPr sz="2200" dirty="0">
              <a:latin typeface="Calibri" panose="020F0502020204030204" pitchFamily="34" charset="0"/>
              <a:cs typeface="Calibri" panose="020F0502020204030204" pitchFamily="34" charset="0"/>
            </a:endParaRPr>
          </a:p>
        </p:txBody>
      </p:sp>
      <p:sp>
        <p:nvSpPr>
          <p:cNvPr id="3" name="object 3"/>
          <p:cNvSpPr txBox="1"/>
          <p:nvPr/>
        </p:nvSpPr>
        <p:spPr>
          <a:xfrm>
            <a:off x="9199877" y="677669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11</a:t>
            </a:r>
            <a:endParaRPr sz="1200">
              <a:latin typeface="Calibri"/>
              <a:cs typeface="Calibri"/>
            </a:endParaRPr>
          </a:p>
        </p:txBody>
      </p:sp>
      <p:pic>
        <p:nvPicPr>
          <p:cNvPr id="4" name="object 4"/>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8423" y="759995"/>
            <a:ext cx="8032750" cy="840740"/>
          </a:xfrm>
          <a:prstGeom prst="rect">
            <a:avLst/>
          </a:prstGeom>
        </p:spPr>
        <p:txBody>
          <a:bodyPr vert="horz" wrap="square" lIns="0" tIns="32384" rIns="0" bIns="0" rtlCol="0">
            <a:spAutoFit/>
          </a:bodyPr>
          <a:lstStyle/>
          <a:p>
            <a:pPr marL="1579245" marR="5080" indent="-1567180">
              <a:lnSpc>
                <a:spcPts val="3180"/>
              </a:lnSpc>
              <a:spcBef>
                <a:spcPts val="254"/>
              </a:spcBef>
            </a:pPr>
            <a:r>
              <a:rPr sz="2700" u="heavy" spc="140" dirty="0">
                <a:uFill>
                  <a:solidFill>
                    <a:srgbClr val="000000"/>
                  </a:solidFill>
                </a:uFill>
                <a:latin typeface="Cambria"/>
                <a:cs typeface="Cambria"/>
              </a:rPr>
              <a:t>Marks</a:t>
            </a:r>
            <a:r>
              <a:rPr sz="2700" u="heavy" spc="285" dirty="0">
                <a:uFill>
                  <a:solidFill>
                    <a:srgbClr val="000000"/>
                  </a:solidFill>
                </a:uFill>
                <a:latin typeface="Cambria"/>
                <a:cs typeface="Cambria"/>
              </a:rPr>
              <a:t> </a:t>
            </a:r>
            <a:r>
              <a:rPr sz="2700" u="heavy" spc="175" dirty="0">
                <a:uFill>
                  <a:solidFill>
                    <a:srgbClr val="000000"/>
                  </a:solidFill>
                </a:uFill>
                <a:latin typeface="Cambria"/>
                <a:cs typeface="Cambria"/>
              </a:rPr>
              <a:t>Comparison</a:t>
            </a:r>
            <a:r>
              <a:rPr sz="2700" u="heavy" spc="285" dirty="0">
                <a:uFill>
                  <a:solidFill>
                    <a:srgbClr val="000000"/>
                  </a:solidFill>
                </a:uFill>
                <a:latin typeface="Cambria"/>
                <a:cs typeface="Cambria"/>
              </a:rPr>
              <a:t> </a:t>
            </a:r>
            <a:r>
              <a:rPr sz="2700" u="heavy" spc="135" dirty="0">
                <a:uFill>
                  <a:solidFill>
                    <a:srgbClr val="000000"/>
                  </a:solidFill>
                </a:uFill>
                <a:latin typeface="Cambria"/>
                <a:cs typeface="Cambria"/>
              </a:rPr>
              <a:t>of</a:t>
            </a:r>
            <a:r>
              <a:rPr sz="2700" u="heavy" spc="315" dirty="0">
                <a:uFill>
                  <a:solidFill>
                    <a:srgbClr val="000000"/>
                  </a:solidFill>
                </a:uFill>
                <a:latin typeface="Cambria"/>
                <a:cs typeface="Cambria"/>
              </a:rPr>
              <a:t> </a:t>
            </a:r>
            <a:r>
              <a:rPr sz="2700" u="heavy" spc="295" dirty="0">
                <a:uFill>
                  <a:solidFill>
                    <a:srgbClr val="000000"/>
                  </a:solidFill>
                </a:uFill>
                <a:latin typeface="Cambria"/>
                <a:cs typeface="Cambria"/>
              </a:rPr>
              <a:t>SAR</a:t>
            </a:r>
            <a:r>
              <a:rPr sz="2700" u="heavy" spc="310" dirty="0">
                <a:uFill>
                  <a:solidFill>
                    <a:srgbClr val="000000"/>
                  </a:solidFill>
                </a:uFill>
                <a:latin typeface="Cambria"/>
                <a:cs typeface="Cambria"/>
              </a:rPr>
              <a:t> </a:t>
            </a:r>
            <a:r>
              <a:rPr sz="2700" u="heavy" spc="135" dirty="0">
                <a:uFill>
                  <a:solidFill>
                    <a:srgbClr val="000000"/>
                  </a:solidFill>
                </a:uFill>
                <a:latin typeface="Cambria"/>
                <a:cs typeface="Cambria"/>
              </a:rPr>
              <a:t>of</a:t>
            </a:r>
            <a:r>
              <a:rPr sz="2700" u="heavy" spc="310" dirty="0">
                <a:uFill>
                  <a:solidFill>
                    <a:srgbClr val="000000"/>
                  </a:solidFill>
                </a:uFill>
                <a:latin typeface="Cambria"/>
                <a:cs typeface="Cambria"/>
              </a:rPr>
              <a:t> </a:t>
            </a:r>
            <a:r>
              <a:rPr sz="2700" u="heavy" spc="250" dirty="0">
                <a:uFill>
                  <a:solidFill>
                    <a:srgbClr val="000000"/>
                  </a:solidFill>
                </a:uFill>
                <a:latin typeface="Cambria"/>
                <a:cs typeface="Cambria"/>
              </a:rPr>
              <a:t>UG</a:t>
            </a:r>
            <a:r>
              <a:rPr sz="2700" u="heavy" spc="315" dirty="0">
                <a:uFill>
                  <a:solidFill>
                    <a:srgbClr val="000000"/>
                  </a:solidFill>
                </a:uFill>
                <a:latin typeface="Cambria"/>
                <a:cs typeface="Cambria"/>
              </a:rPr>
              <a:t> </a:t>
            </a:r>
            <a:r>
              <a:rPr sz="2700" u="heavy" spc="165" dirty="0">
                <a:uFill>
                  <a:solidFill>
                    <a:srgbClr val="000000"/>
                  </a:solidFill>
                </a:uFill>
                <a:latin typeface="Cambria"/>
                <a:cs typeface="Cambria"/>
              </a:rPr>
              <a:t>Engineering </a:t>
            </a:r>
            <a:r>
              <a:rPr sz="2700" spc="-580" dirty="0">
                <a:latin typeface="Cambria"/>
                <a:cs typeface="Cambria"/>
              </a:rPr>
              <a:t> </a:t>
            </a:r>
            <a:r>
              <a:rPr sz="2700" u="heavy" spc="100" dirty="0">
                <a:uFill>
                  <a:solidFill>
                    <a:srgbClr val="000000"/>
                  </a:solidFill>
                </a:uFill>
                <a:latin typeface="Cambria"/>
                <a:cs typeface="Cambria"/>
              </a:rPr>
              <a:t>Tier-I</a:t>
            </a:r>
            <a:r>
              <a:rPr sz="2700" u="heavy" spc="315" dirty="0">
                <a:uFill>
                  <a:solidFill>
                    <a:srgbClr val="000000"/>
                  </a:solidFill>
                </a:uFill>
                <a:latin typeface="Cambria"/>
                <a:cs typeface="Cambria"/>
              </a:rPr>
              <a:t> </a:t>
            </a:r>
            <a:r>
              <a:rPr sz="2700" u="heavy" spc="160" dirty="0">
                <a:uFill>
                  <a:solidFill>
                    <a:srgbClr val="000000"/>
                  </a:solidFill>
                </a:uFill>
                <a:latin typeface="Cambria"/>
                <a:cs typeface="Cambria"/>
              </a:rPr>
              <a:t>&amp;</a:t>
            </a:r>
            <a:r>
              <a:rPr sz="2700" u="heavy" spc="295" dirty="0">
                <a:uFill>
                  <a:solidFill>
                    <a:srgbClr val="000000"/>
                  </a:solidFill>
                </a:uFill>
                <a:latin typeface="Cambria"/>
                <a:cs typeface="Cambria"/>
              </a:rPr>
              <a:t> </a:t>
            </a:r>
            <a:r>
              <a:rPr sz="2700" u="heavy" spc="105" dirty="0">
                <a:uFill>
                  <a:solidFill>
                    <a:srgbClr val="000000"/>
                  </a:solidFill>
                </a:uFill>
                <a:latin typeface="Cambria"/>
                <a:cs typeface="Cambria"/>
              </a:rPr>
              <a:t>Tier</a:t>
            </a:r>
            <a:r>
              <a:rPr sz="2700" u="heavy" spc="290" dirty="0">
                <a:uFill>
                  <a:solidFill>
                    <a:srgbClr val="000000"/>
                  </a:solidFill>
                </a:uFill>
                <a:latin typeface="Cambria"/>
                <a:cs typeface="Cambria"/>
              </a:rPr>
              <a:t> </a:t>
            </a:r>
            <a:r>
              <a:rPr sz="2700" u="heavy" spc="135" dirty="0">
                <a:uFill>
                  <a:solidFill>
                    <a:srgbClr val="000000"/>
                  </a:solidFill>
                </a:uFill>
                <a:latin typeface="Cambria"/>
                <a:cs typeface="Cambria"/>
              </a:rPr>
              <a:t>II</a:t>
            </a:r>
            <a:r>
              <a:rPr sz="2700" u="heavy" spc="295" dirty="0">
                <a:uFill>
                  <a:solidFill>
                    <a:srgbClr val="000000"/>
                  </a:solidFill>
                </a:uFill>
                <a:latin typeface="Cambria"/>
                <a:cs typeface="Cambria"/>
              </a:rPr>
              <a:t> </a:t>
            </a:r>
            <a:r>
              <a:rPr sz="2700" u="heavy" spc="105" dirty="0">
                <a:uFill>
                  <a:solidFill>
                    <a:srgbClr val="000000"/>
                  </a:solidFill>
                </a:uFill>
                <a:latin typeface="Cambria"/>
                <a:cs typeface="Cambria"/>
              </a:rPr>
              <a:t>(First</a:t>
            </a:r>
            <a:r>
              <a:rPr sz="2700" u="heavy" spc="315" dirty="0">
                <a:uFill>
                  <a:solidFill>
                    <a:srgbClr val="000000"/>
                  </a:solidFill>
                </a:uFill>
                <a:latin typeface="Cambria"/>
                <a:cs typeface="Cambria"/>
              </a:rPr>
              <a:t> </a:t>
            </a:r>
            <a:r>
              <a:rPr sz="2700" u="heavy" spc="155" dirty="0">
                <a:uFill>
                  <a:solidFill>
                    <a:srgbClr val="000000"/>
                  </a:solidFill>
                </a:uFill>
                <a:latin typeface="Cambria"/>
                <a:cs typeface="Cambria"/>
              </a:rPr>
              <a:t>Cycle)</a:t>
            </a:r>
            <a:endParaRPr sz="2700">
              <a:latin typeface="Cambria"/>
              <a:cs typeface="Cambria"/>
            </a:endParaRPr>
          </a:p>
        </p:txBody>
      </p:sp>
      <p:graphicFrame>
        <p:nvGraphicFramePr>
          <p:cNvPr id="3" name="object 3"/>
          <p:cNvGraphicFramePr>
            <a:graphicFrameLocks noGrp="1"/>
          </p:cNvGraphicFramePr>
          <p:nvPr/>
        </p:nvGraphicFramePr>
        <p:xfrm>
          <a:off x="1144524" y="1958339"/>
          <a:ext cx="8470264" cy="4829552"/>
        </p:xfrm>
        <a:graphic>
          <a:graphicData uri="http://schemas.openxmlformats.org/drawingml/2006/table">
            <a:tbl>
              <a:tblPr firstRow="1" bandRow="1">
                <a:tableStyleId>{2D5ABB26-0587-4C30-8999-92F81FD0307C}</a:tableStyleId>
              </a:tblPr>
              <a:tblGrid>
                <a:gridCol w="711835">
                  <a:extLst>
                    <a:ext uri="{9D8B030D-6E8A-4147-A177-3AD203B41FA5}">
                      <a16:colId xmlns:a16="http://schemas.microsoft.com/office/drawing/2014/main" val="20000"/>
                    </a:ext>
                  </a:extLst>
                </a:gridCol>
                <a:gridCol w="4987925">
                  <a:extLst>
                    <a:ext uri="{9D8B030D-6E8A-4147-A177-3AD203B41FA5}">
                      <a16:colId xmlns:a16="http://schemas.microsoft.com/office/drawing/2014/main" val="20001"/>
                    </a:ext>
                  </a:extLst>
                </a:gridCol>
                <a:gridCol w="1424939">
                  <a:extLst>
                    <a:ext uri="{9D8B030D-6E8A-4147-A177-3AD203B41FA5}">
                      <a16:colId xmlns:a16="http://schemas.microsoft.com/office/drawing/2014/main" val="20002"/>
                    </a:ext>
                  </a:extLst>
                </a:gridCol>
                <a:gridCol w="1345565">
                  <a:extLst>
                    <a:ext uri="{9D8B030D-6E8A-4147-A177-3AD203B41FA5}">
                      <a16:colId xmlns:a16="http://schemas.microsoft.com/office/drawing/2014/main" val="20003"/>
                    </a:ext>
                  </a:extLst>
                </a:gridCol>
              </a:tblGrid>
              <a:tr h="320040">
                <a:tc rowSpan="2">
                  <a:txBody>
                    <a:bodyPr/>
                    <a:lstStyle/>
                    <a:p>
                      <a:pPr>
                        <a:lnSpc>
                          <a:spcPct val="100000"/>
                        </a:lnSpc>
                        <a:spcBef>
                          <a:spcPts val="5"/>
                        </a:spcBef>
                      </a:pPr>
                      <a:endParaRPr sz="1800">
                        <a:latin typeface="Times New Roman"/>
                        <a:cs typeface="Times New Roman"/>
                      </a:endParaRPr>
                    </a:p>
                    <a:p>
                      <a:pPr marL="176530">
                        <a:lnSpc>
                          <a:spcPct val="100000"/>
                        </a:lnSpc>
                      </a:pPr>
                      <a:r>
                        <a:rPr sz="1200" b="1" spc="110" dirty="0">
                          <a:latin typeface="Cambria"/>
                          <a:cs typeface="Cambria"/>
                        </a:rPr>
                        <a:t>S.No.</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rowSpan="2">
                  <a:txBody>
                    <a:bodyPr/>
                    <a:lstStyle/>
                    <a:p>
                      <a:pPr>
                        <a:lnSpc>
                          <a:spcPct val="100000"/>
                        </a:lnSpc>
                        <a:spcBef>
                          <a:spcPts val="5"/>
                        </a:spcBef>
                      </a:pPr>
                      <a:endParaRPr sz="1800">
                        <a:latin typeface="Times New Roman"/>
                        <a:cs typeface="Times New Roman"/>
                      </a:endParaRPr>
                    </a:p>
                    <a:p>
                      <a:pPr marL="52705" algn="ctr">
                        <a:lnSpc>
                          <a:spcPct val="100000"/>
                        </a:lnSpc>
                      </a:pPr>
                      <a:r>
                        <a:rPr sz="1200" b="1" spc="65" dirty="0">
                          <a:latin typeface="Cambria"/>
                          <a:cs typeface="Cambria"/>
                        </a:rPr>
                        <a:t>Criteria</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gridSpan="2">
                  <a:txBody>
                    <a:bodyPr/>
                    <a:lstStyle/>
                    <a:p>
                      <a:pPr marL="894080">
                        <a:lnSpc>
                          <a:spcPct val="100000"/>
                        </a:lnSpc>
                        <a:spcBef>
                          <a:spcPts val="45"/>
                        </a:spcBef>
                      </a:pPr>
                      <a:r>
                        <a:rPr sz="1200" b="1" spc="-5" dirty="0">
                          <a:latin typeface="Calibri"/>
                          <a:cs typeface="Calibri"/>
                        </a:rPr>
                        <a:t>UG</a:t>
                      </a:r>
                      <a:r>
                        <a:rPr sz="1200" b="1" spc="-35" dirty="0">
                          <a:latin typeface="Calibri"/>
                          <a:cs typeface="Calibri"/>
                        </a:rPr>
                        <a:t> </a:t>
                      </a:r>
                      <a:r>
                        <a:rPr sz="1200" b="1" dirty="0">
                          <a:latin typeface="Calibri"/>
                          <a:cs typeface="Calibri"/>
                        </a:rPr>
                        <a:t>Engineering</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88619">
                <a:tc vMerge="1">
                  <a:txBody>
                    <a:bodyPr/>
                    <a:lstStyle/>
                    <a:p>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vMerge="1">
                  <a:txBody>
                    <a:bodyPr/>
                    <a:lstStyle/>
                    <a:p>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R="487680" algn="r">
                        <a:lnSpc>
                          <a:spcPct val="100000"/>
                        </a:lnSpc>
                        <a:spcBef>
                          <a:spcPts val="45"/>
                        </a:spcBef>
                      </a:pPr>
                      <a:r>
                        <a:rPr sz="1200" b="1" spc="40" dirty="0">
                          <a:latin typeface="Cambria"/>
                          <a:cs typeface="Cambria"/>
                        </a:rPr>
                        <a:t>Tier-I</a:t>
                      </a:r>
                      <a:endParaRPr sz="1200">
                        <a:latin typeface="Cambria"/>
                        <a:cs typeface="Cambria"/>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415925" algn="r">
                        <a:lnSpc>
                          <a:spcPct val="100000"/>
                        </a:lnSpc>
                        <a:spcBef>
                          <a:spcPts val="45"/>
                        </a:spcBef>
                      </a:pPr>
                      <a:r>
                        <a:rPr sz="1200" b="1" spc="45" dirty="0">
                          <a:latin typeface="Cambria"/>
                          <a:cs typeface="Cambria"/>
                        </a:rPr>
                        <a:t>Tier-II</a:t>
                      </a:r>
                      <a:endParaRPr sz="1200">
                        <a:latin typeface="Cambria"/>
                        <a:cs typeface="Cambria"/>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18516">
                <a:tc>
                  <a:txBody>
                    <a:bodyPr/>
                    <a:lstStyle/>
                    <a:p>
                      <a:pPr algn="ctr">
                        <a:lnSpc>
                          <a:spcPct val="100000"/>
                        </a:lnSpc>
                        <a:spcBef>
                          <a:spcPts val="540"/>
                        </a:spcBef>
                      </a:pPr>
                      <a:r>
                        <a:rPr sz="1200" b="1" spc="100" dirty="0">
                          <a:latin typeface="Cambria"/>
                          <a:cs typeface="Cambria"/>
                        </a:rPr>
                        <a:t>1.</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80" dirty="0">
                          <a:latin typeface="Cambria"/>
                          <a:cs typeface="Cambria"/>
                        </a:rPr>
                        <a:t>Vision,</a:t>
                      </a:r>
                      <a:r>
                        <a:rPr sz="1200" b="1" spc="150" dirty="0">
                          <a:latin typeface="Cambria"/>
                          <a:cs typeface="Cambria"/>
                        </a:rPr>
                        <a:t> </a:t>
                      </a:r>
                      <a:r>
                        <a:rPr sz="1200" b="1" spc="70" dirty="0">
                          <a:latin typeface="Cambria"/>
                          <a:cs typeface="Cambria"/>
                        </a:rPr>
                        <a:t>Mission</a:t>
                      </a:r>
                      <a:r>
                        <a:rPr sz="1200" b="1" spc="165" dirty="0">
                          <a:latin typeface="Cambria"/>
                          <a:cs typeface="Cambria"/>
                        </a:rPr>
                        <a:t> </a:t>
                      </a:r>
                      <a:r>
                        <a:rPr sz="1200" b="1" spc="60" dirty="0">
                          <a:latin typeface="Cambria"/>
                          <a:cs typeface="Cambria"/>
                        </a:rPr>
                        <a:t>and</a:t>
                      </a:r>
                      <a:r>
                        <a:rPr sz="1200" b="1" spc="135" dirty="0">
                          <a:latin typeface="Cambria"/>
                          <a:cs typeface="Cambria"/>
                        </a:rPr>
                        <a:t> </a:t>
                      </a:r>
                      <a:r>
                        <a:rPr sz="1200" b="1" spc="50" dirty="0">
                          <a:latin typeface="Cambria"/>
                          <a:cs typeface="Cambria"/>
                        </a:rPr>
                        <a:t>Program</a:t>
                      </a:r>
                      <a:r>
                        <a:rPr sz="1200" b="1" spc="155" dirty="0">
                          <a:latin typeface="Cambria"/>
                          <a:cs typeface="Cambria"/>
                        </a:rPr>
                        <a:t> </a:t>
                      </a:r>
                      <a:r>
                        <a:rPr sz="1200" b="1" spc="75" dirty="0">
                          <a:latin typeface="Cambria"/>
                          <a:cs typeface="Cambria"/>
                        </a:rPr>
                        <a:t>Educational</a:t>
                      </a:r>
                      <a:r>
                        <a:rPr sz="1200" b="1" spc="155" dirty="0">
                          <a:latin typeface="Cambria"/>
                          <a:cs typeface="Cambria"/>
                        </a:rPr>
                        <a:t> </a:t>
                      </a:r>
                      <a:r>
                        <a:rPr sz="1200" b="1" spc="70" dirty="0">
                          <a:latin typeface="Cambria"/>
                          <a:cs typeface="Cambria"/>
                        </a:rPr>
                        <a:t>Objectives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60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83336">
                <a:tc>
                  <a:txBody>
                    <a:bodyPr/>
                    <a:lstStyle/>
                    <a:p>
                      <a:pPr>
                        <a:lnSpc>
                          <a:spcPct val="100000"/>
                        </a:lnSpc>
                        <a:spcBef>
                          <a:spcPts val="5"/>
                        </a:spcBef>
                      </a:pPr>
                      <a:endParaRPr sz="2050">
                        <a:latin typeface="Times New Roman"/>
                        <a:cs typeface="Times New Roman"/>
                      </a:endParaRPr>
                    </a:p>
                    <a:p>
                      <a:pPr algn="ctr">
                        <a:lnSpc>
                          <a:spcPct val="100000"/>
                        </a:lnSpc>
                      </a:pPr>
                      <a:r>
                        <a:rPr sz="1200" b="1" spc="100" dirty="0">
                          <a:latin typeface="Cambria"/>
                          <a:cs typeface="Cambria"/>
                        </a:rPr>
                        <a:t>2.</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2050">
                        <a:latin typeface="Times New Roman"/>
                        <a:cs typeface="Times New Roman"/>
                      </a:endParaRPr>
                    </a:p>
                    <a:p>
                      <a:pPr marL="121285">
                        <a:lnSpc>
                          <a:spcPct val="100000"/>
                        </a:lnSpc>
                      </a:pPr>
                      <a:r>
                        <a:rPr sz="1200" b="1" spc="50" dirty="0">
                          <a:latin typeface="Cambria"/>
                          <a:cs typeface="Cambria"/>
                        </a:rPr>
                        <a:t>Program</a:t>
                      </a:r>
                      <a:r>
                        <a:rPr sz="1200" b="1" spc="150" dirty="0">
                          <a:latin typeface="Cambria"/>
                          <a:cs typeface="Cambria"/>
                        </a:rPr>
                        <a:t> </a:t>
                      </a:r>
                      <a:r>
                        <a:rPr sz="1200" b="1" spc="75" dirty="0">
                          <a:latin typeface="Cambria"/>
                          <a:cs typeface="Cambria"/>
                        </a:rPr>
                        <a:t>Curriculum</a:t>
                      </a:r>
                      <a:r>
                        <a:rPr sz="1200" b="1" spc="135" dirty="0">
                          <a:latin typeface="Cambria"/>
                          <a:cs typeface="Cambria"/>
                        </a:rPr>
                        <a:t> </a:t>
                      </a:r>
                      <a:r>
                        <a:rPr sz="1200" b="1" spc="60" dirty="0">
                          <a:latin typeface="Cambria"/>
                          <a:cs typeface="Cambria"/>
                        </a:rPr>
                        <a:t>and</a:t>
                      </a:r>
                      <a:r>
                        <a:rPr sz="1200" b="1" spc="135" dirty="0">
                          <a:latin typeface="Cambria"/>
                          <a:cs typeface="Cambria"/>
                        </a:rPr>
                        <a:t> </a:t>
                      </a:r>
                      <a:r>
                        <a:rPr sz="1200" b="1" spc="75" dirty="0">
                          <a:latin typeface="Cambria"/>
                          <a:cs typeface="Cambria"/>
                        </a:rPr>
                        <a:t>Teaching</a:t>
                      </a:r>
                      <a:r>
                        <a:rPr sz="1200" b="1" spc="150" dirty="0">
                          <a:latin typeface="Cambria"/>
                          <a:cs typeface="Cambria"/>
                        </a:rPr>
                        <a:t> </a:t>
                      </a:r>
                      <a:r>
                        <a:rPr sz="1200" b="1" dirty="0">
                          <a:latin typeface="Cambria"/>
                          <a:cs typeface="Cambria"/>
                        </a:rPr>
                        <a:t>–</a:t>
                      </a:r>
                      <a:r>
                        <a:rPr sz="1200" b="1" spc="150" dirty="0">
                          <a:latin typeface="Cambria"/>
                          <a:cs typeface="Cambria"/>
                        </a:rPr>
                        <a:t> </a:t>
                      </a:r>
                      <a:r>
                        <a:rPr sz="1200" b="1" spc="60" dirty="0">
                          <a:latin typeface="Cambria"/>
                          <a:cs typeface="Cambria"/>
                        </a:rPr>
                        <a:t>Learning</a:t>
                      </a:r>
                      <a:r>
                        <a:rPr sz="1200" b="1" spc="135" dirty="0">
                          <a:latin typeface="Cambria"/>
                          <a:cs typeface="Cambria"/>
                        </a:rPr>
                        <a:t> </a:t>
                      </a:r>
                      <a:r>
                        <a:rPr sz="1200" b="1" spc="60" dirty="0">
                          <a:latin typeface="Cambria"/>
                          <a:cs typeface="Cambria"/>
                        </a:rPr>
                        <a:t>Processes</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p>
                      <a:pPr algn="ctr">
                        <a:lnSpc>
                          <a:spcPct val="100000"/>
                        </a:lnSpc>
                        <a:spcBef>
                          <a:spcPts val="935"/>
                        </a:spcBef>
                      </a:pPr>
                      <a:r>
                        <a:rPr sz="1200" b="1" spc="75" dirty="0">
                          <a:latin typeface="Cambria"/>
                          <a:cs typeface="Cambria"/>
                        </a:rPr>
                        <a:t>100</a:t>
                      </a:r>
                      <a:endParaRPr sz="1200">
                        <a:latin typeface="Cambria"/>
                        <a:cs typeface="Cambria"/>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p>
                      <a:pPr marL="1270" algn="ctr">
                        <a:lnSpc>
                          <a:spcPct val="100000"/>
                        </a:lnSpc>
                        <a:spcBef>
                          <a:spcPts val="935"/>
                        </a:spcBef>
                      </a:pPr>
                      <a:r>
                        <a:rPr sz="1200" b="1" spc="75" dirty="0">
                          <a:solidFill>
                            <a:srgbClr val="00AFEF"/>
                          </a:solidFill>
                          <a:latin typeface="Cambria"/>
                          <a:cs typeface="Cambria"/>
                        </a:rPr>
                        <a:t>120</a:t>
                      </a:r>
                      <a:endParaRPr sz="1200">
                        <a:latin typeface="Cambria"/>
                        <a:cs typeface="Cambria"/>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99287">
                <a:tc>
                  <a:txBody>
                    <a:bodyPr/>
                    <a:lstStyle/>
                    <a:p>
                      <a:pPr algn="ctr">
                        <a:lnSpc>
                          <a:spcPct val="100000"/>
                        </a:lnSpc>
                        <a:spcBef>
                          <a:spcPts val="850"/>
                        </a:spcBef>
                      </a:pPr>
                      <a:r>
                        <a:rPr sz="1200" b="1" spc="100" dirty="0">
                          <a:latin typeface="Cambria"/>
                          <a:cs typeface="Cambria"/>
                        </a:rPr>
                        <a:t>3.</a:t>
                      </a:r>
                      <a:endParaRPr sz="1200">
                        <a:latin typeface="Cambria"/>
                        <a:cs typeface="Cambria"/>
                      </a:endParaRPr>
                    </a:p>
                  </a:txBody>
                  <a:tcPr marL="0" marR="0" marT="10795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850"/>
                        </a:spcBef>
                      </a:pPr>
                      <a:r>
                        <a:rPr sz="1200" b="1" spc="75" dirty="0">
                          <a:latin typeface="Cambria"/>
                          <a:cs typeface="Cambria"/>
                        </a:rPr>
                        <a:t>Course</a:t>
                      </a:r>
                      <a:r>
                        <a:rPr sz="1200" b="1" spc="150" dirty="0">
                          <a:latin typeface="Cambria"/>
                          <a:cs typeface="Cambria"/>
                        </a:rPr>
                        <a:t> </a:t>
                      </a:r>
                      <a:r>
                        <a:rPr sz="1200" b="1" spc="90" dirty="0">
                          <a:latin typeface="Cambria"/>
                          <a:cs typeface="Cambria"/>
                        </a:rPr>
                        <a:t>Outcomes</a:t>
                      </a:r>
                      <a:r>
                        <a:rPr sz="1200" b="1" spc="150" dirty="0">
                          <a:latin typeface="Cambria"/>
                          <a:cs typeface="Cambria"/>
                        </a:rPr>
                        <a:t> </a:t>
                      </a:r>
                      <a:r>
                        <a:rPr sz="1200" b="1" spc="60" dirty="0">
                          <a:latin typeface="Cambria"/>
                          <a:cs typeface="Cambria"/>
                        </a:rPr>
                        <a:t>and</a:t>
                      </a:r>
                      <a:r>
                        <a:rPr sz="1200" b="1" spc="135" dirty="0">
                          <a:latin typeface="Cambria"/>
                          <a:cs typeface="Cambria"/>
                        </a:rPr>
                        <a:t> </a:t>
                      </a:r>
                      <a:r>
                        <a:rPr sz="1200" b="1" spc="50" dirty="0">
                          <a:latin typeface="Cambria"/>
                          <a:cs typeface="Cambria"/>
                        </a:rPr>
                        <a:t>Program</a:t>
                      </a:r>
                      <a:r>
                        <a:rPr sz="1200" b="1" spc="150" dirty="0">
                          <a:latin typeface="Cambria"/>
                          <a:cs typeface="Cambria"/>
                        </a:rPr>
                        <a:t> </a:t>
                      </a:r>
                      <a:r>
                        <a:rPr sz="1200" b="1" spc="90" dirty="0">
                          <a:latin typeface="Cambria"/>
                          <a:cs typeface="Cambria"/>
                        </a:rPr>
                        <a:t>Outcomes</a:t>
                      </a:r>
                      <a:endParaRPr sz="1200">
                        <a:latin typeface="Cambria"/>
                        <a:cs typeface="Cambria"/>
                      </a:endParaRPr>
                    </a:p>
                  </a:txBody>
                  <a:tcPr marL="0" marR="0" marT="10795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1030"/>
                        </a:spcBef>
                      </a:pPr>
                      <a:r>
                        <a:rPr sz="1200" b="1" spc="75" dirty="0">
                          <a:solidFill>
                            <a:srgbClr val="00AFEF"/>
                          </a:solidFill>
                          <a:latin typeface="Cambria"/>
                          <a:cs typeface="Cambria"/>
                        </a:rPr>
                        <a:t>175</a:t>
                      </a:r>
                      <a:endParaRPr sz="1200">
                        <a:latin typeface="Cambria"/>
                        <a:cs typeface="Cambria"/>
                      </a:endParaRPr>
                    </a:p>
                  </a:txBody>
                  <a:tcPr marL="0" marR="0" marT="13081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1030"/>
                        </a:spcBef>
                      </a:pPr>
                      <a:r>
                        <a:rPr sz="1200" b="1" spc="75" dirty="0">
                          <a:latin typeface="Cambria"/>
                          <a:cs typeface="Cambria"/>
                        </a:rPr>
                        <a:t>120</a:t>
                      </a:r>
                      <a:endParaRPr sz="1200">
                        <a:latin typeface="Cambria"/>
                        <a:cs typeface="Cambria"/>
                      </a:endParaRPr>
                    </a:p>
                  </a:txBody>
                  <a:tcPr marL="0" marR="0" marT="13081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20040">
                <a:tc>
                  <a:txBody>
                    <a:bodyPr/>
                    <a:lstStyle/>
                    <a:p>
                      <a:pPr algn="ctr">
                        <a:lnSpc>
                          <a:spcPct val="100000"/>
                        </a:lnSpc>
                        <a:spcBef>
                          <a:spcPts val="540"/>
                        </a:spcBef>
                      </a:pPr>
                      <a:r>
                        <a:rPr sz="1200" b="1" spc="100" dirty="0">
                          <a:latin typeface="Cambria"/>
                          <a:cs typeface="Cambria"/>
                        </a:rPr>
                        <a:t>4.</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90" dirty="0">
                          <a:latin typeface="Cambria"/>
                          <a:cs typeface="Cambria"/>
                        </a:rPr>
                        <a:t>Students’</a:t>
                      </a:r>
                      <a:r>
                        <a:rPr sz="1200" b="1" spc="95" dirty="0">
                          <a:latin typeface="Cambria"/>
                          <a:cs typeface="Cambria"/>
                        </a:rPr>
                        <a:t> </a:t>
                      </a:r>
                      <a:r>
                        <a:rPr sz="1200" b="1" spc="60" dirty="0">
                          <a:latin typeface="Cambria"/>
                          <a:cs typeface="Cambria"/>
                        </a:rPr>
                        <a:t>Performance</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720"/>
                        </a:spcBef>
                      </a:pPr>
                      <a:r>
                        <a:rPr sz="1200" b="1" spc="75" dirty="0">
                          <a:latin typeface="Cambria"/>
                          <a:cs typeface="Cambria"/>
                        </a:rPr>
                        <a:t>100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solidFill>
                            <a:srgbClr val="00AFEF"/>
                          </a:solidFill>
                          <a:latin typeface="Cambria"/>
                          <a:cs typeface="Cambria"/>
                        </a:rPr>
                        <a:t>150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18516">
                <a:tc>
                  <a:txBody>
                    <a:bodyPr/>
                    <a:lstStyle/>
                    <a:p>
                      <a:pPr algn="ctr">
                        <a:lnSpc>
                          <a:spcPct val="100000"/>
                        </a:lnSpc>
                        <a:spcBef>
                          <a:spcPts val="540"/>
                        </a:spcBef>
                      </a:pPr>
                      <a:r>
                        <a:rPr sz="1200" b="1" spc="100" dirty="0">
                          <a:latin typeface="Cambria"/>
                          <a:cs typeface="Cambria"/>
                        </a:rPr>
                        <a:t>5.</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90" dirty="0">
                          <a:latin typeface="Cambria"/>
                          <a:cs typeface="Cambria"/>
                        </a:rPr>
                        <a:t>Faculty</a:t>
                      </a:r>
                      <a:r>
                        <a:rPr sz="1200" b="1" spc="165" dirty="0">
                          <a:latin typeface="Cambria"/>
                          <a:cs typeface="Cambria"/>
                        </a:rPr>
                        <a:t> </a:t>
                      </a:r>
                      <a:r>
                        <a:rPr sz="1200" b="1" spc="65" dirty="0">
                          <a:latin typeface="Cambria"/>
                          <a:cs typeface="Cambria"/>
                        </a:rPr>
                        <a:t>Information</a:t>
                      </a:r>
                      <a:r>
                        <a:rPr sz="1200" b="1" spc="145" dirty="0">
                          <a:latin typeface="Cambria"/>
                          <a:cs typeface="Cambria"/>
                        </a:rPr>
                        <a:t> </a:t>
                      </a:r>
                      <a:r>
                        <a:rPr sz="1200" b="1" spc="60" dirty="0">
                          <a:latin typeface="Cambria"/>
                          <a:cs typeface="Cambria"/>
                        </a:rPr>
                        <a:t>and</a:t>
                      </a:r>
                      <a:r>
                        <a:rPr sz="1200" b="1" spc="150" dirty="0">
                          <a:latin typeface="Cambria"/>
                          <a:cs typeface="Cambria"/>
                        </a:rPr>
                        <a:t> </a:t>
                      </a:r>
                      <a:r>
                        <a:rPr sz="1200" b="1" spc="70" dirty="0">
                          <a:latin typeface="Cambria"/>
                          <a:cs typeface="Cambria"/>
                        </a:rPr>
                        <a:t>Contributions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720"/>
                        </a:spcBef>
                      </a:pPr>
                      <a:r>
                        <a:rPr sz="1200" b="1" spc="75" dirty="0">
                          <a:latin typeface="Cambria"/>
                          <a:cs typeface="Cambria"/>
                        </a:rPr>
                        <a:t>200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200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320040">
                <a:tc>
                  <a:txBody>
                    <a:bodyPr/>
                    <a:lstStyle/>
                    <a:p>
                      <a:pPr algn="ctr">
                        <a:lnSpc>
                          <a:spcPct val="100000"/>
                        </a:lnSpc>
                        <a:spcBef>
                          <a:spcPts val="540"/>
                        </a:spcBef>
                      </a:pPr>
                      <a:r>
                        <a:rPr sz="1200" b="1" spc="100" dirty="0">
                          <a:latin typeface="Cambria"/>
                          <a:cs typeface="Cambria"/>
                        </a:rPr>
                        <a:t>6.</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75" dirty="0">
                          <a:latin typeface="Cambria"/>
                          <a:cs typeface="Cambria"/>
                        </a:rPr>
                        <a:t>Facilities</a:t>
                      </a:r>
                      <a:r>
                        <a:rPr sz="1200" b="1" spc="170" dirty="0">
                          <a:latin typeface="Cambria"/>
                          <a:cs typeface="Cambria"/>
                        </a:rPr>
                        <a:t> </a:t>
                      </a:r>
                      <a:r>
                        <a:rPr sz="1200" b="1" spc="60" dirty="0">
                          <a:latin typeface="Cambria"/>
                          <a:cs typeface="Cambria"/>
                        </a:rPr>
                        <a:t>and</a:t>
                      </a:r>
                      <a:r>
                        <a:rPr sz="1200" b="1" spc="130" dirty="0">
                          <a:latin typeface="Cambria"/>
                          <a:cs typeface="Cambria"/>
                        </a:rPr>
                        <a:t> </a:t>
                      </a:r>
                      <a:r>
                        <a:rPr sz="1200" b="1" spc="75" dirty="0">
                          <a:latin typeface="Cambria"/>
                          <a:cs typeface="Cambria"/>
                        </a:rPr>
                        <a:t>Technical</a:t>
                      </a:r>
                      <a:r>
                        <a:rPr sz="1200" b="1" spc="145" dirty="0">
                          <a:latin typeface="Cambria"/>
                          <a:cs typeface="Cambria"/>
                        </a:rPr>
                        <a:t> </a:t>
                      </a:r>
                      <a:r>
                        <a:rPr sz="1200" b="1" spc="70" dirty="0">
                          <a:latin typeface="Cambria"/>
                          <a:cs typeface="Cambria"/>
                        </a:rPr>
                        <a:t>Support</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80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80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320039">
                <a:tc>
                  <a:txBody>
                    <a:bodyPr/>
                    <a:lstStyle/>
                    <a:p>
                      <a:pPr algn="ctr">
                        <a:lnSpc>
                          <a:spcPct val="100000"/>
                        </a:lnSpc>
                        <a:spcBef>
                          <a:spcPts val="540"/>
                        </a:spcBef>
                      </a:pPr>
                      <a:r>
                        <a:rPr sz="1200" b="1" spc="100" dirty="0">
                          <a:latin typeface="Cambria"/>
                          <a:cs typeface="Cambria"/>
                        </a:rPr>
                        <a:t>7.</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85" dirty="0">
                          <a:latin typeface="Cambria"/>
                          <a:cs typeface="Cambria"/>
                        </a:rPr>
                        <a:t>Continuous</a:t>
                      </a:r>
                      <a:r>
                        <a:rPr sz="1200" b="1" spc="114" dirty="0">
                          <a:latin typeface="Cambria"/>
                          <a:cs typeface="Cambria"/>
                        </a:rPr>
                        <a:t> </a:t>
                      </a:r>
                      <a:r>
                        <a:rPr sz="1200" b="1" spc="70" dirty="0">
                          <a:latin typeface="Cambria"/>
                          <a:cs typeface="Cambria"/>
                        </a:rPr>
                        <a:t>Improvement</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solidFill>
                            <a:srgbClr val="00AFEF"/>
                          </a:solidFill>
                          <a:latin typeface="Cambria"/>
                          <a:cs typeface="Cambria"/>
                        </a:rPr>
                        <a:t>75</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318516">
                <a:tc>
                  <a:txBody>
                    <a:bodyPr/>
                    <a:lstStyle/>
                    <a:p>
                      <a:pPr algn="ctr">
                        <a:lnSpc>
                          <a:spcPct val="100000"/>
                        </a:lnSpc>
                        <a:spcBef>
                          <a:spcPts val="525"/>
                        </a:spcBef>
                      </a:pPr>
                      <a:r>
                        <a:rPr sz="1200" b="1" spc="100" dirty="0">
                          <a:latin typeface="Cambria"/>
                          <a:cs typeface="Cambria"/>
                        </a:rPr>
                        <a:t>8.</a:t>
                      </a:r>
                      <a:endParaRPr sz="1200">
                        <a:latin typeface="Cambria"/>
                        <a:cs typeface="Cambria"/>
                      </a:endParaRPr>
                    </a:p>
                  </a:txBody>
                  <a:tcPr marL="0" marR="0" marT="6667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25"/>
                        </a:spcBef>
                      </a:pPr>
                      <a:r>
                        <a:rPr sz="1200" b="1" spc="75" dirty="0">
                          <a:latin typeface="Cambria"/>
                          <a:cs typeface="Cambria"/>
                        </a:rPr>
                        <a:t>First</a:t>
                      </a:r>
                      <a:r>
                        <a:rPr sz="1200" b="1" spc="120" dirty="0">
                          <a:latin typeface="Cambria"/>
                          <a:cs typeface="Cambria"/>
                        </a:rPr>
                        <a:t> </a:t>
                      </a:r>
                      <a:r>
                        <a:rPr sz="1200" b="1" spc="50" dirty="0">
                          <a:latin typeface="Cambria"/>
                          <a:cs typeface="Cambria"/>
                        </a:rPr>
                        <a:t>Year</a:t>
                      </a:r>
                      <a:r>
                        <a:rPr sz="1200" b="1" spc="135" dirty="0">
                          <a:latin typeface="Cambria"/>
                          <a:cs typeface="Cambria"/>
                        </a:rPr>
                        <a:t> </a:t>
                      </a:r>
                      <a:r>
                        <a:rPr sz="1200" b="1" spc="80" dirty="0">
                          <a:latin typeface="Cambria"/>
                          <a:cs typeface="Cambria"/>
                        </a:rPr>
                        <a:t>Academics</a:t>
                      </a:r>
                      <a:endParaRPr sz="1200">
                        <a:latin typeface="Cambria"/>
                        <a:cs typeface="Cambria"/>
                      </a:endParaRPr>
                    </a:p>
                  </a:txBody>
                  <a:tcPr marL="0" marR="0" marT="6667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320040">
                <a:tc>
                  <a:txBody>
                    <a:bodyPr/>
                    <a:lstStyle/>
                    <a:p>
                      <a:pPr algn="ctr">
                        <a:lnSpc>
                          <a:spcPct val="100000"/>
                        </a:lnSpc>
                        <a:spcBef>
                          <a:spcPts val="540"/>
                        </a:spcBef>
                      </a:pPr>
                      <a:r>
                        <a:rPr sz="1200" b="1" spc="100" dirty="0">
                          <a:latin typeface="Cambria"/>
                          <a:cs typeface="Cambria"/>
                        </a:rPr>
                        <a:t>9.</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90" dirty="0">
                          <a:latin typeface="Cambria"/>
                          <a:cs typeface="Cambria"/>
                        </a:rPr>
                        <a:t>Student</a:t>
                      </a:r>
                      <a:r>
                        <a:rPr sz="1200" b="1" spc="114" dirty="0">
                          <a:latin typeface="Cambria"/>
                          <a:cs typeface="Cambria"/>
                        </a:rPr>
                        <a:t> </a:t>
                      </a:r>
                      <a:r>
                        <a:rPr sz="1200" b="1" spc="70" dirty="0">
                          <a:latin typeface="Cambria"/>
                          <a:cs typeface="Cambria"/>
                        </a:rPr>
                        <a:t>Support</a:t>
                      </a:r>
                      <a:r>
                        <a:rPr sz="1200" b="1" spc="114" dirty="0">
                          <a:latin typeface="Cambria"/>
                          <a:cs typeface="Cambria"/>
                        </a:rPr>
                        <a:t> </a:t>
                      </a:r>
                      <a:r>
                        <a:rPr sz="1200" b="1" spc="100" dirty="0">
                          <a:latin typeface="Cambria"/>
                          <a:cs typeface="Cambria"/>
                        </a:rPr>
                        <a:t>Systems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318516">
                <a:tc>
                  <a:txBody>
                    <a:bodyPr/>
                    <a:lstStyle/>
                    <a:p>
                      <a:pPr algn="ctr">
                        <a:lnSpc>
                          <a:spcPct val="100000"/>
                        </a:lnSpc>
                        <a:spcBef>
                          <a:spcPts val="540"/>
                        </a:spcBef>
                      </a:pPr>
                      <a:r>
                        <a:rPr sz="1200" b="1" spc="90" dirty="0">
                          <a:latin typeface="Cambria"/>
                          <a:cs typeface="Cambria"/>
                        </a:rPr>
                        <a:t>10.</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80" dirty="0">
                          <a:latin typeface="Cambria"/>
                          <a:cs typeface="Cambria"/>
                        </a:rPr>
                        <a:t>Governance,</a:t>
                      </a:r>
                      <a:r>
                        <a:rPr sz="1200" b="1" spc="165" dirty="0">
                          <a:latin typeface="Cambria"/>
                          <a:cs typeface="Cambria"/>
                        </a:rPr>
                        <a:t> </a:t>
                      </a:r>
                      <a:r>
                        <a:rPr sz="1200" b="1" spc="70" dirty="0">
                          <a:latin typeface="Cambria"/>
                          <a:cs typeface="Cambria"/>
                        </a:rPr>
                        <a:t>Institutional</a:t>
                      </a:r>
                      <a:r>
                        <a:rPr sz="1200" b="1" spc="160" dirty="0">
                          <a:latin typeface="Cambria"/>
                          <a:cs typeface="Cambria"/>
                        </a:rPr>
                        <a:t> </a:t>
                      </a:r>
                      <a:r>
                        <a:rPr sz="1200" b="1" spc="70" dirty="0">
                          <a:latin typeface="Cambria"/>
                          <a:cs typeface="Cambria"/>
                        </a:rPr>
                        <a:t>Support</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75" dirty="0">
                          <a:latin typeface="Cambria"/>
                          <a:cs typeface="Cambria"/>
                        </a:rPr>
                        <a:t>Financial</a:t>
                      </a:r>
                      <a:r>
                        <a:rPr sz="1200" b="1" spc="170" dirty="0">
                          <a:latin typeface="Cambria"/>
                          <a:cs typeface="Cambria"/>
                        </a:rPr>
                        <a:t> </a:t>
                      </a:r>
                      <a:r>
                        <a:rPr sz="1200" b="1" spc="70" dirty="0">
                          <a:latin typeface="Cambria"/>
                          <a:cs typeface="Cambria"/>
                        </a:rPr>
                        <a:t>Resources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720"/>
                        </a:spcBef>
                      </a:pPr>
                      <a:r>
                        <a:rPr sz="1200" b="1" spc="75" dirty="0">
                          <a:latin typeface="Cambria"/>
                          <a:cs typeface="Cambria"/>
                        </a:rPr>
                        <a:t>120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120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384047">
                <a:tc gridSpan="2">
                  <a:txBody>
                    <a:bodyPr/>
                    <a:lstStyle/>
                    <a:p>
                      <a:pPr marL="51435" algn="ctr">
                        <a:lnSpc>
                          <a:spcPct val="100000"/>
                        </a:lnSpc>
                        <a:spcBef>
                          <a:spcPts val="790"/>
                        </a:spcBef>
                      </a:pPr>
                      <a:r>
                        <a:rPr sz="1200" b="1" spc="85" dirty="0">
                          <a:latin typeface="Cambria"/>
                          <a:cs typeface="Cambria"/>
                        </a:rPr>
                        <a:t>TOTAL</a:t>
                      </a:r>
                      <a:endParaRPr sz="1200">
                        <a:latin typeface="Cambria"/>
                        <a:cs typeface="Cambria"/>
                      </a:endParaRPr>
                    </a:p>
                  </a:txBody>
                  <a:tcPr marL="0" marR="0" marT="100330"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R="454025" algn="r">
                        <a:lnSpc>
                          <a:spcPct val="100000"/>
                        </a:lnSpc>
                        <a:spcBef>
                          <a:spcPts val="420"/>
                        </a:spcBef>
                      </a:pPr>
                      <a:r>
                        <a:rPr sz="1200" b="1" spc="75" dirty="0">
                          <a:latin typeface="Cambria"/>
                          <a:cs typeface="Cambria"/>
                        </a:rPr>
                        <a:t>1000</a:t>
                      </a:r>
                      <a:endParaRPr sz="1200">
                        <a:latin typeface="Cambria"/>
                        <a:cs typeface="Cambria"/>
                      </a:endParaRPr>
                    </a:p>
                  </a:txBody>
                  <a:tcPr marL="0" marR="0" marT="53340"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R="412750" algn="r">
                        <a:lnSpc>
                          <a:spcPct val="100000"/>
                        </a:lnSpc>
                        <a:spcBef>
                          <a:spcPts val="969"/>
                        </a:spcBef>
                      </a:pPr>
                      <a:r>
                        <a:rPr sz="1200" b="1" spc="75" dirty="0">
                          <a:latin typeface="Cambria"/>
                          <a:cs typeface="Cambria"/>
                        </a:rPr>
                        <a:t>1000</a:t>
                      </a:r>
                      <a:endParaRPr sz="1200">
                        <a:latin typeface="Cambria"/>
                        <a:cs typeface="Cambria"/>
                      </a:endParaRPr>
                    </a:p>
                  </a:txBody>
                  <a:tcPr marL="0" marR="0" marT="123189"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val="10012"/>
                  </a:ext>
                </a:extLst>
              </a:tr>
            </a:tbl>
          </a:graphicData>
        </a:graphic>
      </p:graphicFrame>
      <p:pic>
        <p:nvPicPr>
          <p:cNvPr id="4" name="object 4"/>
          <p:cNvPicPr/>
          <p:nvPr/>
        </p:nvPicPr>
        <p:blipFill>
          <a:blip r:embed="rId2" cstate="print"/>
          <a:stretch>
            <a:fillRect/>
          </a:stretch>
        </p:blipFill>
        <p:spPr>
          <a:xfrm>
            <a:off x="14375" y="24179"/>
            <a:ext cx="690371" cy="5745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3028" y="491931"/>
            <a:ext cx="4801672" cy="689291"/>
          </a:xfrm>
          <a:prstGeom prst="rect">
            <a:avLst/>
          </a:prstGeom>
        </p:spPr>
        <p:txBody>
          <a:bodyPr vert="horz" wrap="square" lIns="0" tIns="12065" rIns="0" bIns="0" rtlCol="0">
            <a:spAutoFit/>
          </a:bodyPr>
          <a:lstStyle/>
          <a:p>
            <a:pPr marL="12700">
              <a:lnSpc>
                <a:spcPct val="100000"/>
              </a:lnSpc>
              <a:spcBef>
                <a:spcPts val="95"/>
              </a:spcBef>
            </a:pPr>
            <a:r>
              <a:rPr sz="4400" b="1" u="heavy" spc="100" dirty="0">
                <a:solidFill>
                  <a:srgbClr val="4B390D"/>
                </a:solidFill>
                <a:uFill>
                  <a:solidFill>
                    <a:srgbClr val="000000"/>
                  </a:solidFill>
                </a:uFill>
                <a:latin typeface="Calibri" panose="020F0502020204030204" pitchFamily="34" charset="0"/>
                <a:cs typeface="Calibri" panose="020F0502020204030204" pitchFamily="34" charset="0"/>
              </a:rPr>
              <a:t>Tier</a:t>
            </a:r>
            <a:r>
              <a:rPr sz="4400" b="1" u="heavy" spc="365" dirty="0">
                <a:solidFill>
                  <a:srgbClr val="4B390D"/>
                </a:solidFill>
                <a:uFill>
                  <a:solidFill>
                    <a:srgbClr val="000000"/>
                  </a:solidFill>
                </a:uFill>
                <a:latin typeface="Calibri" panose="020F0502020204030204" pitchFamily="34" charset="0"/>
                <a:cs typeface="Calibri" panose="020F0502020204030204" pitchFamily="34" charset="0"/>
              </a:rPr>
              <a:t> </a:t>
            </a:r>
            <a:r>
              <a:rPr sz="4400" b="1" u="heavy" spc="-5" dirty="0">
                <a:solidFill>
                  <a:srgbClr val="4B390D"/>
                </a:solidFill>
                <a:uFill>
                  <a:solidFill>
                    <a:srgbClr val="000000"/>
                  </a:solidFill>
                </a:uFill>
                <a:latin typeface="Calibri" panose="020F0502020204030204" pitchFamily="34" charset="0"/>
                <a:cs typeface="Calibri" panose="020F0502020204030204" pitchFamily="34" charset="0"/>
              </a:rPr>
              <a:t>–</a:t>
            </a:r>
            <a:r>
              <a:rPr sz="4400" b="1" u="heavy" spc="370" dirty="0">
                <a:solidFill>
                  <a:srgbClr val="4B390D"/>
                </a:solidFill>
                <a:uFill>
                  <a:solidFill>
                    <a:srgbClr val="000000"/>
                  </a:solidFill>
                </a:uFill>
                <a:latin typeface="Calibri" panose="020F0502020204030204" pitchFamily="34" charset="0"/>
                <a:cs typeface="Calibri" panose="020F0502020204030204" pitchFamily="34" charset="0"/>
              </a:rPr>
              <a:t> </a:t>
            </a:r>
            <a:r>
              <a:rPr sz="4400" b="1" u="heavy" spc="60" dirty="0">
                <a:solidFill>
                  <a:srgbClr val="4B390D"/>
                </a:solidFill>
                <a:uFill>
                  <a:solidFill>
                    <a:srgbClr val="000000"/>
                  </a:solidFill>
                </a:uFill>
                <a:latin typeface="Calibri" panose="020F0502020204030204" pitchFamily="34" charset="0"/>
                <a:cs typeface="Calibri" panose="020F0502020204030204" pitchFamily="34" charset="0"/>
              </a:rPr>
              <a:t>I</a:t>
            </a:r>
            <a:r>
              <a:rPr sz="4400" b="1" u="heavy" spc="370" dirty="0">
                <a:solidFill>
                  <a:srgbClr val="4B390D"/>
                </a:solidFill>
                <a:uFill>
                  <a:solidFill>
                    <a:srgbClr val="000000"/>
                  </a:solidFill>
                </a:uFill>
                <a:latin typeface="Calibri" panose="020F0502020204030204" pitchFamily="34" charset="0"/>
                <a:cs typeface="Calibri" panose="020F0502020204030204" pitchFamily="34" charset="0"/>
              </a:rPr>
              <a:t> </a:t>
            </a:r>
            <a:r>
              <a:rPr sz="4400" b="1" u="heavy" spc="325" dirty="0">
                <a:solidFill>
                  <a:srgbClr val="4B390D"/>
                </a:solidFill>
                <a:uFill>
                  <a:solidFill>
                    <a:srgbClr val="000000"/>
                  </a:solidFill>
                </a:uFill>
                <a:latin typeface="Calibri" panose="020F0502020204030204" pitchFamily="34" charset="0"/>
                <a:cs typeface="Calibri" panose="020F0502020204030204" pitchFamily="34" charset="0"/>
              </a:rPr>
              <a:t>Grades</a:t>
            </a:r>
            <a:endParaRPr sz="4400" b="1" dirty="0">
              <a:solidFill>
                <a:srgbClr val="4B390D"/>
              </a:solidFill>
              <a:latin typeface="Calibri" panose="020F0502020204030204" pitchFamily="34" charset="0"/>
              <a:cs typeface="Calibri" panose="020F0502020204030204" pitchFamily="34" charset="0"/>
            </a:endParaRPr>
          </a:p>
        </p:txBody>
      </p:sp>
      <p:graphicFrame>
        <p:nvGraphicFramePr>
          <p:cNvPr id="3" name="object 3"/>
          <p:cNvGraphicFramePr>
            <a:graphicFrameLocks noGrp="1"/>
          </p:cNvGraphicFramePr>
          <p:nvPr/>
        </p:nvGraphicFramePr>
        <p:xfrm>
          <a:off x="2442972" y="1563624"/>
          <a:ext cx="6196965" cy="3581398"/>
        </p:xfrm>
        <a:graphic>
          <a:graphicData uri="http://schemas.openxmlformats.org/drawingml/2006/table">
            <a:tbl>
              <a:tblPr firstRow="1" bandRow="1">
                <a:tableStyleId>{2D5ABB26-0587-4C30-8999-92F81FD0307C}</a:tableStyleId>
              </a:tblPr>
              <a:tblGrid>
                <a:gridCol w="3176270">
                  <a:extLst>
                    <a:ext uri="{9D8B030D-6E8A-4147-A177-3AD203B41FA5}">
                      <a16:colId xmlns:a16="http://schemas.microsoft.com/office/drawing/2014/main" val="20000"/>
                    </a:ext>
                  </a:extLst>
                </a:gridCol>
                <a:gridCol w="3020695">
                  <a:extLst>
                    <a:ext uri="{9D8B030D-6E8A-4147-A177-3AD203B41FA5}">
                      <a16:colId xmlns:a16="http://schemas.microsoft.com/office/drawing/2014/main" val="20001"/>
                    </a:ext>
                  </a:extLst>
                </a:gridCol>
              </a:tblGrid>
              <a:tr h="896112">
                <a:tc>
                  <a:txBody>
                    <a:bodyPr/>
                    <a:lstStyle/>
                    <a:p>
                      <a:pPr marL="435609" indent="-343535">
                        <a:lnSpc>
                          <a:spcPct val="100000"/>
                        </a:lnSpc>
                        <a:spcBef>
                          <a:spcPts val="1955"/>
                        </a:spcBef>
                        <a:buFont typeface="PMingLiU-ExtB"/>
                        <a:buChar char="❖"/>
                        <a:tabLst>
                          <a:tab pos="436245" algn="l"/>
                        </a:tabLst>
                      </a:pPr>
                      <a:r>
                        <a:rPr sz="2400" spc="-60" dirty="0">
                          <a:solidFill>
                            <a:srgbClr val="4D3A2F"/>
                          </a:solidFill>
                          <a:latin typeface="Franklin Gothic Medium"/>
                          <a:cs typeface="Franklin Gothic Medium"/>
                        </a:rPr>
                        <a:t>≈75%</a:t>
                      </a:r>
                      <a:r>
                        <a:rPr sz="2400" spc="-50" dirty="0">
                          <a:solidFill>
                            <a:srgbClr val="4D3A2F"/>
                          </a:solidFill>
                          <a:latin typeface="Franklin Gothic Medium"/>
                          <a:cs typeface="Franklin Gothic Medium"/>
                        </a:rPr>
                        <a:t> </a:t>
                      </a:r>
                      <a:r>
                        <a:rPr sz="2400" spc="-125" dirty="0">
                          <a:solidFill>
                            <a:srgbClr val="4D3A2F"/>
                          </a:solidFill>
                          <a:latin typeface="Franklin Gothic Medium"/>
                          <a:cs typeface="Franklin Gothic Medium"/>
                        </a:rPr>
                        <a:t>&amp;</a:t>
                      </a:r>
                      <a:r>
                        <a:rPr sz="2400" spc="-20" dirty="0">
                          <a:solidFill>
                            <a:srgbClr val="4D3A2F"/>
                          </a:solidFill>
                          <a:latin typeface="Franklin Gothic Medium"/>
                          <a:cs typeface="Franklin Gothic Medium"/>
                        </a:rPr>
                        <a:t> </a:t>
                      </a:r>
                      <a:r>
                        <a:rPr sz="2400" spc="-80" dirty="0">
                          <a:solidFill>
                            <a:srgbClr val="4D3A2F"/>
                          </a:solidFill>
                          <a:latin typeface="Franklin Gothic Medium"/>
                          <a:cs typeface="Franklin Gothic Medium"/>
                        </a:rPr>
                        <a:t>Above</a:t>
                      </a:r>
                      <a:endParaRPr sz="2400">
                        <a:latin typeface="Franklin Gothic Medium"/>
                        <a:cs typeface="Franklin Gothic Medium"/>
                      </a:endParaRPr>
                    </a:p>
                  </a:txBody>
                  <a:tcPr marL="0" marR="0" marT="248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55"/>
                        </a:spcBef>
                      </a:pPr>
                      <a:r>
                        <a:rPr sz="2400" spc="-15" dirty="0">
                          <a:solidFill>
                            <a:srgbClr val="4D3A2F"/>
                          </a:solidFill>
                          <a:latin typeface="Franklin Gothic Medium"/>
                          <a:cs typeface="Franklin Gothic Medium"/>
                        </a:rPr>
                        <a:t>‘Y’</a:t>
                      </a:r>
                      <a:endParaRPr sz="2400">
                        <a:latin typeface="Franklin Gothic Medium"/>
                        <a:cs typeface="Franklin Gothic Medium"/>
                      </a:endParaRPr>
                    </a:p>
                  </a:txBody>
                  <a:tcPr marL="0" marR="0" marT="248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894587">
                <a:tc>
                  <a:txBody>
                    <a:bodyPr/>
                    <a:lstStyle/>
                    <a:p>
                      <a:pPr marL="435609" indent="-343535">
                        <a:lnSpc>
                          <a:spcPct val="100000"/>
                        </a:lnSpc>
                        <a:spcBef>
                          <a:spcPts val="1939"/>
                        </a:spcBef>
                        <a:buFont typeface="PMingLiU-ExtB"/>
                        <a:buChar char="❖"/>
                        <a:tabLst>
                          <a:tab pos="436245" algn="l"/>
                        </a:tabLst>
                      </a:pPr>
                      <a:r>
                        <a:rPr sz="2400" spc="-95" dirty="0">
                          <a:solidFill>
                            <a:srgbClr val="4D3A2F"/>
                          </a:solidFill>
                          <a:latin typeface="Franklin Gothic Medium"/>
                          <a:cs typeface="Franklin Gothic Medium"/>
                        </a:rPr>
                        <a:t>≈</a:t>
                      </a:r>
                      <a:r>
                        <a:rPr sz="2400" spc="-45" dirty="0">
                          <a:solidFill>
                            <a:srgbClr val="4D3A2F"/>
                          </a:solidFill>
                          <a:latin typeface="Franklin Gothic Medium"/>
                          <a:cs typeface="Franklin Gothic Medium"/>
                        </a:rPr>
                        <a:t> </a:t>
                      </a:r>
                      <a:r>
                        <a:rPr sz="2400" spc="-40" dirty="0">
                          <a:solidFill>
                            <a:srgbClr val="4D3A2F"/>
                          </a:solidFill>
                          <a:latin typeface="Franklin Gothic Medium"/>
                          <a:cs typeface="Franklin Gothic Medium"/>
                        </a:rPr>
                        <a:t>60% </a:t>
                      </a:r>
                      <a:r>
                        <a:rPr sz="2400" spc="-15" dirty="0">
                          <a:solidFill>
                            <a:srgbClr val="4D3A2F"/>
                          </a:solidFill>
                          <a:latin typeface="Franklin Gothic Medium"/>
                          <a:cs typeface="Franklin Gothic Medium"/>
                        </a:rPr>
                        <a:t>and</a:t>
                      </a:r>
                      <a:r>
                        <a:rPr sz="2400" spc="-20" dirty="0">
                          <a:solidFill>
                            <a:srgbClr val="4D3A2F"/>
                          </a:solidFill>
                          <a:latin typeface="Franklin Gothic Medium"/>
                          <a:cs typeface="Franklin Gothic Medium"/>
                        </a:rPr>
                        <a:t> </a:t>
                      </a:r>
                      <a:r>
                        <a:rPr sz="2400" spc="-40" dirty="0">
                          <a:solidFill>
                            <a:srgbClr val="4D3A2F"/>
                          </a:solidFill>
                          <a:latin typeface="Franklin Gothic Medium"/>
                          <a:cs typeface="Franklin Gothic Medium"/>
                        </a:rPr>
                        <a:t>&lt;75%</a:t>
                      </a:r>
                      <a:endParaRPr sz="2400" dirty="0">
                        <a:latin typeface="Franklin Gothic Medium"/>
                        <a:cs typeface="Franklin Gothic Medium"/>
                      </a:endParaRPr>
                    </a:p>
                  </a:txBody>
                  <a:tcPr marL="0" marR="0" marT="2463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939"/>
                        </a:spcBef>
                      </a:pPr>
                      <a:r>
                        <a:rPr sz="2400" spc="10" dirty="0">
                          <a:solidFill>
                            <a:srgbClr val="4D3A2F"/>
                          </a:solidFill>
                          <a:latin typeface="Franklin Gothic Medium"/>
                          <a:cs typeface="Franklin Gothic Medium"/>
                        </a:rPr>
                        <a:t>‘C’</a:t>
                      </a:r>
                      <a:endParaRPr sz="2400">
                        <a:latin typeface="Franklin Gothic Medium"/>
                        <a:cs typeface="Franklin Gothic Medium"/>
                      </a:endParaRPr>
                    </a:p>
                  </a:txBody>
                  <a:tcPr marL="0" marR="0" marT="2463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96112">
                <a:tc>
                  <a:txBody>
                    <a:bodyPr/>
                    <a:lstStyle/>
                    <a:p>
                      <a:pPr marL="435609" indent="-343535">
                        <a:lnSpc>
                          <a:spcPct val="100000"/>
                        </a:lnSpc>
                        <a:spcBef>
                          <a:spcPts val="1955"/>
                        </a:spcBef>
                        <a:buFont typeface="PMingLiU-ExtB"/>
                        <a:buChar char="❖"/>
                        <a:tabLst>
                          <a:tab pos="436245" algn="l"/>
                        </a:tabLst>
                      </a:pPr>
                      <a:r>
                        <a:rPr sz="2400" spc="-95" dirty="0">
                          <a:solidFill>
                            <a:srgbClr val="4D3A2F"/>
                          </a:solidFill>
                          <a:latin typeface="Franklin Gothic Medium"/>
                          <a:cs typeface="Franklin Gothic Medium"/>
                        </a:rPr>
                        <a:t>≈</a:t>
                      </a:r>
                      <a:r>
                        <a:rPr sz="2400" spc="-45" dirty="0">
                          <a:solidFill>
                            <a:srgbClr val="4D3A2F"/>
                          </a:solidFill>
                          <a:latin typeface="Franklin Gothic Medium"/>
                          <a:cs typeface="Franklin Gothic Medium"/>
                        </a:rPr>
                        <a:t> </a:t>
                      </a:r>
                      <a:r>
                        <a:rPr sz="2400" spc="-50" dirty="0">
                          <a:solidFill>
                            <a:srgbClr val="4D3A2F"/>
                          </a:solidFill>
                          <a:latin typeface="Franklin Gothic Medium"/>
                          <a:cs typeface="Franklin Gothic Medium"/>
                        </a:rPr>
                        <a:t>40%</a:t>
                      </a:r>
                      <a:r>
                        <a:rPr sz="2400" spc="-20" dirty="0">
                          <a:solidFill>
                            <a:srgbClr val="4D3A2F"/>
                          </a:solidFill>
                          <a:latin typeface="Franklin Gothic Medium"/>
                          <a:cs typeface="Franklin Gothic Medium"/>
                        </a:rPr>
                        <a:t> </a:t>
                      </a:r>
                      <a:r>
                        <a:rPr sz="2400" spc="-15" dirty="0">
                          <a:solidFill>
                            <a:srgbClr val="4D3A2F"/>
                          </a:solidFill>
                          <a:latin typeface="Franklin Gothic Medium"/>
                          <a:cs typeface="Franklin Gothic Medium"/>
                        </a:rPr>
                        <a:t>and </a:t>
                      </a:r>
                      <a:r>
                        <a:rPr sz="2400" spc="-40" dirty="0">
                          <a:solidFill>
                            <a:srgbClr val="4D3A2F"/>
                          </a:solidFill>
                          <a:latin typeface="Franklin Gothic Medium"/>
                          <a:cs typeface="Franklin Gothic Medium"/>
                        </a:rPr>
                        <a:t>&lt;60%</a:t>
                      </a:r>
                      <a:endParaRPr sz="2400">
                        <a:latin typeface="Franklin Gothic Medium"/>
                        <a:cs typeface="Franklin Gothic Medium"/>
                      </a:endParaRPr>
                    </a:p>
                  </a:txBody>
                  <a:tcPr marL="0" marR="0" marT="248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55"/>
                        </a:spcBef>
                      </a:pPr>
                      <a:r>
                        <a:rPr sz="2400" spc="-45" dirty="0">
                          <a:solidFill>
                            <a:srgbClr val="4D3A2F"/>
                          </a:solidFill>
                          <a:latin typeface="Franklin Gothic Medium"/>
                          <a:cs typeface="Franklin Gothic Medium"/>
                        </a:rPr>
                        <a:t>‘W’</a:t>
                      </a:r>
                      <a:endParaRPr sz="2400">
                        <a:latin typeface="Franklin Gothic Medium"/>
                        <a:cs typeface="Franklin Gothic Medium"/>
                      </a:endParaRPr>
                    </a:p>
                  </a:txBody>
                  <a:tcPr marL="0" marR="0" marT="248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894587">
                <a:tc>
                  <a:txBody>
                    <a:bodyPr/>
                    <a:lstStyle/>
                    <a:p>
                      <a:pPr marL="435609" indent="-343535">
                        <a:lnSpc>
                          <a:spcPct val="100000"/>
                        </a:lnSpc>
                        <a:spcBef>
                          <a:spcPts val="1939"/>
                        </a:spcBef>
                        <a:buFont typeface="PMingLiU-ExtB"/>
                        <a:buChar char="❖"/>
                        <a:tabLst>
                          <a:tab pos="436245" algn="l"/>
                        </a:tabLst>
                      </a:pPr>
                      <a:r>
                        <a:rPr sz="2400" spc="-35" dirty="0">
                          <a:solidFill>
                            <a:srgbClr val="4D3A2F"/>
                          </a:solidFill>
                          <a:latin typeface="Franklin Gothic Medium"/>
                          <a:cs typeface="Franklin Gothic Medium"/>
                        </a:rPr>
                        <a:t>&lt;40%</a:t>
                      </a:r>
                      <a:endParaRPr sz="2400">
                        <a:latin typeface="Franklin Gothic Medium"/>
                        <a:cs typeface="Franklin Gothic Medium"/>
                      </a:endParaRPr>
                    </a:p>
                  </a:txBody>
                  <a:tcPr marL="0" marR="0" marT="2463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939"/>
                        </a:spcBef>
                      </a:pPr>
                      <a:r>
                        <a:rPr sz="2400" dirty="0">
                          <a:solidFill>
                            <a:srgbClr val="4D3A2F"/>
                          </a:solidFill>
                          <a:latin typeface="Franklin Gothic Medium"/>
                          <a:cs typeface="Franklin Gothic Medium"/>
                        </a:rPr>
                        <a:t>‘D’</a:t>
                      </a:r>
                      <a:endParaRPr sz="2400" dirty="0">
                        <a:latin typeface="Franklin Gothic Medium"/>
                        <a:cs typeface="Franklin Gothic Medium"/>
                      </a:endParaRPr>
                    </a:p>
                  </a:txBody>
                  <a:tcPr marL="0" marR="0" marT="2463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4" name="object 4"/>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2900" y="661521"/>
            <a:ext cx="8090473" cy="627736"/>
          </a:xfrm>
          <a:prstGeom prst="rect">
            <a:avLst/>
          </a:prstGeom>
        </p:spPr>
        <p:txBody>
          <a:bodyPr vert="horz" wrap="square" lIns="0" tIns="12065" rIns="0" bIns="0" rtlCol="0">
            <a:spAutoFit/>
          </a:bodyPr>
          <a:lstStyle/>
          <a:p>
            <a:pPr marL="12700">
              <a:lnSpc>
                <a:spcPct val="100000"/>
              </a:lnSpc>
              <a:spcBef>
                <a:spcPts val="95"/>
              </a:spcBef>
            </a:pPr>
            <a:r>
              <a:rPr sz="4000" b="1" u="heavy" spc="80" dirty="0">
                <a:solidFill>
                  <a:srgbClr val="4B390D"/>
                </a:solidFill>
                <a:uFill>
                  <a:solidFill>
                    <a:srgbClr val="000000"/>
                  </a:solidFill>
                </a:uFill>
                <a:latin typeface="Calibri" panose="020F0502020204030204" pitchFamily="34" charset="0"/>
                <a:cs typeface="Calibri" panose="020F0502020204030204" pitchFamily="34" charset="0"/>
              </a:rPr>
              <a:t>Award</a:t>
            </a:r>
            <a:r>
              <a:rPr sz="4000" b="1" u="heavy" spc="330" dirty="0">
                <a:solidFill>
                  <a:srgbClr val="4B390D"/>
                </a:solidFill>
                <a:uFill>
                  <a:solidFill>
                    <a:srgbClr val="000000"/>
                  </a:solidFill>
                </a:uFill>
                <a:latin typeface="Calibri" panose="020F0502020204030204" pitchFamily="34" charset="0"/>
                <a:cs typeface="Calibri" panose="020F0502020204030204" pitchFamily="34" charset="0"/>
              </a:rPr>
              <a:t> </a:t>
            </a:r>
            <a:r>
              <a:rPr sz="4000" b="1" u="heavy" spc="140" dirty="0">
                <a:solidFill>
                  <a:srgbClr val="4B390D"/>
                </a:solidFill>
                <a:uFill>
                  <a:solidFill>
                    <a:srgbClr val="000000"/>
                  </a:solidFill>
                </a:uFill>
                <a:latin typeface="Calibri" panose="020F0502020204030204" pitchFamily="34" charset="0"/>
                <a:cs typeface="Calibri" panose="020F0502020204030204" pitchFamily="34" charset="0"/>
              </a:rPr>
              <a:t>of</a:t>
            </a:r>
            <a:r>
              <a:rPr sz="4000" b="1" u="heavy" spc="330" dirty="0">
                <a:solidFill>
                  <a:srgbClr val="4B390D"/>
                </a:solidFill>
                <a:uFill>
                  <a:solidFill>
                    <a:srgbClr val="000000"/>
                  </a:solidFill>
                </a:uFill>
                <a:latin typeface="Calibri" panose="020F0502020204030204" pitchFamily="34" charset="0"/>
                <a:cs typeface="Calibri" panose="020F0502020204030204" pitchFamily="34" charset="0"/>
              </a:rPr>
              <a:t> </a:t>
            </a:r>
            <a:r>
              <a:rPr sz="4000" b="1" u="heavy" spc="145" dirty="0">
                <a:solidFill>
                  <a:srgbClr val="4B390D"/>
                </a:solidFill>
                <a:uFill>
                  <a:solidFill>
                    <a:srgbClr val="000000"/>
                  </a:solidFill>
                </a:uFill>
                <a:latin typeface="Calibri" panose="020F0502020204030204" pitchFamily="34" charset="0"/>
                <a:cs typeface="Calibri" panose="020F0502020204030204" pitchFamily="34" charset="0"/>
              </a:rPr>
              <a:t>Accreditation-Tier-I</a:t>
            </a:r>
            <a:r>
              <a:rPr sz="4000" b="1" u="heavy" spc="360" dirty="0">
                <a:solidFill>
                  <a:srgbClr val="4B390D"/>
                </a:solidFill>
                <a:uFill>
                  <a:solidFill>
                    <a:srgbClr val="000000"/>
                  </a:solidFill>
                </a:uFill>
                <a:latin typeface="Calibri" panose="020F0502020204030204" pitchFamily="34" charset="0"/>
                <a:cs typeface="Calibri" panose="020F0502020204030204" pitchFamily="34" charset="0"/>
              </a:rPr>
              <a:t> </a:t>
            </a:r>
            <a:r>
              <a:rPr sz="4000" b="1" u="heavy" spc="15" dirty="0">
                <a:solidFill>
                  <a:srgbClr val="4B390D"/>
                </a:solidFill>
                <a:uFill>
                  <a:solidFill>
                    <a:srgbClr val="000000"/>
                  </a:solidFill>
                </a:uFill>
                <a:latin typeface="Calibri" panose="020F0502020204030204" pitchFamily="34" charset="0"/>
                <a:cs typeface="Calibri" panose="020F0502020204030204" pitchFamily="34" charset="0"/>
              </a:rPr>
              <a:t>(UG)</a:t>
            </a:r>
            <a:endParaRPr sz="40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990026" y="1419897"/>
            <a:ext cx="8615680" cy="5106670"/>
          </a:xfrm>
          <a:prstGeom prst="rect">
            <a:avLst/>
          </a:prstGeom>
        </p:spPr>
        <p:txBody>
          <a:bodyPr vert="horz" wrap="square" lIns="0" tIns="12065" rIns="0" bIns="0" rtlCol="0">
            <a:spAutoFit/>
          </a:bodyPr>
          <a:lstStyle/>
          <a:p>
            <a:pPr marL="12700" marR="598805" algn="just">
              <a:lnSpc>
                <a:spcPts val="2630"/>
              </a:lnSpc>
              <a:spcBef>
                <a:spcPts val="95"/>
              </a:spcBef>
            </a:pPr>
            <a:r>
              <a:rPr sz="2100" b="1" spc="-20" dirty="0">
                <a:latin typeface="Calibri" panose="020F0502020204030204" pitchFamily="34" charset="0"/>
                <a:cs typeface="Calibri" panose="020F0502020204030204" pitchFamily="34" charset="0"/>
              </a:rPr>
              <a:t>Full</a:t>
            </a:r>
            <a:r>
              <a:rPr sz="2100" b="1" spc="-100" dirty="0">
                <a:latin typeface="Calibri" panose="020F0502020204030204" pitchFamily="34" charset="0"/>
                <a:cs typeface="Calibri" panose="020F0502020204030204" pitchFamily="34" charset="0"/>
              </a:rPr>
              <a:t> </a:t>
            </a:r>
            <a:r>
              <a:rPr sz="2100" b="1" spc="-30" dirty="0">
                <a:latin typeface="Calibri" panose="020F0502020204030204" pitchFamily="34" charset="0"/>
                <a:cs typeface="Calibri" panose="020F0502020204030204" pitchFamily="34" charset="0"/>
              </a:rPr>
              <a:t>Accreditation</a:t>
            </a:r>
            <a:r>
              <a:rPr sz="2100" b="1" spc="5" dirty="0">
                <a:latin typeface="Calibri" panose="020F0502020204030204" pitchFamily="34" charset="0"/>
                <a:cs typeface="Calibri" panose="020F0502020204030204" pitchFamily="34" charset="0"/>
              </a:rPr>
              <a:t> </a:t>
            </a:r>
            <a:r>
              <a:rPr sz="2100" b="1" spc="-20" dirty="0">
                <a:latin typeface="Calibri" panose="020F0502020204030204" pitchFamily="34" charset="0"/>
                <a:cs typeface="Calibri" panose="020F0502020204030204" pitchFamily="34" charset="0"/>
              </a:rPr>
              <a:t>for</a:t>
            </a:r>
            <a:r>
              <a:rPr sz="2100" b="1" spc="-40" dirty="0">
                <a:latin typeface="Calibri" panose="020F0502020204030204" pitchFamily="34" charset="0"/>
                <a:cs typeface="Calibri" panose="020F0502020204030204" pitchFamily="34" charset="0"/>
              </a:rPr>
              <a:t> </a:t>
            </a:r>
            <a:r>
              <a:rPr sz="2100" b="1" spc="-20" dirty="0">
                <a:latin typeface="Calibri" panose="020F0502020204030204" pitchFamily="34" charset="0"/>
                <a:cs typeface="Calibri" panose="020F0502020204030204" pitchFamily="34" charset="0"/>
              </a:rPr>
              <a:t>Six</a:t>
            </a:r>
            <a:r>
              <a:rPr sz="2100" b="1" spc="-25" dirty="0">
                <a:latin typeface="Calibri" panose="020F0502020204030204" pitchFamily="34" charset="0"/>
                <a:cs typeface="Calibri" panose="020F0502020204030204" pitchFamily="34" charset="0"/>
              </a:rPr>
              <a:t> </a:t>
            </a:r>
            <a:r>
              <a:rPr sz="2100" b="1" spc="-35" dirty="0">
                <a:latin typeface="Calibri" panose="020F0502020204030204" pitchFamily="34" charset="0"/>
                <a:cs typeface="Calibri" panose="020F0502020204030204" pitchFamily="34" charset="0"/>
              </a:rPr>
              <a:t>years</a:t>
            </a:r>
            <a:r>
              <a:rPr sz="2100" b="1" spc="-25" dirty="0">
                <a:latin typeface="Calibri" panose="020F0502020204030204" pitchFamily="34" charset="0"/>
                <a:cs typeface="Calibri" panose="020F0502020204030204" pitchFamily="34" charset="0"/>
              </a:rPr>
              <a:t> </a:t>
            </a:r>
            <a:r>
              <a:rPr sz="2100" b="1" spc="-5" dirty="0">
                <a:latin typeface="Calibri" panose="020F0502020204030204" pitchFamily="34" charset="0"/>
                <a:cs typeface="Calibri" panose="020F0502020204030204" pitchFamily="34" charset="0"/>
              </a:rPr>
              <a:t>will</a:t>
            </a:r>
            <a:r>
              <a:rPr sz="2100" b="1" spc="-55" dirty="0">
                <a:latin typeface="Calibri" panose="020F0502020204030204" pitchFamily="34" charset="0"/>
                <a:cs typeface="Calibri" panose="020F0502020204030204" pitchFamily="34" charset="0"/>
              </a:rPr>
              <a:t> </a:t>
            </a:r>
            <a:r>
              <a:rPr sz="2100" b="1" spc="-15" dirty="0">
                <a:latin typeface="Calibri" panose="020F0502020204030204" pitchFamily="34" charset="0"/>
                <a:cs typeface="Calibri" panose="020F0502020204030204" pitchFamily="34" charset="0"/>
              </a:rPr>
              <a:t>be</a:t>
            </a:r>
            <a:r>
              <a:rPr sz="2100" b="1" spc="-25" dirty="0">
                <a:latin typeface="Calibri" panose="020F0502020204030204" pitchFamily="34" charset="0"/>
                <a:cs typeface="Calibri" panose="020F0502020204030204" pitchFamily="34" charset="0"/>
              </a:rPr>
              <a:t> </a:t>
            </a:r>
            <a:r>
              <a:rPr sz="2100" b="1" spc="-30" dirty="0">
                <a:latin typeface="Calibri" panose="020F0502020204030204" pitchFamily="34" charset="0"/>
                <a:cs typeface="Calibri" panose="020F0502020204030204" pitchFamily="34" charset="0"/>
              </a:rPr>
              <a:t>accorded</a:t>
            </a:r>
            <a:r>
              <a:rPr sz="2100" b="1" spc="-20" dirty="0">
                <a:latin typeface="Calibri" panose="020F0502020204030204" pitchFamily="34" charset="0"/>
                <a:cs typeface="Calibri" panose="020F0502020204030204" pitchFamily="34" charset="0"/>
              </a:rPr>
              <a:t> </a:t>
            </a:r>
            <a:r>
              <a:rPr sz="2100" b="1" spc="-15" dirty="0">
                <a:latin typeface="Calibri" panose="020F0502020204030204" pitchFamily="34" charset="0"/>
                <a:cs typeface="Calibri" panose="020F0502020204030204" pitchFamily="34" charset="0"/>
              </a:rPr>
              <a:t>to</a:t>
            </a:r>
            <a:r>
              <a:rPr sz="2100" b="1" spc="-35" dirty="0">
                <a:latin typeface="Calibri" panose="020F0502020204030204" pitchFamily="34" charset="0"/>
                <a:cs typeface="Calibri" panose="020F0502020204030204" pitchFamily="34" charset="0"/>
              </a:rPr>
              <a:t> </a:t>
            </a:r>
            <a:r>
              <a:rPr sz="2100" b="1" dirty="0">
                <a:latin typeface="Calibri" panose="020F0502020204030204" pitchFamily="34" charset="0"/>
                <a:cs typeface="Calibri" panose="020F0502020204030204" pitchFamily="34" charset="0"/>
              </a:rPr>
              <a:t>a</a:t>
            </a:r>
            <a:r>
              <a:rPr sz="2100" b="1" spc="-25" dirty="0">
                <a:latin typeface="Calibri" panose="020F0502020204030204" pitchFamily="34" charset="0"/>
                <a:cs typeface="Calibri" panose="020F0502020204030204" pitchFamily="34" charset="0"/>
              </a:rPr>
              <a:t> program</a:t>
            </a:r>
            <a:r>
              <a:rPr sz="2100" b="1" spc="-40" dirty="0">
                <a:latin typeface="Calibri" panose="020F0502020204030204" pitchFamily="34" charset="0"/>
                <a:cs typeface="Calibri" panose="020F0502020204030204" pitchFamily="34" charset="0"/>
              </a:rPr>
              <a:t> </a:t>
            </a:r>
            <a:r>
              <a:rPr sz="2100" b="1" spc="-15" dirty="0">
                <a:latin typeface="Calibri" panose="020F0502020204030204" pitchFamily="34" charset="0"/>
                <a:cs typeface="Calibri" panose="020F0502020204030204" pitchFamily="34" charset="0"/>
              </a:rPr>
              <a:t>on </a:t>
            </a:r>
            <a:r>
              <a:rPr sz="2100" b="1" spc="-565" dirty="0">
                <a:latin typeface="Calibri" panose="020F0502020204030204" pitchFamily="34" charset="0"/>
                <a:cs typeface="Calibri" panose="020F0502020204030204" pitchFamily="34" charset="0"/>
              </a:rPr>
              <a:t> </a:t>
            </a:r>
            <a:r>
              <a:rPr sz="2100" b="1" spc="-25" dirty="0">
                <a:latin typeface="Calibri" panose="020F0502020204030204" pitchFamily="34" charset="0"/>
                <a:cs typeface="Calibri" panose="020F0502020204030204" pitchFamily="34" charset="0"/>
              </a:rPr>
              <a:t>fulfilment</a:t>
            </a:r>
            <a:r>
              <a:rPr sz="2100" b="1" spc="-30" dirty="0">
                <a:latin typeface="Calibri" panose="020F0502020204030204" pitchFamily="34" charset="0"/>
                <a:cs typeface="Calibri" panose="020F0502020204030204" pitchFamily="34" charset="0"/>
              </a:rPr>
              <a:t> </a:t>
            </a:r>
            <a:r>
              <a:rPr sz="2100" b="1" spc="-15" dirty="0">
                <a:latin typeface="Calibri" panose="020F0502020204030204" pitchFamily="34" charset="0"/>
                <a:cs typeface="Calibri" panose="020F0502020204030204" pitchFamily="34" charset="0"/>
              </a:rPr>
              <a:t>of</a:t>
            </a:r>
            <a:r>
              <a:rPr sz="2100" b="1" spc="-45" dirty="0">
                <a:latin typeface="Calibri" panose="020F0502020204030204" pitchFamily="34" charset="0"/>
                <a:cs typeface="Calibri" panose="020F0502020204030204" pitchFamily="34" charset="0"/>
              </a:rPr>
              <a:t> </a:t>
            </a:r>
            <a:r>
              <a:rPr sz="2100" b="1" spc="-20" dirty="0">
                <a:latin typeface="Calibri" panose="020F0502020204030204" pitchFamily="34" charset="0"/>
                <a:cs typeface="Calibri" panose="020F0502020204030204" pitchFamily="34" charset="0"/>
              </a:rPr>
              <a:t>the</a:t>
            </a:r>
            <a:r>
              <a:rPr sz="2100" b="1" spc="-10" dirty="0">
                <a:latin typeface="Calibri" panose="020F0502020204030204" pitchFamily="34" charset="0"/>
                <a:cs typeface="Calibri" panose="020F0502020204030204" pitchFamily="34" charset="0"/>
              </a:rPr>
              <a:t> </a:t>
            </a:r>
            <a:r>
              <a:rPr sz="2100" b="1" spc="-20" dirty="0">
                <a:latin typeface="Calibri" panose="020F0502020204030204" pitchFamily="34" charset="0"/>
                <a:cs typeface="Calibri" panose="020F0502020204030204" pitchFamily="34" charset="0"/>
              </a:rPr>
              <a:t>following</a:t>
            </a:r>
            <a:r>
              <a:rPr sz="2100" b="1" spc="-85" dirty="0">
                <a:latin typeface="Calibri" panose="020F0502020204030204" pitchFamily="34" charset="0"/>
                <a:cs typeface="Calibri" panose="020F0502020204030204" pitchFamily="34" charset="0"/>
              </a:rPr>
              <a:t> </a:t>
            </a:r>
            <a:r>
              <a:rPr sz="2100" b="1" spc="-25" dirty="0">
                <a:latin typeface="Calibri" panose="020F0502020204030204" pitchFamily="34" charset="0"/>
                <a:cs typeface="Calibri" panose="020F0502020204030204" pitchFamily="34" charset="0"/>
              </a:rPr>
              <a:t>requirements</a:t>
            </a:r>
            <a:r>
              <a:rPr sz="2100" b="1" spc="-30" dirty="0">
                <a:latin typeface="Calibri" panose="020F0502020204030204" pitchFamily="34" charset="0"/>
                <a:cs typeface="Calibri" panose="020F0502020204030204" pitchFamily="34" charset="0"/>
              </a:rPr>
              <a:t> </a:t>
            </a:r>
            <a:r>
              <a:rPr sz="2100" b="1" dirty="0">
                <a:latin typeface="Calibri" panose="020F0502020204030204" pitchFamily="34" charset="0"/>
                <a:cs typeface="Calibri" panose="020F0502020204030204" pitchFamily="34" charset="0"/>
              </a:rPr>
              <a:t>:</a:t>
            </a:r>
            <a:endParaRPr sz="2100" dirty="0">
              <a:latin typeface="Calibri" panose="020F0502020204030204" pitchFamily="34" charset="0"/>
              <a:cs typeface="Calibri" panose="020F0502020204030204" pitchFamily="34" charset="0"/>
            </a:endParaRPr>
          </a:p>
          <a:p>
            <a:pPr marL="312420" marR="10795" indent="-300355" algn="just">
              <a:lnSpc>
                <a:spcPct val="100000"/>
              </a:lnSpc>
              <a:spcBef>
                <a:spcPts val="1285"/>
              </a:spcBef>
              <a:buFont typeface="Arial MT"/>
              <a:buChar char="•"/>
              <a:tabLst>
                <a:tab pos="313055" algn="l"/>
              </a:tabLst>
            </a:pPr>
            <a:r>
              <a:rPr sz="1800" spc="-10" dirty="0">
                <a:latin typeface="Calibri" panose="020F0502020204030204" pitchFamily="34" charset="0"/>
                <a:cs typeface="Calibri" panose="020F0502020204030204" pitchFamily="34" charset="0"/>
              </a:rPr>
              <a:t>There </a:t>
            </a:r>
            <a:r>
              <a:rPr sz="1800" spc="-5" dirty="0">
                <a:latin typeface="Calibri" panose="020F0502020204030204" pitchFamily="34" charset="0"/>
                <a:cs typeface="Calibri" panose="020F0502020204030204" pitchFamily="34" charset="0"/>
              </a:rPr>
              <a:t>should </a:t>
            </a:r>
            <a:r>
              <a:rPr sz="1800" dirty="0">
                <a:latin typeface="Calibri" panose="020F0502020204030204" pitchFamily="34" charset="0"/>
                <a:cs typeface="Calibri" panose="020F0502020204030204" pitchFamily="34" charset="0"/>
              </a:rPr>
              <a:t>not </a:t>
            </a:r>
            <a:r>
              <a:rPr sz="1800" spc="-5" dirty="0">
                <a:latin typeface="Calibri" panose="020F0502020204030204" pitchFamily="34" charset="0"/>
                <a:cs typeface="Calibri" panose="020F0502020204030204" pitchFamily="34" charset="0"/>
              </a:rPr>
              <a:t>be </a:t>
            </a:r>
            <a:r>
              <a:rPr sz="1800" spc="-10" dirty="0">
                <a:latin typeface="Calibri" panose="020F0502020204030204" pitchFamily="34" charset="0"/>
                <a:cs typeface="Calibri" panose="020F0502020204030204" pitchFamily="34" charset="0"/>
              </a:rPr>
              <a:t>any </a:t>
            </a:r>
            <a:r>
              <a:rPr sz="1800" dirty="0">
                <a:latin typeface="Calibri" panose="020F0502020204030204" pitchFamily="34" charset="0"/>
                <a:cs typeface="Calibri" panose="020F0502020204030204" pitchFamily="34" charset="0"/>
              </a:rPr>
              <a:t>“Deficiency” or </a:t>
            </a:r>
            <a:r>
              <a:rPr sz="1800" spc="-10" dirty="0">
                <a:latin typeface="Calibri" panose="020F0502020204030204" pitchFamily="34" charset="0"/>
                <a:cs typeface="Calibri" panose="020F0502020204030204" pitchFamily="34" charset="0"/>
              </a:rPr>
              <a:t>“Weakness” </a:t>
            </a:r>
            <a:r>
              <a:rPr sz="1800" dirty="0">
                <a:latin typeface="Calibri" panose="020F0502020204030204" pitchFamily="34" charset="0"/>
                <a:cs typeface="Calibri" panose="020F0502020204030204" pitchFamily="34" charset="0"/>
              </a:rPr>
              <a:t>in </a:t>
            </a:r>
            <a:r>
              <a:rPr sz="1800" spc="-10" dirty="0">
                <a:latin typeface="Calibri" panose="020F0502020204030204" pitchFamily="34" charset="0"/>
                <a:cs typeface="Calibri" panose="020F0502020204030204" pitchFamily="34" charset="0"/>
              </a:rPr>
              <a:t>any of </a:t>
            </a:r>
            <a:r>
              <a:rPr sz="1800" spc="-5" dirty="0">
                <a:latin typeface="Calibri" panose="020F0502020204030204" pitchFamily="34" charset="0"/>
                <a:cs typeface="Calibri" panose="020F0502020204030204" pitchFamily="34" charset="0"/>
              </a:rPr>
              <a:t>the criteria </a:t>
            </a:r>
            <a:r>
              <a:rPr sz="1800" dirty="0">
                <a:latin typeface="Calibri" panose="020F0502020204030204" pitchFamily="34" charset="0"/>
                <a:cs typeface="Calibri" panose="020F0502020204030204" pitchFamily="34" charset="0"/>
              </a:rPr>
              <a:t>and </a:t>
            </a:r>
            <a:r>
              <a:rPr sz="1800" spc="-10" dirty="0">
                <a:latin typeface="Calibri" panose="020F0502020204030204" pitchFamily="34" charset="0"/>
                <a:cs typeface="Calibri" panose="020F0502020204030204" pitchFamily="34" charset="0"/>
              </a:rPr>
              <a:t>at </a:t>
            </a:r>
            <a:r>
              <a:rPr sz="1800" spc="-5" dirty="0">
                <a:latin typeface="Calibri" panose="020F0502020204030204" pitchFamily="34" charset="0"/>
                <a:cs typeface="Calibri" panose="020F0502020204030204" pitchFamily="34" charset="0"/>
              </a:rPr>
              <a:t>least </a:t>
            </a:r>
            <a:r>
              <a:rPr sz="1800"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seven</a:t>
            </a:r>
            <a:r>
              <a:rPr sz="1800" spc="-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criteria</a:t>
            </a:r>
            <a:r>
              <a:rPr sz="1800" spc="30"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must</a:t>
            </a:r>
            <a:r>
              <a:rPr sz="1800" dirty="0">
                <a:latin typeface="Calibri" panose="020F0502020204030204" pitchFamily="34" charset="0"/>
                <a:cs typeface="Calibri" panose="020F0502020204030204" pitchFamily="34" charset="0"/>
              </a:rPr>
              <a:t> be</a:t>
            </a:r>
            <a:r>
              <a:rPr sz="1800" spc="1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fully</a:t>
            </a:r>
            <a:r>
              <a:rPr sz="1800" spc="2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compliant</a:t>
            </a:r>
            <a:r>
              <a:rPr sz="180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with</a:t>
            </a:r>
            <a:r>
              <a:rPr sz="1800" spc="2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only</a:t>
            </a:r>
            <a:r>
              <a:rPr sz="180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“Concerns” </a:t>
            </a:r>
            <a:r>
              <a:rPr sz="1800" dirty="0">
                <a:latin typeface="Calibri" panose="020F0502020204030204" pitchFamily="34" charset="0"/>
                <a:cs typeface="Calibri" panose="020F0502020204030204" pitchFamily="34" charset="0"/>
              </a:rPr>
              <a:t>in</a:t>
            </a:r>
            <a:r>
              <a:rPr sz="1800" spc="2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the</a:t>
            </a:r>
            <a:r>
              <a:rPr sz="1800" spc="1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remaining</a:t>
            </a:r>
            <a:r>
              <a:rPr sz="1800" spc="2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criteria.</a:t>
            </a:r>
            <a:endParaRPr sz="1800" dirty="0">
              <a:latin typeface="Calibri" panose="020F0502020204030204" pitchFamily="34" charset="0"/>
              <a:cs typeface="Calibri" panose="020F0502020204030204" pitchFamily="34" charset="0"/>
            </a:endParaRPr>
          </a:p>
          <a:p>
            <a:pPr>
              <a:lnSpc>
                <a:spcPct val="100000"/>
              </a:lnSpc>
              <a:spcBef>
                <a:spcPts val="40"/>
              </a:spcBef>
              <a:buChar char="•"/>
            </a:pPr>
            <a:endParaRPr sz="1900" dirty="0">
              <a:latin typeface="Calibri" panose="020F0502020204030204" pitchFamily="34" charset="0"/>
              <a:cs typeface="Calibri" panose="020F0502020204030204" pitchFamily="34" charset="0"/>
            </a:endParaRPr>
          </a:p>
          <a:p>
            <a:pPr marL="312420" marR="10160" indent="-300355" algn="just">
              <a:lnSpc>
                <a:spcPct val="100000"/>
              </a:lnSpc>
              <a:spcBef>
                <a:spcPts val="5"/>
              </a:spcBef>
              <a:buFont typeface="Arial MT"/>
              <a:buChar char="•"/>
              <a:tabLst>
                <a:tab pos="313055" algn="l"/>
              </a:tabLst>
            </a:pPr>
            <a:r>
              <a:rPr sz="1800" dirty="0">
                <a:latin typeface="Calibri" panose="020F0502020204030204" pitchFamily="34" charset="0"/>
                <a:cs typeface="Calibri" panose="020F0502020204030204" pitchFamily="34" charset="0"/>
              </a:rPr>
              <a:t>Number of </a:t>
            </a:r>
            <a:r>
              <a:rPr sz="1800" spc="-10" dirty="0">
                <a:latin typeface="Calibri" panose="020F0502020204030204" pitchFamily="34" charset="0"/>
                <a:cs typeface="Calibri" panose="020F0502020204030204" pitchFamily="34" charset="0"/>
              </a:rPr>
              <a:t>available Ph.D. in </a:t>
            </a:r>
            <a:r>
              <a:rPr sz="1800" dirty="0">
                <a:latin typeface="Calibri" panose="020F0502020204030204" pitchFamily="34" charset="0"/>
                <a:cs typeface="Calibri" panose="020F0502020204030204" pitchFamily="34" charset="0"/>
              </a:rPr>
              <a:t>the </a:t>
            </a:r>
            <a:r>
              <a:rPr sz="1800" spc="-5" dirty="0">
                <a:latin typeface="Calibri" panose="020F0502020204030204" pitchFamily="34" charset="0"/>
                <a:cs typeface="Calibri" panose="020F0502020204030204" pitchFamily="34" charset="0"/>
              </a:rPr>
              <a:t>department should be </a:t>
            </a:r>
            <a:r>
              <a:rPr sz="1800" spc="-10" dirty="0">
                <a:latin typeface="Calibri" panose="020F0502020204030204" pitchFamily="34" charset="0"/>
                <a:cs typeface="Calibri" panose="020F0502020204030204" pitchFamily="34" charset="0"/>
              </a:rPr>
              <a:t>greater </a:t>
            </a:r>
            <a:r>
              <a:rPr sz="1800" spc="-5" dirty="0">
                <a:latin typeface="Calibri" panose="020F0502020204030204" pitchFamily="34" charset="0"/>
                <a:cs typeface="Calibri" panose="020F0502020204030204" pitchFamily="34" charset="0"/>
              </a:rPr>
              <a:t>than </a:t>
            </a:r>
            <a:r>
              <a:rPr sz="1800" dirty="0">
                <a:latin typeface="Calibri" panose="020F0502020204030204" pitchFamily="34" charset="0"/>
                <a:cs typeface="Calibri" panose="020F0502020204030204" pitchFamily="34" charset="0"/>
              </a:rPr>
              <a:t>or </a:t>
            </a:r>
            <a:r>
              <a:rPr sz="1800" spc="-5" dirty="0">
                <a:latin typeface="Calibri" panose="020F0502020204030204" pitchFamily="34" charset="0"/>
                <a:cs typeface="Calibri" panose="020F0502020204030204" pitchFamily="34" charset="0"/>
              </a:rPr>
              <a:t>equal </a:t>
            </a:r>
            <a:r>
              <a:rPr sz="1800" spc="-15" dirty="0">
                <a:latin typeface="Calibri" panose="020F0502020204030204" pitchFamily="34" charset="0"/>
                <a:cs typeface="Calibri" panose="020F0502020204030204" pitchFamily="34" charset="0"/>
              </a:rPr>
              <a:t>to </a:t>
            </a:r>
            <a:r>
              <a:rPr sz="1800" dirty="0">
                <a:latin typeface="Calibri" panose="020F0502020204030204" pitchFamily="34" charset="0"/>
                <a:cs typeface="Calibri" panose="020F0502020204030204" pitchFamily="34" charset="0"/>
              </a:rPr>
              <a:t>30 per </a:t>
            </a:r>
            <a:r>
              <a:rPr sz="1800" spc="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cent </a:t>
            </a:r>
            <a:r>
              <a:rPr sz="1800" spc="-10" dirty="0">
                <a:latin typeface="Calibri" panose="020F0502020204030204" pitchFamily="34" charset="0"/>
                <a:cs typeface="Calibri" panose="020F0502020204030204" pitchFamily="34" charset="0"/>
              </a:rPr>
              <a:t>of </a:t>
            </a:r>
            <a:r>
              <a:rPr sz="1800" spc="-5" dirty="0">
                <a:latin typeface="Calibri" panose="020F0502020204030204" pitchFamily="34" charset="0"/>
                <a:cs typeface="Calibri" panose="020F0502020204030204" pitchFamily="34" charset="0"/>
              </a:rPr>
              <a:t>the </a:t>
            </a:r>
            <a:r>
              <a:rPr sz="1800" spc="-10" dirty="0">
                <a:latin typeface="Calibri" panose="020F0502020204030204" pitchFamily="34" charset="0"/>
                <a:cs typeface="Calibri" panose="020F0502020204030204" pitchFamily="34" charset="0"/>
              </a:rPr>
              <a:t>required </a:t>
            </a:r>
            <a:r>
              <a:rPr sz="1800" dirty="0">
                <a:latin typeface="Calibri" panose="020F0502020204030204" pitchFamily="34" charset="0"/>
                <a:cs typeface="Calibri" panose="020F0502020204030204" pitchFamily="34" charset="0"/>
              </a:rPr>
              <a:t>number of </a:t>
            </a:r>
            <a:r>
              <a:rPr sz="1800" spc="-10" dirty="0">
                <a:latin typeface="Calibri" panose="020F0502020204030204" pitchFamily="34" charset="0"/>
                <a:cs typeface="Calibri" panose="020F0502020204030204" pitchFamily="34" charset="0"/>
              </a:rPr>
              <a:t>faculty </a:t>
            </a:r>
            <a:r>
              <a:rPr sz="1800" spc="-15" dirty="0">
                <a:latin typeface="Calibri" panose="020F0502020204030204" pitchFamily="34" charset="0"/>
                <a:cs typeface="Calibri" panose="020F0502020204030204" pitchFamily="34" charset="0"/>
              </a:rPr>
              <a:t>averaged </a:t>
            </a:r>
            <a:r>
              <a:rPr sz="1800" spc="-5" dirty="0">
                <a:latin typeface="Calibri" panose="020F0502020204030204" pitchFamily="34" charset="0"/>
                <a:cs typeface="Calibri" panose="020F0502020204030204" pitchFamily="34" charset="0"/>
              </a:rPr>
              <a:t>over </a:t>
            </a:r>
            <a:r>
              <a:rPr sz="1800" spc="-10" dirty="0">
                <a:latin typeface="Calibri" panose="020F0502020204030204" pitchFamily="34" charset="0"/>
                <a:cs typeface="Calibri" panose="020F0502020204030204" pitchFamily="34" charset="0"/>
              </a:rPr>
              <a:t>two </a:t>
            </a:r>
            <a:r>
              <a:rPr sz="1800" spc="-5" dirty="0">
                <a:latin typeface="Calibri" panose="020F0502020204030204" pitchFamily="34" charset="0"/>
                <a:cs typeface="Calibri" panose="020F0502020204030204" pitchFamily="34" charset="0"/>
              </a:rPr>
              <a:t>academic </a:t>
            </a:r>
            <a:r>
              <a:rPr sz="1800" spc="-15" dirty="0">
                <a:latin typeface="Calibri" panose="020F0502020204030204" pitchFamily="34" charset="0"/>
                <a:cs typeface="Calibri" panose="020F0502020204030204" pitchFamily="34" charset="0"/>
              </a:rPr>
              <a:t>years </a:t>
            </a:r>
            <a:r>
              <a:rPr sz="1800" spc="-5" dirty="0">
                <a:latin typeface="Calibri" panose="020F0502020204030204" pitchFamily="34" charset="0"/>
                <a:cs typeface="Calibri" panose="020F0502020204030204" pitchFamily="34" charset="0"/>
              </a:rPr>
              <a:t>i.e. </a:t>
            </a:r>
            <a:r>
              <a:rPr sz="1800" spc="-10" dirty="0">
                <a:latin typeface="Calibri" panose="020F0502020204030204" pitchFamily="34" charset="0"/>
                <a:cs typeface="Calibri" panose="020F0502020204030204" pitchFamily="34" charset="0"/>
              </a:rPr>
              <a:t>Current </a:t>
            </a:r>
            <a:r>
              <a:rPr sz="1800" spc="-5" dirty="0">
                <a:latin typeface="Calibri" panose="020F0502020204030204" pitchFamily="34" charset="0"/>
                <a:cs typeface="Calibri" panose="020F0502020204030204" pitchFamily="34" charset="0"/>
              </a:rPr>
              <a:t> Academic</a:t>
            </a:r>
            <a:r>
              <a:rPr sz="1800"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Year</a:t>
            </a:r>
            <a:r>
              <a:rPr sz="1800" spc="5"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(CAY)</a:t>
            </a:r>
            <a:r>
              <a:rPr sz="1800" spc="1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and</a:t>
            </a:r>
            <a:r>
              <a:rPr sz="1800" spc="1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Current</a:t>
            </a:r>
            <a:r>
              <a:rPr sz="1800" spc="-5" dirty="0">
                <a:latin typeface="Calibri" panose="020F0502020204030204" pitchFamily="34" charset="0"/>
                <a:cs typeface="Calibri" panose="020F0502020204030204" pitchFamily="34" charset="0"/>
              </a:rPr>
              <a:t> Academic</a:t>
            </a:r>
            <a:r>
              <a:rPr sz="1800"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Year</a:t>
            </a:r>
            <a:r>
              <a:rPr sz="1800" spc="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Minus</a:t>
            </a:r>
            <a:r>
              <a:rPr sz="1800" spc="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One</a:t>
            </a:r>
            <a:r>
              <a:rPr sz="1800" spc="25" dirty="0">
                <a:latin typeface="Calibri" panose="020F0502020204030204" pitchFamily="34" charset="0"/>
                <a:cs typeface="Calibri" panose="020F0502020204030204" pitchFamily="34" charset="0"/>
              </a:rPr>
              <a:t> </a:t>
            </a:r>
            <a:r>
              <a:rPr sz="1800" spc="-25" dirty="0">
                <a:latin typeface="Calibri" panose="020F0502020204030204" pitchFamily="34" charset="0"/>
                <a:cs typeface="Calibri" panose="020F0502020204030204" pitchFamily="34" charset="0"/>
              </a:rPr>
              <a:t>(CAYM1).</a:t>
            </a:r>
            <a:endParaRPr sz="1800" dirty="0">
              <a:latin typeface="Calibri" panose="020F0502020204030204" pitchFamily="34" charset="0"/>
              <a:cs typeface="Calibri" panose="020F0502020204030204" pitchFamily="34" charset="0"/>
            </a:endParaRPr>
          </a:p>
          <a:p>
            <a:pPr>
              <a:lnSpc>
                <a:spcPct val="100000"/>
              </a:lnSpc>
              <a:spcBef>
                <a:spcPts val="5"/>
              </a:spcBef>
              <a:buChar char="•"/>
            </a:pPr>
            <a:endParaRPr sz="2000" dirty="0">
              <a:latin typeface="Calibri" panose="020F0502020204030204" pitchFamily="34" charset="0"/>
              <a:cs typeface="Calibri" panose="020F0502020204030204" pitchFamily="34" charset="0"/>
            </a:endParaRPr>
          </a:p>
          <a:p>
            <a:pPr marL="355600" marR="8890" indent="-342900" algn="just">
              <a:lnSpc>
                <a:spcPct val="100000"/>
              </a:lnSpc>
              <a:buFont typeface="Arial MT"/>
              <a:buChar char="•"/>
              <a:tabLst>
                <a:tab pos="356235" algn="l"/>
              </a:tabLst>
            </a:pP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The</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admissions</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in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the</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UG</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program</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should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be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more</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than or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equal</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to</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60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per</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cent, </a:t>
            </a:r>
            <a:r>
              <a:rPr sz="1800" b="1" spc="-5" dirty="0">
                <a:solidFill>
                  <a:srgbClr val="31859C"/>
                </a:solidFill>
                <a:latin typeface="Calibri" panose="020F0502020204030204" pitchFamily="34" charset="0"/>
                <a:cs typeface="Calibri" panose="020F0502020204030204" pitchFamily="34" charset="0"/>
              </a:rPr>
              <a:t> </a:t>
            </a:r>
            <a:r>
              <a:rPr sz="1800" b="1" u="heavy" spc="-20" dirty="0">
                <a:solidFill>
                  <a:srgbClr val="31859C"/>
                </a:solidFill>
                <a:uFill>
                  <a:solidFill>
                    <a:srgbClr val="31859C"/>
                  </a:solidFill>
                </a:uFill>
                <a:latin typeface="Calibri" panose="020F0502020204030204" pitchFamily="34" charset="0"/>
                <a:cs typeface="Calibri" panose="020F0502020204030204" pitchFamily="34" charset="0"/>
              </a:rPr>
              <a:t>averaged</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over</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three</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academic</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years</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(including </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lateral</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entry),</a:t>
            </a:r>
            <a:r>
              <a:rPr sz="1800" b="1" u="heavy" spc="39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i.e.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Current</a:t>
            </a:r>
            <a:r>
              <a:rPr sz="1800" b="1" u="heavy" spc="38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Academic </a:t>
            </a:r>
            <a:r>
              <a:rPr sz="1800" b="1" spc="-5" dirty="0">
                <a:solidFill>
                  <a:srgbClr val="31859C"/>
                </a:solidFill>
                <a:latin typeface="Calibri" panose="020F0502020204030204" pitchFamily="34" charset="0"/>
                <a:cs typeface="Calibri" panose="020F0502020204030204" pitchFamily="34" charset="0"/>
              </a:rPr>
              <a:t> </a:t>
            </a:r>
            <a:r>
              <a:rPr sz="1800" b="1" u="heavy" spc="-40" dirty="0">
                <a:solidFill>
                  <a:srgbClr val="31859C"/>
                </a:solidFill>
                <a:uFill>
                  <a:solidFill>
                    <a:srgbClr val="31859C"/>
                  </a:solidFill>
                </a:uFill>
                <a:latin typeface="Calibri" panose="020F0502020204030204" pitchFamily="34" charset="0"/>
                <a:cs typeface="Calibri" panose="020F0502020204030204" pitchFamily="34" charset="0"/>
              </a:rPr>
              <a:t>Year</a:t>
            </a:r>
            <a:r>
              <a:rPr sz="1800" b="1" u="heavy" spc="-3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Minus One </a:t>
            </a:r>
            <a:r>
              <a:rPr sz="1800" b="1" u="heavy" spc="-20" dirty="0">
                <a:solidFill>
                  <a:srgbClr val="31859C"/>
                </a:solidFill>
                <a:uFill>
                  <a:solidFill>
                    <a:srgbClr val="31859C"/>
                  </a:solidFill>
                </a:uFill>
                <a:latin typeface="Calibri" panose="020F0502020204030204" pitchFamily="34" charset="0"/>
                <a:cs typeface="Calibri" panose="020F0502020204030204" pitchFamily="34" charset="0"/>
              </a:rPr>
              <a:t>(CAYM1),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Current Academic </a:t>
            </a:r>
            <a:r>
              <a:rPr sz="1800" b="1" u="heavy" spc="-40" dirty="0">
                <a:solidFill>
                  <a:srgbClr val="31859C"/>
                </a:solidFill>
                <a:uFill>
                  <a:solidFill>
                    <a:srgbClr val="31859C"/>
                  </a:solidFill>
                </a:uFill>
                <a:latin typeface="Calibri" panose="020F0502020204030204" pitchFamily="34" charset="0"/>
                <a:cs typeface="Calibri" panose="020F0502020204030204" pitchFamily="34" charset="0"/>
              </a:rPr>
              <a:t>Year</a:t>
            </a:r>
            <a:r>
              <a:rPr sz="1800" b="1" u="heavy" spc="-3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Minus </a:t>
            </a:r>
            <a:r>
              <a:rPr sz="1800" b="1" u="heavy" spc="-35" dirty="0">
                <a:solidFill>
                  <a:srgbClr val="31859C"/>
                </a:solidFill>
                <a:uFill>
                  <a:solidFill>
                    <a:srgbClr val="31859C"/>
                  </a:solidFill>
                </a:uFill>
                <a:latin typeface="Calibri" panose="020F0502020204030204" pitchFamily="34" charset="0"/>
                <a:cs typeface="Calibri" panose="020F0502020204030204" pitchFamily="34" charset="0"/>
              </a:rPr>
              <a:t>Two</a:t>
            </a:r>
            <a:r>
              <a:rPr sz="1800" b="1" u="heavy" spc="-3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25" dirty="0">
                <a:solidFill>
                  <a:srgbClr val="31859C"/>
                </a:solidFill>
                <a:uFill>
                  <a:solidFill>
                    <a:srgbClr val="31859C"/>
                  </a:solidFill>
                </a:uFill>
                <a:latin typeface="Calibri" panose="020F0502020204030204" pitchFamily="34" charset="0"/>
                <a:cs typeface="Calibri" panose="020F0502020204030204" pitchFamily="34" charset="0"/>
              </a:rPr>
              <a:t>(CAYM2)</a:t>
            </a:r>
            <a:r>
              <a:rPr sz="1800" b="1" u="heavy" spc="-2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and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Current </a:t>
            </a:r>
            <a:r>
              <a:rPr sz="1800" b="1" spc="-5" dirty="0">
                <a:solidFill>
                  <a:srgbClr val="31859C"/>
                </a:solid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Academic</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40" dirty="0">
                <a:solidFill>
                  <a:srgbClr val="31859C"/>
                </a:solidFill>
                <a:uFill>
                  <a:solidFill>
                    <a:srgbClr val="31859C"/>
                  </a:solidFill>
                </a:uFill>
                <a:latin typeface="Calibri" panose="020F0502020204030204" pitchFamily="34" charset="0"/>
                <a:cs typeface="Calibri" panose="020F0502020204030204" pitchFamily="34" charset="0"/>
              </a:rPr>
              <a:t>Year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Minus</a:t>
            </a:r>
            <a:r>
              <a:rPr sz="1800" b="1" u="heavy" spc="-3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Three</a:t>
            </a:r>
            <a:r>
              <a:rPr sz="1800" b="1" u="heavy" spc="-20" dirty="0">
                <a:solidFill>
                  <a:srgbClr val="31859C"/>
                </a:solidFill>
                <a:uFill>
                  <a:solidFill>
                    <a:srgbClr val="31859C"/>
                  </a:solidFill>
                </a:uFill>
                <a:latin typeface="Calibri" panose="020F0502020204030204" pitchFamily="34" charset="0"/>
                <a:cs typeface="Calibri" panose="020F0502020204030204" pitchFamily="34" charset="0"/>
              </a:rPr>
              <a:t> (CAYM3).</a:t>
            </a:r>
            <a:endParaRPr sz="1800" dirty="0">
              <a:latin typeface="Calibri" panose="020F0502020204030204" pitchFamily="34" charset="0"/>
              <a:cs typeface="Calibri" panose="020F0502020204030204" pitchFamily="34" charset="0"/>
            </a:endParaRPr>
          </a:p>
          <a:p>
            <a:pPr>
              <a:lnSpc>
                <a:spcPct val="100000"/>
              </a:lnSpc>
              <a:spcBef>
                <a:spcPts val="50"/>
              </a:spcBef>
              <a:buChar char="•"/>
            </a:pPr>
            <a:endParaRPr sz="2200" dirty="0">
              <a:latin typeface="Calibri" panose="020F0502020204030204" pitchFamily="34" charset="0"/>
              <a:cs typeface="Calibri" panose="020F0502020204030204" pitchFamily="34" charset="0"/>
            </a:endParaRPr>
          </a:p>
          <a:p>
            <a:pPr marL="355600" marR="5080" indent="-342900" algn="just">
              <a:lnSpc>
                <a:spcPct val="100000"/>
              </a:lnSpc>
              <a:buFont typeface="Arial MT"/>
              <a:buChar char="•"/>
              <a:tabLst>
                <a:tab pos="356235" algn="l"/>
              </a:tabLst>
            </a:pPr>
            <a:r>
              <a:rPr sz="1800" spc="-10" dirty="0">
                <a:latin typeface="Calibri" panose="020F0502020204030204" pitchFamily="34" charset="0"/>
                <a:cs typeface="Calibri" panose="020F0502020204030204" pitchFamily="34" charset="0"/>
              </a:rPr>
              <a:t>Faculty </a:t>
            </a:r>
            <a:r>
              <a:rPr sz="1800" spc="-5" dirty="0">
                <a:latin typeface="Calibri" panose="020F0502020204030204" pitchFamily="34" charset="0"/>
                <a:cs typeface="Calibri" panose="020F0502020204030204" pitchFamily="34" charset="0"/>
              </a:rPr>
              <a:t>Student </a:t>
            </a:r>
            <a:r>
              <a:rPr sz="1800" spc="-10" dirty="0">
                <a:latin typeface="Calibri" panose="020F0502020204030204" pitchFamily="34" charset="0"/>
                <a:cs typeface="Calibri" panose="020F0502020204030204" pitchFamily="34" charset="0"/>
              </a:rPr>
              <a:t>Ratio </a:t>
            </a:r>
            <a:r>
              <a:rPr sz="1800" dirty="0">
                <a:latin typeface="Calibri" panose="020F0502020204030204" pitchFamily="34" charset="0"/>
                <a:cs typeface="Calibri" panose="020F0502020204030204" pitchFamily="34" charset="0"/>
              </a:rPr>
              <a:t>in </a:t>
            </a:r>
            <a:r>
              <a:rPr sz="1800" spc="-5" dirty="0">
                <a:latin typeface="Calibri" panose="020F0502020204030204" pitchFamily="34" charset="0"/>
                <a:cs typeface="Calibri" panose="020F0502020204030204" pitchFamily="34" charset="0"/>
              </a:rPr>
              <a:t>the department should </a:t>
            </a:r>
            <a:r>
              <a:rPr sz="1800" dirty="0">
                <a:latin typeface="Calibri" panose="020F0502020204030204" pitchFamily="34" charset="0"/>
                <a:cs typeface="Calibri" panose="020F0502020204030204" pitchFamily="34" charset="0"/>
              </a:rPr>
              <a:t>be </a:t>
            </a:r>
            <a:r>
              <a:rPr sz="1800" spc="-5" dirty="0">
                <a:latin typeface="Calibri" panose="020F0502020204030204" pitchFamily="34" charset="0"/>
                <a:cs typeface="Calibri" panose="020F0502020204030204" pitchFamily="34" charset="0"/>
              </a:rPr>
              <a:t>less than </a:t>
            </a:r>
            <a:r>
              <a:rPr sz="1800" dirty="0">
                <a:latin typeface="Calibri" panose="020F0502020204030204" pitchFamily="34" charset="0"/>
                <a:cs typeface="Calibri" panose="020F0502020204030204" pitchFamily="34" charset="0"/>
              </a:rPr>
              <a:t>or equal </a:t>
            </a:r>
            <a:r>
              <a:rPr sz="1800" spc="-5" dirty="0">
                <a:latin typeface="Calibri" panose="020F0502020204030204" pitchFamily="34" charset="0"/>
                <a:cs typeface="Calibri" panose="020F0502020204030204" pitchFamily="34" charset="0"/>
              </a:rPr>
              <a:t>to</a:t>
            </a:r>
            <a:r>
              <a:rPr sz="1800" spc="-5" dirty="0">
                <a:solidFill>
                  <a:srgbClr val="00AFEF"/>
                </a:solidFill>
                <a:latin typeface="Calibri" panose="020F0502020204030204" pitchFamily="34" charset="0"/>
                <a:cs typeface="Calibri" panose="020F0502020204030204" pitchFamily="34" charset="0"/>
              </a:rPr>
              <a:t> </a:t>
            </a:r>
            <a:r>
              <a:rPr sz="1800" b="1" u="heavy" spc="-5" dirty="0">
                <a:solidFill>
                  <a:srgbClr val="00AFEF"/>
                </a:solidFill>
                <a:uFill>
                  <a:solidFill>
                    <a:srgbClr val="00AFEF"/>
                  </a:solidFill>
                </a:uFill>
                <a:latin typeface="Calibri" panose="020F0502020204030204" pitchFamily="34" charset="0"/>
                <a:cs typeface="Calibri" panose="020F0502020204030204" pitchFamily="34" charset="0"/>
              </a:rPr>
              <a:t>1:20</a:t>
            </a:r>
            <a:r>
              <a:rPr sz="1800" b="1" spc="-5" dirty="0">
                <a:solidFill>
                  <a:srgbClr val="00AFEF"/>
                </a:solidFill>
                <a:latin typeface="Calibri" panose="020F0502020204030204" pitchFamily="34" charset="0"/>
                <a:cs typeface="Calibri" panose="020F0502020204030204" pitchFamily="34" charset="0"/>
              </a:rPr>
              <a:t> </a:t>
            </a:r>
            <a:r>
              <a:rPr sz="1800" spc="-15" dirty="0">
                <a:latin typeface="Calibri" panose="020F0502020204030204" pitchFamily="34" charset="0"/>
                <a:cs typeface="Calibri" panose="020F0502020204030204" pitchFamily="34" charset="0"/>
              </a:rPr>
              <a:t>averaged </a:t>
            </a:r>
            <a:r>
              <a:rPr sz="1800" spc="-1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over three</a:t>
            </a:r>
            <a:r>
              <a:rPr sz="180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academic</a:t>
            </a:r>
            <a:r>
              <a:rPr sz="1800" dirty="0">
                <a:latin typeface="Calibri" panose="020F0502020204030204" pitchFamily="34" charset="0"/>
                <a:cs typeface="Calibri" panose="020F0502020204030204" pitchFamily="34" charset="0"/>
              </a:rPr>
              <a:t> </a:t>
            </a:r>
            <a:r>
              <a:rPr sz="1800" spc="-15" dirty="0">
                <a:latin typeface="Calibri" panose="020F0502020204030204" pitchFamily="34" charset="0"/>
                <a:cs typeface="Calibri" panose="020F0502020204030204" pitchFamily="34" charset="0"/>
              </a:rPr>
              <a:t>years</a:t>
            </a:r>
            <a:r>
              <a:rPr sz="1800" spc="-1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i.e.</a:t>
            </a:r>
            <a:r>
              <a:rPr sz="1800"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Current</a:t>
            </a:r>
            <a:r>
              <a:rPr sz="1800" spc="-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Academic </a:t>
            </a:r>
            <a:r>
              <a:rPr sz="1800" spc="-35" dirty="0">
                <a:latin typeface="Calibri" panose="020F0502020204030204" pitchFamily="34" charset="0"/>
                <a:cs typeface="Calibri" panose="020F0502020204030204" pitchFamily="34" charset="0"/>
              </a:rPr>
              <a:t>Year</a:t>
            </a:r>
            <a:r>
              <a:rPr sz="1800" spc="-30" dirty="0">
                <a:latin typeface="Calibri" panose="020F0502020204030204" pitchFamily="34" charset="0"/>
                <a:cs typeface="Calibri" panose="020F0502020204030204" pitchFamily="34" charset="0"/>
              </a:rPr>
              <a:t> (CAY),</a:t>
            </a:r>
            <a:r>
              <a:rPr sz="1800" spc="-2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Current</a:t>
            </a:r>
            <a:r>
              <a:rPr sz="1800" spc="-5" dirty="0">
                <a:latin typeface="Calibri" panose="020F0502020204030204" pitchFamily="34" charset="0"/>
                <a:cs typeface="Calibri" panose="020F0502020204030204" pitchFamily="34" charset="0"/>
              </a:rPr>
              <a:t> Academic</a:t>
            </a:r>
            <a:r>
              <a:rPr sz="1800" spc="395"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Year </a:t>
            </a:r>
            <a:r>
              <a:rPr sz="1800" spc="-3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Minus</a:t>
            </a:r>
            <a:r>
              <a:rPr sz="1800" spc="1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One</a:t>
            </a:r>
            <a:r>
              <a:rPr sz="1800" spc="-10" dirty="0">
                <a:latin typeface="Calibri" panose="020F0502020204030204" pitchFamily="34" charset="0"/>
                <a:cs typeface="Calibri" panose="020F0502020204030204" pitchFamily="34" charset="0"/>
              </a:rPr>
              <a:t> </a:t>
            </a:r>
            <a:r>
              <a:rPr sz="1800" spc="-25" dirty="0">
                <a:latin typeface="Calibri" panose="020F0502020204030204" pitchFamily="34" charset="0"/>
                <a:cs typeface="Calibri" panose="020F0502020204030204" pitchFamily="34" charset="0"/>
              </a:rPr>
              <a:t>(CAYM1)</a:t>
            </a:r>
            <a:r>
              <a:rPr sz="1800" spc="1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and</a:t>
            </a:r>
            <a:r>
              <a:rPr sz="1800" spc="-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Current</a:t>
            </a:r>
            <a:r>
              <a:rPr sz="1800" spc="1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Academic</a:t>
            </a:r>
            <a:r>
              <a:rPr sz="1800" spc="15"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Year</a:t>
            </a:r>
            <a:r>
              <a:rPr sz="1800" spc="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Minus</a:t>
            </a:r>
            <a:r>
              <a:rPr sz="1800" spc="5" dirty="0">
                <a:latin typeface="Calibri" panose="020F0502020204030204" pitchFamily="34" charset="0"/>
                <a:cs typeface="Calibri" panose="020F0502020204030204" pitchFamily="34" charset="0"/>
              </a:rPr>
              <a:t> </a:t>
            </a:r>
            <a:r>
              <a:rPr sz="1800" spc="-30" dirty="0">
                <a:latin typeface="Calibri" panose="020F0502020204030204" pitchFamily="34" charset="0"/>
                <a:cs typeface="Calibri" panose="020F0502020204030204" pitchFamily="34" charset="0"/>
              </a:rPr>
              <a:t>Two</a:t>
            </a:r>
            <a:r>
              <a:rPr sz="1800" spc="-10" dirty="0">
                <a:latin typeface="Calibri" panose="020F0502020204030204" pitchFamily="34" charset="0"/>
                <a:cs typeface="Calibri" panose="020F0502020204030204" pitchFamily="34" charset="0"/>
              </a:rPr>
              <a:t> </a:t>
            </a:r>
            <a:r>
              <a:rPr sz="1800" spc="-20" dirty="0">
                <a:latin typeface="Calibri" panose="020F0502020204030204" pitchFamily="34" charset="0"/>
                <a:cs typeface="Calibri" panose="020F0502020204030204" pitchFamily="34" charset="0"/>
              </a:rPr>
              <a:t>(CAYM2).</a:t>
            </a:r>
            <a:endParaRPr sz="18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35433" y="86974"/>
            <a:ext cx="690371" cy="5745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5332" y="1052555"/>
            <a:ext cx="8606155" cy="3290570"/>
          </a:xfrm>
          <a:prstGeom prst="rect">
            <a:avLst/>
          </a:prstGeom>
        </p:spPr>
        <p:txBody>
          <a:bodyPr vert="horz" wrap="square" lIns="0" tIns="13335" rIns="0" bIns="0" rtlCol="0">
            <a:spAutoFit/>
          </a:bodyPr>
          <a:lstStyle/>
          <a:p>
            <a:pPr marL="354965" marR="5080" indent="-342900" algn="just">
              <a:lnSpc>
                <a:spcPct val="100000"/>
              </a:lnSpc>
              <a:spcBef>
                <a:spcPts val="105"/>
              </a:spcBef>
              <a:buFont typeface="Arial MT"/>
              <a:buChar char="•"/>
              <a:tabLst>
                <a:tab pos="355600" algn="l"/>
              </a:tabLst>
            </a:pPr>
            <a:r>
              <a:rPr sz="2000" spc="-20" dirty="0">
                <a:latin typeface="Calibri"/>
                <a:cs typeface="Calibri"/>
              </a:rPr>
              <a:t>At </a:t>
            </a:r>
            <a:r>
              <a:rPr sz="2000" spc="-5" dirty="0">
                <a:latin typeface="Calibri"/>
                <a:cs typeface="Calibri"/>
              </a:rPr>
              <a:t>least </a:t>
            </a:r>
            <a:r>
              <a:rPr sz="2000" dirty="0">
                <a:latin typeface="Calibri"/>
                <a:cs typeface="Calibri"/>
              </a:rPr>
              <a:t>2 </a:t>
            </a:r>
            <a:r>
              <a:rPr sz="2000" spc="-15" dirty="0">
                <a:latin typeface="Calibri"/>
                <a:cs typeface="Calibri"/>
              </a:rPr>
              <a:t>Professors </a:t>
            </a:r>
            <a:r>
              <a:rPr sz="2000" dirty="0">
                <a:latin typeface="Calibri"/>
                <a:cs typeface="Calibri"/>
              </a:rPr>
              <a:t>or 1 </a:t>
            </a:r>
            <a:r>
              <a:rPr sz="2000" spc="-15" dirty="0">
                <a:latin typeface="Calibri"/>
                <a:cs typeface="Calibri"/>
              </a:rPr>
              <a:t>Professor </a:t>
            </a:r>
            <a:r>
              <a:rPr sz="2000" dirty="0">
                <a:latin typeface="Calibri"/>
                <a:cs typeface="Calibri"/>
              </a:rPr>
              <a:t>and 1 </a:t>
            </a:r>
            <a:r>
              <a:rPr sz="2000" spc="-5" dirty="0">
                <a:latin typeface="Calibri"/>
                <a:cs typeface="Calibri"/>
              </a:rPr>
              <a:t>Associate </a:t>
            </a:r>
            <a:r>
              <a:rPr sz="2000" spc="-15" dirty="0">
                <a:latin typeface="Calibri"/>
                <a:cs typeface="Calibri"/>
              </a:rPr>
              <a:t>Professor</a:t>
            </a:r>
            <a:r>
              <a:rPr sz="2000" spc="-15" dirty="0">
                <a:solidFill>
                  <a:srgbClr val="31859C"/>
                </a:solidFill>
                <a:latin typeface="Calibri"/>
                <a:cs typeface="Calibri"/>
              </a:rPr>
              <a:t> </a:t>
            </a:r>
            <a:r>
              <a:rPr sz="2000" b="1" u="heavy" dirty="0">
                <a:solidFill>
                  <a:srgbClr val="31859C"/>
                </a:solidFill>
                <a:uFill>
                  <a:solidFill>
                    <a:srgbClr val="31859C"/>
                  </a:solidFill>
                </a:uFill>
                <a:latin typeface="Calibri"/>
                <a:cs typeface="Calibri"/>
              </a:rPr>
              <a:t>(on </a:t>
            </a:r>
            <a:r>
              <a:rPr sz="2000" b="1" u="heavy" spc="-10" dirty="0">
                <a:solidFill>
                  <a:srgbClr val="31859C"/>
                </a:solidFill>
                <a:uFill>
                  <a:solidFill>
                    <a:srgbClr val="31859C"/>
                  </a:solidFill>
                </a:uFill>
                <a:latin typeface="Calibri"/>
                <a:cs typeface="Calibri"/>
              </a:rPr>
              <a:t>regular </a:t>
            </a:r>
            <a:r>
              <a:rPr sz="2000" b="1" u="heavy" spc="-5" dirty="0">
                <a:solidFill>
                  <a:srgbClr val="31859C"/>
                </a:solidFill>
                <a:uFill>
                  <a:solidFill>
                    <a:srgbClr val="31859C"/>
                  </a:solidFill>
                </a:uFill>
                <a:latin typeface="Calibri"/>
                <a:cs typeface="Calibri"/>
              </a:rPr>
              <a:t>basis) </a:t>
            </a:r>
            <a:r>
              <a:rPr sz="2000" b="1" dirty="0">
                <a:solidFill>
                  <a:srgbClr val="31859C"/>
                </a:solidFill>
                <a:latin typeface="Calibri"/>
                <a:cs typeface="Calibri"/>
              </a:rPr>
              <a:t> </a:t>
            </a:r>
            <a:r>
              <a:rPr sz="2000" dirty="0">
                <a:latin typeface="Calibri"/>
                <a:cs typeface="Calibri"/>
              </a:rPr>
              <a:t>with </a:t>
            </a:r>
            <a:r>
              <a:rPr sz="2000" spc="-15" dirty="0">
                <a:latin typeface="Calibri"/>
                <a:cs typeface="Calibri"/>
              </a:rPr>
              <a:t>Ph.D. </a:t>
            </a:r>
            <a:r>
              <a:rPr sz="2000" spc="-10" dirty="0">
                <a:latin typeface="Calibri"/>
                <a:cs typeface="Calibri"/>
              </a:rPr>
              <a:t>degree </a:t>
            </a:r>
            <a:r>
              <a:rPr sz="2000" dirty="0">
                <a:latin typeface="Calibri"/>
                <a:cs typeface="Calibri"/>
              </a:rPr>
              <a:t>should </a:t>
            </a:r>
            <a:r>
              <a:rPr sz="2000" spc="-10" dirty="0">
                <a:latin typeface="Calibri"/>
                <a:cs typeface="Calibri"/>
              </a:rPr>
              <a:t>be available </a:t>
            </a:r>
            <a:r>
              <a:rPr sz="2000" dirty="0">
                <a:latin typeface="Calibri"/>
                <a:cs typeface="Calibri"/>
              </a:rPr>
              <a:t>in the </a:t>
            </a:r>
            <a:r>
              <a:rPr sz="2000" spc="-5" dirty="0">
                <a:latin typeface="Calibri"/>
                <a:cs typeface="Calibri"/>
              </a:rPr>
              <a:t>respective department </a:t>
            </a:r>
            <a:r>
              <a:rPr sz="2000" spc="-20" dirty="0">
                <a:latin typeface="Calibri"/>
                <a:cs typeface="Calibri"/>
              </a:rPr>
              <a:t>for </a:t>
            </a:r>
            <a:r>
              <a:rPr sz="2000" spc="-5" dirty="0">
                <a:latin typeface="Calibri"/>
                <a:cs typeface="Calibri"/>
              </a:rPr>
              <a:t>two </a:t>
            </a:r>
            <a:r>
              <a:rPr sz="2000" dirty="0">
                <a:latin typeface="Calibri"/>
                <a:cs typeface="Calibri"/>
              </a:rPr>
              <a:t> </a:t>
            </a:r>
            <a:r>
              <a:rPr sz="2000" spc="-5" dirty="0">
                <a:latin typeface="Calibri"/>
                <a:cs typeface="Calibri"/>
              </a:rPr>
              <a:t>academic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5" dirty="0">
                <a:latin typeface="Calibri"/>
                <a:cs typeface="Calibri"/>
              </a:rPr>
              <a:t>and </a:t>
            </a:r>
            <a:r>
              <a:rPr sz="2000" spc="-15" dirty="0">
                <a:latin typeface="Calibri"/>
                <a:cs typeface="Calibri"/>
              </a:rPr>
              <a:t>Current </a:t>
            </a:r>
            <a:r>
              <a:rPr sz="2000" spc="-5" dirty="0">
                <a:latin typeface="Calibri"/>
                <a:cs typeface="Calibri"/>
              </a:rPr>
              <a:t>Academic </a:t>
            </a:r>
            <a:r>
              <a:rPr sz="2000" spc="-40" dirty="0">
                <a:latin typeface="Calibri"/>
                <a:cs typeface="Calibri"/>
              </a:rPr>
              <a:t>Year </a:t>
            </a:r>
            <a:r>
              <a:rPr sz="2000" spc="-35" dirty="0">
                <a:latin typeface="Calibri"/>
                <a:cs typeface="Calibri"/>
              </a:rPr>
              <a:t> </a:t>
            </a:r>
            <a:r>
              <a:rPr sz="2000" dirty="0">
                <a:latin typeface="Calibri"/>
                <a:cs typeface="Calibri"/>
              </a:rPr>
              <a:t>Minus</a:t>
            </a:r>
            <a:r>
              <a:rPr sz="2000" spc="-20" dirty="0">
                <a:latin typeface="Calibri"/>
                <a:cs typeface="Calibri"/>
              </a:rPr>
              <a:t> </a:t>
            </a:r>
            <a:r>
              <a:rPr sz="2000" dirty="0">
                <a:latin typeface="Calibri"/>
                <a:cs typeface="Calibri"/>
              </a:rPr>
              <a:t>One</a:t>
            </a:r>
            <a:r>
              <a:rPr sz="2000" spc="-10" dirty="0">
                <a:latin typeface="Calibri"/>
                <a:cs typeface="Calibri"/>
              </a:rPr>
              <a:t> </a:t>
            </a:r>
            <a:r>
              <a:rPr sz="2000" spc="-20" dirty="0">
                <a:latin typeface="Calibri"/>
                <a:cs typeface="Calibri"/>
              </a:rPr>
              <a:t>(CAYM1).</a:t>
            </a:r>
            <a:endParaRPr sz="2000">
              <a:latin typeface="Calibri"/>
              <a:cs typeface="Calibri"/>
            </a:endParaRPr>
          </a:p>
          <a:p>
            <a:pPr>
              <a:lnSpc>
                <a:spcPct val="100000"/>
              </a:lnSpc>
              <a:spcBef>
                <a:spcPts val="15"/>
              </a:spcBef>
              <a:buFont typeface="Arial MT"/>
              <a:buChar char="•"/>
            </a:pPr>
            <a:endParaRPr sz="2500">
              <a:latin typeface="Calibri"/>
              <a:cs typeface="Calibri"/>
            </a:endParaRPr>
          </a:p>
          <a:p>
            <a:pPr marL="354965" marR="6985" indent="-342900" algn="just">
              <a:lnSpc>
                <a:spcPct val="100000"/>
              </a:lnSpc>
              <a:spcBef>
                <a:spcPts val="5"/>
              </a:spcBef>
              <a:buFont typeface="Arial MT"/>
              <a:buChar char="•"/>
              <a:tabLst>
                <a:tab pos="355600" algn="l"/>
              </a:tabLst>
            </a:pPr>
            <a:r>
              <a:rPr sz="2000" dirty="0">
                <a:latin typeface="Calibri"/>
                <a:cs typeface="Calibri"/>
              </a:rPr>
              <a:t>HoD of the </a:t>
            </a:r>
            <a:r>
              <a:rPr sz="2000" spc="-15" dirty="0">
                <a:latin typeface="Calibri"/>
                <a:cs typeface="Calibri"/>
              </a:rPr>
              <a:t>program </a:t>
            </a:r>
            <a:r>
              <a:rPr sz="2000" spc="-5" dirty="0">
                <a:latin typeface="Calibri"/>
                <a:cs typeface="Calibri"/>
              </a:rPr>
              <a:t>under </a:t>
            </a:r>
            <a:r>
              <a:rPr sz="2000" spc="-10" dirty="0">
                <a:latin typeface="Calibri"/>
                <a:cs typeface="Calibri"/>
              </a:rPr>
              <a:t>consideration </a:t>
            </a:r>
            <a:r>
              <a:rPr sz="2000" spc="-5" dirty="0">
                <a:latin typeface="Calibri"/>
                <a:cs typeface="Calibri"/>
              </a:rPr>
              <a:t>should </a:t>
            </a:r>
            <a:r>
              <a:rPr sz="2000" dirty="0">
                <a:latin typeface="Calibri"/>
                <a:cs typeface="Calibri"/>
              </a:rPr>
              <a:t>possess </a:t>
            </a:r>
            <a:r>
              <a:rPr sz="2000" spc="-15" dirty="0">
                <a:latin typeface="Calibri"/>
                <a:cs typeface="Calibri"/>
              </a:rPr>
              <a:t>Ph.D. </a:t>
            </a:r>
            <a:r>
              <a:rPr sz="2000" spc="-5" dirty="0">
                <a:latin typeface="Calibri"/>
                <a:cs typeface="Calibri"/>
              </a:rPr>
              <a:t>degree </a:t>
            </a:r>
            <a:r>
              <a:rPr sz="2000" dirty="0">
                <a:latin typeface="Calibri"/>
                <a:cs typeface="Calibri"/>
              </a:rPr>
              <a:t>in </a:t>
            </a:r>
            <a:r>
              <a:rPr sz="2000" spc="-10" dirty="0">
                <a:latin typeface="Calibri"/>
                <a:cs typeface="Calibri"/>
              </a:rPr>
              <a:t>the </a:t>
            </a:r>
            <a:r>
              <a:rPr sz="2000" spc="-5" dirty="0">
                <a:latin typeface="Calibri"/>
                <a:cs typeface="Calibri"/>
              </a:rPr>
              <a:t> </a:t>
            </a:r>
            <a:r>
              <a:rPr sz="2000" spc="-10" dirty="0">
                <a:latin typeface="Calibri"/>
                <a:cs typeface="Calibri"/>
              </a:rPr>
              <a:t>Current</a:t>
            </a:r>
            <a:r>
              <a:rPr sz="2000" spc="10" dirty="0">
                <a:latin typeface="Calibri"/>
                <a:cs typeface="Calibri"/>
              </a:rPr>
              <a:t> </a:t>
            </a:r>
            <a:r>
              <a:rPr sz="2000" spc="-5" dirty="0">
                <a:latin typeface="Calibri"/>
                <a:cs typeface="Calibri"/>
              </a:rPr>
              <a:t>Academic</a:t>
            </a:r>
            <a:r>
              <a:rPr sz="2000" dirty="0">
                <a:latin typeface="Calibri"/>
                <a:cs typeface="Calibri"/>
              </a:rPr>
              <a:t> </a:t>
            </a:r>
            <a:r>
              <a:rPr sz="2000" spc="-40" dirty="0">
                <a:latin typeface="Calibri"/>
                <a:cs typeface="Calibri"/>
              </a:rPr>
              <a:t>Year</a:t>
            </a:r>
            <a:r>
              <a:rPr sz="2000" spc="10" dirty="0">
                <a:latin typeface="Calibri"/>
                <a:cs typeface="Calibri"/>
              </a:rPr>
              <a:t> </a:t>
            </a:r>
            <a:r>
              <a:rPr sz="2000" spc="-30" dirty="0">
                <a:latin typeface="Calibri"/>
                <a:cs typeface="Calibri"/>
              </a:rPr>
              <a:t>(CAY)</a:t>
            </a:r>
            <a:endParaRPr sz="2000">
              <a:latin typeface="Calibri"/>
              <a:cs typeface="Calibri"/>
            </a:endParaRPr>
          </a:p>
          <a:p>
            <a:pPr>
              <a:lnSpc>
                <a:spcPct val="100000"/>
              </a:lnSpc>
              <a:spcBef>
                <a:spcPts val="10"/>
              </a:spcBef>
            </a:pPr>
            <a:endParaRPr sz="2800">
              <a:latin typeface="Calibri"/>
              <a:cs typeface="Calibri"/>
            </a:endParaRPr>
          </a:p>
          <a:p>
            <a:pPr marL="12700" marR="301625">
              <a:lnSpc>
                <a:spcPct val="100000"/>
              </a:lnSpc>
            </a:pPr>
            <a:r>
              <a:rPr sz="2000" b="1" dirty="0">
                <a:latin typeface="Arial"/>
                <a:cs typeface="Arial"/>
              </a:rPr>
              <a:t>#Y</a:t>
            </a:r>
            <a:r>
              <a:rPr sz="2000" b="1" spc="-50" dirty="0">
                <a:latin typeface="Arial"/>
                <a:cs typeface="Arial"/>
              </a:rPr>
              <a:t> </a:t>
            </a:r>
            <a:r>
              <a:rPr sz="2000" b="1" spc="-5" dirty="0">
                <a:latin typeface="Arial"/>
                <a:cs typeface="Arial"/>
              </a:rPr>
              <a:t>shall</a:t>
            </a:r>
            <a:r>
              <a:rPr sz="2000" b="1" spc="-35" dirty="0">
                <a:latin typeface="Arial"/>
                <a:cs typeface="Arial"/>
              </a:rPr>
              <a:t> </a:t>
            </a:r>
            <a:r>
              <a:rPr sz="2000" b="1" spc="-5" dirty="0">
                <a:latin typeface="Arial"/>
                <a:cs typeface="Arial"/>
              </a:rPr>
              <a:t>be</a:t>
            </a:r>
            <a:r>
              <a:rPr sz="2000" b="1" spc="15" dirty="0">
                <a:latin typeface="Arial"/>
                <a:cs typeface="Arial"/>
              </a:rPr>
              <a:t> </a:t>
            </a:r>
            <a:r>
              <a:rPr sz="2000" b="1" dirty="0">
                <a:latin typeface="Arial"/>
                <a:cs typeface="Arial"/>
              </a:rPr>
              <a:t>&gt;=7,</a:t>
            </a:r>
            <a:r>
              <a:rPr sz="2000" b="1" spc="-50" dirty="0">
                <a:latin typeface="Arial"/>
                <a:cs typeface="Arial"/>
              </a:rPr>
              <a:t> </a:t>
            </a:r>
            <a:r>
              <a:rPr sz="2000" b="1" spc="5" dirty="0">
                <a:latin typeface="Arial"/>
                <a:cs typeface="Arial"/>
              </a:rPr>
              <a:t>#W</a:t>
            </a:r>
            <a:r>
              <a:rPr sz="2000" b="1" spc="-25" dirty="0">
                <a:latin typeface="Arial"/>
                <a:cs typeface="Arial"/>
              </a:rPr>
              <a:t> </a:t>
            </a:r>
            <a:r>
              <a:rPr sz="2000" b="1" dirty="0">
                <a:latin typeface="Arial"/>
                <a:cs typeface="Arial"/>
              </a:rPr>
              <a:t>and</a:t>
            </a:r>
            <a:r>
              <a:rPr sz="2000" b="1" spc="-15" dirty="0">
                <a:latin typeface="Arial"/>
                <a:cs typeface="Arial"/>
              </a:rPr>
              <a:t> </a:t>
            </a:r>
            <a:r>
              <a:rPr sz="2000" b="1" spc="5" dirty="0">
                <a:latin typeface="Arial"/>
                <a:cs typeface="Arial"/>
              </a:rPr>
              <a:t>#D</a:t>
            </a:r>
            <a:r>
              <a:rPr sz="2000" b="1" dirty="0">
                <a:latin typeface="Arial"/>
                <a:cs typeface="Arial"/>
              </a:rPr>
              <a:t> </a:t>
            </a:r>
            <a:r>
              <a:rPr sz="2000" b="1" spc="-5" dirty="0">
                <a:latin typeface="Arial"/>
                <a:cs typeface="Arial"/>
              </a:rPr>
              <a:t>shall</a:t>
            </a:r>
            <a:r>
              <a:rPr sz="2000" b="1" spc="-30" dirty="0">
                <a:latin typeface="Arial"/>
                <a:cs typeface="Arial"/>
              </a:rPr>
              <a:t> </a:t>
            </a:r>
            <a:r>
              <a:rPr sz="2000" b="1" spc="-5" dirty="0">
                <a:latin typeface="Arial"/>
                <a:cs typeface="Arial"/>
              </a:rPr>
              <a:t>be</a:t>
            </a:r>
            <a:r>
              <a:rPr sz="2000" b="1" spc="-10" dirty="0">
                <a:latin typeface="Arial"/>
                <a:cs typeface="Arial"/>
              </a:rPr>
              <a:t> </a:t>
            </a:r>
            <a:r>
              <a:rPr sz="2000" b="1" dirty="0">
                <a:latin typeface="Arial"/>
                <a:cs typeface="Arial"/>
              </a:rPr>
              <a:t>Zero</a:t>
            </a:r>
            <a:r>
              <a:rPr sz="2000" b="1" spc="-15" dirty="0">
                <a:latin typeface="Arial"/>
                <a:cs typeface="Arial"/>
              </a:rPr>
              <a:t> </a:t>
            </a:r>
            <a:r>
              <a:rPr sz="2000" b="1" dirty="0">
                <a:latin typeface="Arial"/>
                <a:cs typeface="Arial"/>
              </a:rPr>
              <a:t>(0),</a:t>
            </a:r>
            <a:r>
              <a:rPr sz="2000" b="1" spc="-55" dirty="0">
                <a:latin typeface="Arial"/>
                <a:cs typeface="Arial"/>
              </a:rPr>
              <a:t> </a:t>
            </a:r>
            <a:r>
              <a:rPr sz="2000" b="1" spc="5" dirty="0">
                <a:latin typeface="Arial"/>
                <a:cs typeface="Arial"/>
              </a:rPr>
              <a:t>where</a:t>
            </a:r>
            <a:r>
              <a:rPr sz="2000" b="1" spc="-45" dirty="0">
                <a:latin typeface="Arial"/>
                <a:cs typeface="Arial"/>
              </a:rPr>
              <a:t> </a:t>
            </a:r>
            <a:r>
              <a:rPr sz="2000" b="1" dirty="0">
                <a:latin typeface="Arial"/>
                <a:cs typeface="Arial"/>
              </a:rPr>
              <a:t>the</a:t>
            </a:r>
            <a:r>
              <a:rPr sz="2000" b="1" spc="-30" dirty="0">
                <a:latin typeface="Arial"/>
                <a:cs typeface="Arial"/>
              </a:rPr>
              <a:t> </a:t>
            </a:r>
            <a:r>
              <a:rPr sz="2000" b="1" spc="-5" dirty="0">
                <a:latin typeface="Arial"/>
                <a:cs typeface="Arial"/>
              </a:rPr>
              <a:t>symbol</a:t>
            </a:r>
            <a:r>
              <a:rPr sz="2000" b="1" spc="10" dirty="0">
                <a:latin typeface="Arial"/>
                <a:cs typeface="Arial"/>
              </a:rPr>
              <a:t> </a:t>
            </a:r>
            <a:r>
              <a:rPr sz="2000" b="1" dirty="0">
                <a:latin typeface="Arial"/>
                <a:cs typeface="Arial"/>
              </a:rPr>
              <a:t>#</a:t>
            </a:r>
            <a:r>
              <a:rPr sz="2000" b="1" spc="-10" dirty="0">
                <a:latin typeface="Arial"/>
                <a:cs typeface="Arial"/>
              </a:rPr>
              <a:t> </a:t>
            </a:r>
            <a:r>
              <a:rPr sz="2000" b="1" dirty="0">
                <a:latin typeface="Arial"/>
                <a:cs typeface="Arial"/>
              </a:rPr>
              <a:t>has </a:t>
            </a:r>
            <a:r>
              <a:rPr sz="2000" b="1" spc="-540" dirty="0">
                <a:latin typeface="Arial"/>
                <a:cs typeface="Arial"/>
              </a:rPr>
              <a:t> </a:t>
            </a:r>
            <a:r>
              <a:rPr sz="2000" b="1" spc="-5" dirty="0">
                <a:latin typeface="Arial"/>
                <a:cs typeface="Arial"/>
              </a:rPr>
              <a:t>been</a:t>
            </a:r>
            <a:r>
              <a:rPr sz="2000" b="1" spc="-25" dirty="0">
                <a:latin typeface="Arial"/>
                <a:cs typeface="Arial"/>
              </a:rPr>
              <a:t> </a:t>
            </a:r>
            <a:r>
              <a:rPr sz="2000" b="1" dirty="0">
                <a:latin typeface="Arial"/>
                <a:cs typeface="Arial"/>
              </a:rPr>
              <a:t>used </a:t>
            </a:r>
            <a:r>
              <a:rPr sz="2000" b="1" spc="-5" dirty="0">
                <a:latin typeface="Arial"/>
                <a:cs typeface="Arial"/>
              </a:rPr>
              <a:t>to</a:t>
            </a:r>
            <a:r>
              <a:rPr sz="2000" b="1" spc="-20" dirty="0">
                <a:latin typeface="Arial"/>
                <a:cs typeface="Arial"/>
              </a:rPr>
              <a:t> </a:t>
            </a:r>
            <a:r>
              <a:rPr sz="2000" b="1" spc="-5" dirty="0">
                <a:latin typeface="Arial"/>
                <a:cs typeface="Arial"/>
              </a:rPr>
              <a:t>indicate</a:t>
            </a:r>
            <a:r>
              <a:rPr sz="2000" b="1" spc="-30" dirty="0">
                <a:latin typeface="Arial"/>
                <a:cs typeface="Arial"/>
              </a:rPr>
              <a:t> </a:t>
            </a:r>
            <a:r>
              <a:rPr sz="2000" b="1" dirty="0">
                <a:latin typeface="Arial"/>
                <a:cs typeface="Arial"/>
              </a:rPr>
              <a:t>the</a:t>
            </a:r>
            <a:r>
              <a:rPr sz="2000" b="1" spc="-10" dirty="0">
                <a:latin typeface="Arial"/>
                <a:cs typeface="Arial"/>
              </a:rPr>
              <a:t> </a:t>
            </a:r>
            <a:r>
              <a:rPr sz="2000" b="1" spc="-5" dirty="0">
                <a:latin typeface="Arial"/>
                <a:cs typeface="Arial"/>
              </a:rPr>
              <a:t>count.</a:t>
            </a:r>
            <a:endParaRPr sz="2000">
              <a:latin typeface="Arial"/>
              <a:cs typeface="Arial"/>
            </a:endParaRPr>
          </a:p>
        </p:txBody>
      </p:sp>
      <p:pic>
        <p:nvPicPr>
          <p:cNvPr id="3" name="object 3"/>
          <p:cNvPicPr/>
          <p:nvPr/>
        </p:nvPicPr>
        <p:blipFill>
          <a:blip r:embed="rId2" cstate="print"/>
          <a:stretch>
            <a:fillRect/>
          </a:stretch>
        </p:blipFill>
        <p:spPr>
          <a:xfrm>
            <a:off x="50739" y="123825"/>
            <a:ext cx="690371" cy="5745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100" y="250761"/>
            <a:ext cx="8930631" cy="1674817"/>
          </a:xfrm>
          <a:prstGeom prst="rect">
            <a:avLst/>
          </a:prstGeom>
        </p:spPr>
        <p:txBody>
          <a:bodyPr vert="horz" wrap="square" lIns="0" tIns="12700" rIns="0" bIns="0" rtlCol="0">
            <a:spAutoFit/>
          </a:bodyPr>
          <a:lstStyle/>
          <a:p>
            <a:pPr marL="12700" marR="5080">
              <a:lnSpc>
                <a:spcPct val="100000"/>
              </a:lnSpc>
              <a:spcBef>
                <a:spcPts val="100"/>
              </a:spcBef>
            </a:pPr>
            <a:r>
              <a:rPr sz="3600" b="1" spc="-10" dirty="0">
                <a:solidFill>
                  <a:srgbClr val="4B390D"/>
                </a:solidFill>
                <a:latin typeface="Calibri" panose="020F0502020204030204" pitchFamily="34" charset="0"/>
                <a:cs typeface="Calibri" panose="020F0502020204030204" pitchFamily="34" charset="0"/>
              </a:rPr>
              <a:t>Accreditation </a:t>
            </a:r>
            <a:r>
              <a:rPr sz="3600" b="1" spc="-15" dirty="0">
                <a:solidFill>
                  <a:srgbClr val="4B390D"/>
                </a:solidFill>
                <a:latin typeface="Calibri" panose="020F0502020204030204" pitchFamily="34" charset="0"/>
                <a:cs typeface="Calibri" panose="020F0502020204030204" pitchFamily="34" charset="0"/>
              </a:rPr>
              <a:t>for </a:t>
            </a:r>
            <a:r>
              <a:rPr sz="3600" b="1" spc="-10" dirty="0">
                <a:solidFill>
                  <a:srgbClr val="4B390D"/>
                </a:solidFill>
                <a:latin typeface="Calibri" panose="020F0502020204030204" pitchFamily="34" charset="0"/>
                <a:cs typeface="Calibri" panose="020F0502020204030204" pitchFamily="34" charset="0"/>
              </a:rPr>
              <a:t>Three years </a:t>
            </a:r>
            <a:r>
              <a:rPr sz="3600" b="1" dirty="0">
                <a:solidFill>
                  <a:srgbClr val="4B390D"/>
                </a:solidFill>
                <a:latin typeface="Calibri" panose="020F0502020204030204" pitchFamily="34" charset="0"/>
                <a:cs typeface="Calibri" panose="020F0502020204030204" pitchFamily="34" charset="0"/>
              </a:rPr>
              <a:t>will be </a:t>
            </a:r>
            <a:r>
              <a:rPr sz="3600" b="1" spc="-10" dirty="0">
                <a:solidFill>
                  <a:srgbClr val="4B390D"/>
                </a:solidFill>
                <a:latin typeface="Calibri" panose="020F0502020204030204" pitchFamily="34" charset="0"/>
                <a:cs typeface="Calibri" panose="020F0502020204030204" pitchFamily="34" charset="0"/>
              </a:rPr>
              <a:t>accorded </a:t>
            </a:r>
            <a:r>
              <a:rPr sz="3600" b="1" spc="-20" dirty="0">
                <a:solidFill>
                  <a:srgbClr val="4B390D"/>
                </a:solidFill>
                <a:latin typeface="Calibri" panose="020F0502020204030204" pitchFamily="34" charset="0"/>
                <a:cs typeface="Calibri" panose="020F0502020204030204" pitchFamily="34" charset="0"/>
              </a:rPr>
              <a:t>to </a:t>
            </a:r>
            <a:r>
              <a:rPr sz="3600" b="1" dirty="0">
                <a:solidFill>
                  <a:srgbClr val="4B390D"/>
                </a:solidFill>
                <a:latin typeface="Calibri" panose="020F0502020204030204" pitchFamily="34" charset="0"/>
                <a:cs typeface="Calibri" panose="020F0502020204030204" pitchFamily="34" charset="0"/>
              </a:rPr>
              <a:t>a </a:t>
            </a:r>
            <a:r>
              <a:rPr sz="3600" b="1" spc="-15" dirty="0">
                <a:solidFill>
                  <a:srgbClr val="4B390D"/>
                </a:solidFill>
                <a:latin typeface="Calibri" panose="020F0502020204030204" pitchFamily="34" charset="0"/>
                <a:cs typeface="Calibri" panose="020F0502020204030204" pitchFamily="34" charset="0"/>
              </a:rPr>
              <a:t>program </a:t>
            </a:r>
            <a:r>
              <a:rPr sz="3600" b="1" dirty="0">
                <a:solidFill>
                  <a:srgbClr val="4B390D"/>
                </a:solidFill>
                <a:latin typeface="Calibri" panose="020F0502020204030204" pitchFamily="34" charset="0"/>
                <a:cs typeface="Calibri" panose="020F0502020204030204" pitchFamily="34" charset="0"/>
              </a:rPr>
              <a:t>on </a:t>
            </a:r>
            <a:r>
              <a:rPr sz="3600" b="1" spc="-530" dirty="0">
                <a:solidFill>
                  <a:srgbClr val="4B390D"/>
                </a:solidFill>
                <a:latin typeface="Calibri" panose="020F0502020204030204" pitchFamily="34" charset="0"/>
                <a:cs typeface="Calibri" panose="020F0502020204030204" pitchFamily="34" charset="0"/>
              </a:rPr>
              <a:t> </a:t>
            </a:r>
            <a:r>
              <a:rPr sz="3600" b="1" spc="-5" dirty="0">
                <a:solidFill>
                  <a:srgbClr val="4B390D"/>
                </a:solidFill>
                <a:latin typeface="Calibri" panose="020F0502020204030204" pitchFamily="34" charset="0"/>
                <a:cs typeface="Calibri" panose="020F0502020204030204" pitchFamily="34" charset="0"/>
              </a:rPr>
              <a:t>fulfilment</a:t>
            </a:r>
            <a:r>
              <a:rPr sz="3600" b="1" spc="10"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of </a:t>
            </a:r>
            <a:r>
              <a:rPr sz="3600" b="1" spc="-5" dirty="0">
                <a:solidFill>
                  <a:srgbClr val="4B390D"/>
                </a:solidFill>
                <a:latin typeface="Calibri" panose="020F0502020204030204" pitchFamily="34" charset="0"/>
                <a:cs typeface="Calibri" panose="020F0502020204030204" pitchFamily="34" charset="0"/>
              </a:rPr>
              <a:t>the</a:t>
            </a:r>
            <a:r>
              <a:rPr sz="3600" b="1" spc="25"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following</a:t>
            </a:r>
            <a:r>
              <a:rPr sz="3600" b="1" spc="-25"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requirements:</a:t>
            </a:r>
          </a:p>
        </p:txBody>
      </p:sp>
      <p:sp>
        <p:nvSpPr>
          <p:cNvPr id="3" name="object 3"/>
          <p:cNvSpPr txBox="1"/>
          <p:nvPr/>
        </p:nvSpPr>
        <p:spPr>
          <a:xfrm>
            <a:off x="990101" y="1796338"/>
            <a:ext cx="8714105" cy="4603824"/>
          </a:xfrm>
          <a:prstGeom prst="rect">
            <a:avLst/>
          </a:prstGeom>
        </p:spPr>
        <p:txBody>
          <a:bodyPr vert="horz" wrap="square" lIns="0" tIns="12700" rIns="0" bIns="0" rtlCol="0">
            <a:spAutoFit/>
          </a:bodyPr>
          <a:lstStyle/>
          <a:p>
            <a:pPr marL="311785" indent="-299720">
              <a:lnSpc>
                <a:spcPct val="100000"/>
              </a:lnSpc>
              <a:spcBef>
                <a:spcPts val="100"/>
              </a:spcBef>
              <a:buChar char="•"/>
              <a:tabLst>
                <a:tab pos="311785" algn="l"/>
                <a:tab pos="312420" algn="l"/>
              </a:tabLst>
            </a:pPr>
            <a:endParaRPr lang="en-US" sz="1800" dirty="0">
              <a:latin typeface="Arial MT"/>
              <a:cs typeface="Arial MT"/>
            </a:endParaRPr>
          </a:p>
          <a:p>
            <a:pPr marL="311785" indent="-299720">
              <a:lnSpc>
                <a:spcPct val="100000"/>
              </a:lnSpc>
              <a:spcBef>
                <a:spcPts val="100"/>
              </a:spcBef>
              <a:buChar char="•"/>
              <a:tabLst>
                <a:tab pos="311785" algn="l"/>
                <a:tab pos="312420" algn="l"/>
              </a:tabLst>
            </a:pPr>
            <a:r>
              <a:rPr sz="1800" dirty="0">
                <a:latin typeface="Arial MT"/>
                <a:cs typeface="Arial MT"/>
              </a:rPr>
              <a:t>“#Y”</a:t>
            </a:r>
            <a:r>
              <a:rPr sz="1800" spc="-30" dirty="0">
                <a:latin typeface="Arial MT"/>
                <a:cs typeface="Arial MT"/>
              </a:rPr>
              <a:t> </a:t>
            </a:r>
            <a:r>
              <a:rPr sz="1800" spc="-10" dirty="0">
                <a:latin typeface="Arial MT"/>
                <a:cs typeface="Arial MT"/>
              </a:rPr>
              <a:t>shall</a:t>
            </a:r>
            <a:r>
              <a:rPr sz="1800" spc="-5" dirty="0">
                <a:latin typeface="Arial MT"/>
                <a:cs typeface="Arial MT"/>
              </a:rPr>
              <a:t> </a:t>
            </a:r>
            <a:r>
              <a:rPr sz="1800" spc="-10" dirty="0">
                <a:latin typeface="Arial MT"/>
                <a:cs typeface="Arial MT"/>
              </a:rPr>
              <a:t>be</a:t>
            </a:r>
            <a:r>
              <a:rPr sz="1800" spc="-15" dirty="0">
                <a:latin typeface="Arial MT"/>
                <a:cs typeface="Arial MT"/>
              </a:rPr>
              <a:t> </a:t>
            </a:r>
            <a:r>
              <a:rPr sz="1800" spc="-5" dirty="0">
                <a:latin typeface="Arial MT"/>
                <a:cs typeface="Arial MT"/>
              </a:rPr>
              <a:t>greater</a:t>
            </a:r>
            <a:r>
              <a:rPr sz="1800" spc="-25" dirty="0">
                <a:latin typeface="Arial MT"/>
                <a:cs typeface="Arial MT"/>
              </a:rPr>
              <a:t> </a:t>
            </a:r>
            <a:r>
              <a:rPr sz="1800" spc="-5" dirty="0">
                <a:latin typeface="Arial MT"/>
                <a:cs typeface="Arial MT"/>
              </a:rPr>
              <a:t>than</a:t>
            </a:r>
            <a:r>
              <a:rPr sz="1800" spc="-35" dirty="0">
                <a:latin typeface="Arial MT"/>
                <a:cs typeface="Arial MT"/>
              </a:rPr>
              <a:t> </a:t>
            </a:r>
            <a:r>
              <a:rPr sz="1800" spc="-10" dirty="0">
                <a:latin typeface="Arial MT"/>
                <a:cs typeface="Arial MT"/>
              </a:rPr>
              <a:t>or equal</a:t>
            </a:r>
            <a:r>
              <a:rPr sz="1800" spc="-5" dirty="0">
                <a:latin typeface="Arial MT"/>
                <a:cs typeface="Arial MT"/>
              </a:rPr>
              <a:t> </a:t>
            </a:r>
            <a:r>
              <a:rPr sz="1800" dirty="0">
                <a:latin typeface="Arial MT"/>
                <a:cs typeface="Arial MT"/>
              </a:rPr>
              <a:t>to</a:t>
            </a:r>
            <a:r>
              <a:rPr sz="1800" spc="-35" dirty="0">
                <a:latin typeface="Arial MT"/>
                <a:cs typeface="Arial MT"/>
              </a:rPr>
              <a:t> </a:t>
            </a:r>
            <a:r>
              <a:rPr sz="1800" spc="-10" dirty="0">
                <a:latin typeface="Arial MT"/>
                <a:cs typeface="Arial MT"/>
              </a:rPr>
              <a:t>04</a:t>
            </a:r>
            <a:endParaRPr sz="1800" dirty="0">
              <a:latin typeface="Arial MT"/>
              <a:cs typeface="Arial MT"/>
            </a:endParaRPr>
          </a:p>
          <a:p>
            <a:pPr>
              <a:lnSpc>
                <a:spcPct val="100000"/>
              </a:lnSpc>
              <a:spcBef>
                <a:spcPts val="20"/>
              </a:spcBef>
              <a:buChar char="•"/>
            </a:pPr>
            <a:endParaRPr sz="2850" dirty="0">
              <a:latin typeface="Arial MT"/>
              <a:cs typeface="Arial MT"/>
            </a:endParaRPr>
          </a:p>
          <a:p>
            <a:pPr marL="354965" marR="5080" indent="-342900" algn="just">
              <a:lnSpc>
                <a:spcPct val="100000"/>
              </a:lnSpc>
              <a:buFont typeface="Arial MT"/>
              <a:buChar char="•"/>
              <a:tabLst>
                <a:tab pos="355600" algn="l"/>
              </a:tabLst>
            </a:pPr>
            <a:r>
              <a:rPr sz="1800" b="1" u="heavy" spc="-5" dirty="0">
                <a:solidFill>
                  <a:srgbClr val="31859C"/>
                </a:solidFill>
                <a:uFill>
                  <a:solidFill>
                    <a:srgbClr val="31859C"/>
                  </a:solidFill>
                </a:uFill>
                <a:latin typeface="Calibri"/>
                <a:cs typeface="Calibri"/>
              </a:rPr>
              <a:t>The</a:t>
            </a:r>
            <a:r>
              <a:rPr sz="1800" b="1" u="heavy"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admissions</a:t>
            </a:r>
            <a:r>
              <a:rPr sz="1800" b="1" u="heavy" dirty="0">
                <a:solidFill>
                  <a:srgbClr val="31859C"/>
                </a:solidFill>
                <a:uFill>
                  <a:solidFill>
                    <a:srgbClr val="31859C"/>
                  </a:solidFill>
                </a:uFill>
                <a:latin typeface="Calibri"/>
                <a:cs typeface="Calibri"/>
              </a:rPr>
              <a:t> in</a:t>
            </a:r>
            <a:r>
              <a:rPr sz="1800" b="1" u="heavy" spc="5"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the</a:t>
            </a:r>
            <a:r>
              <a:rPr sz="1800" b="1" u="heavy"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UG</a:t>
            </a:r>
            <a:r>
              <a:rPr sz="1800" b="1" u="heavy" dirty="0">
                <a:solidFill>
                  <a:srgbClr val="31859C"/>
                </a:solidFill>
                <a:uFill>
                  <a:solidFill>
                    <a:srgbClr val="31859C"/>
                  </a:solidFill>
                </a:uFill>
                <a:latin typeface="Calibri"/>
                <a:cs typeface="Calibri"/>
              </a:rPr>
              <a:t> </a:t>
            </a:r>
            <a:r>
              <a:rPr sz="1800" b="1" u="heavy" spc="-15" dirty="0">
                <a:solidFill>
                  <a:srgbClr val="31859C"/>
                </a:solidFill>
                <a:uFill>
                  <a:solidFill>
                    <a:srgbClr val="31859C"/>
                  </a:solidFill>
                </a:uFill>
                <a:latin typeface="Calibri"/>
                <a:cs typeface="Calibri"/>
              </a:rPr>
              <a:t>program</a:t>
            </a:r>
            <a:r>
              <a:rPr sz="1800" b="1" u="heavy" spc="-10"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should</a:t>
            </a:r>
            <a:r>
              <a:rPr sz="1800" b="1" u="heavy"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be</a:t>
            </a:r>
            <a:r>
              <a:rPr sz="1800" b="1" u="heavy" spc="-5" dirty="0">
                <a:solidFill>
                  <a:srgbClr val="31859C"/>
                </a:solidFill>
                <a:uFill>
                  <a:solidFill>
                    <a:srgbClr val="31859C"/>
                  </a:solidFill>
                </a:uFill>
                <a:latin typeface="Calibri"/>
                <a:cs typeface="Calibri"/>
              </a:rPr>
              <a:t> </a:t>
            </a:r>
            <a:r>
              <a:rPr sz="1800" b="1" u="heavy" spc="-15" dirty="0">
                <a:solidFill>
                  <a:srgbClr val="31859C"/>
                </a:solidFill>
                <a:uFill>
                  <a:solidFill>
                    <a:srgbClr val="31859C"/>
                  </a:solidFill>
                </a:uFill>
                <a:latin typeface="Calibri"/>
                <a:cs typeface="Calibri"/>
              </a:rPr>
              <a:t>more</a:t>
            </a:r>
            <a:r>
              <a:rPr sz="1800" b="1" u="heavy" spc="-10" dirty="0">
                <a:solidFill>
                  <a:srgbClr val="31859C"/>
                </a:solidFill>
                <a:uFill>
                  <a:solidFill>
                    <a:srgbClr val="31859C"/>
                  </a:solidFill>
                </a:uFill>
                <a:latin typeface="Calibri"/>
                <a:cs typeface="Calibri"/>
              </a:rPr>
              <a:t> </a:t>
            </a:r>
            <a:r>
              <a:rPr sz="1800" b="1" u="heavy" dirty="0">
                <a:solidFill>
                  <a:srgbClr val="31859C"/>
                </a:solidFill>
                <a:uFill>
                  <a:solidFill>
                    <a:srgbClr val="31859C"/>
                  </a:solidFill>
                </a:uFill>
                <a:latin typeface="Calibri"/>
                <a:cs typeface="Calibri"/>
              </a:rPr>
              <a:t>than</a:t>
            </a:r>
            <a:r>
              <a:rPr sz="1800" b="1" u="heavy" spc="5"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or</a:t>
            </a:r>
            <a:r>
              <a:rPr sz="1800" b="1" u="heavy" spc="-5" dirty="0">
                <a:solidFill>
                  <a:srgbClr val="31859C"/>
                </a:solidFill>
                <a:uFill>
                  <a:solidFill>
                    <a:srgbClr val="31859C"/>
                  </a:solidFill>
                </a:uFill>
                <a:latin typeface="Calibri"/>
                <a:cs typeface="Calibri"/>
              </a:rPr>
              <a:t> equal</a:t>
            </a:r>
            <a:r>
              <a:rPr sz="1800" b="1" u="heavy"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to</a:t>
            </a:r>
            <a:r>
              <a:rPr sz="1800" b="1" u="heavy" spc="-5"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60</a:t>
            </a:r>
            <a:r>
              <a:rPr sz="1800" b="1" u="heavy" spc="-5" dirty="0">
                <a:solidFill>
                  <a:srgbClr val="31859C"/>
                </a:solidFill>
                <a:uFill>
                  <a:solidFill>
                    <a:srgbClr val="31859C"/>
                  </a:solidFill>
                </a:uFill>
                <a:latin typeface="Calibri"/>
                <a:cs typeface="Calibri"/>
              </a:rPr>
              <a:t> per</a:t>
            </a:r>
            <a:r>
              <a:rPr sz="1800" b="1" u="heavy"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cent, </a:t>
            </a:r>
            <a:r>
              <a:rPr sz="1800" b="1" spc="-5" dirty="0">
                <a:solidFill>
                  <a:srgbClr val="31859C"/>
                </a:solidFill>
                <a:latin typeface="Calibri"/>
                <a:cs typeface="Calibri"/>
              </a:rPr>
              <a:t> </a:t>
            </a:r>
            <a:r>
              <a:rPr sz="1800" b="1" u="heavy" spc="-20" dirty="0">
                <a:solidFill>
                  <a:srgbClr val="31859C"/>
                </a:solidFill>
                <a:uFill>
                  <a:solidFill>
                    <a:srgbClr val="31859C"/>
                  </a:solidFill>
                </a:uFill>
                <a:latin typeface="Calibri"/>
                <a:cs typeface="Calibri"/>
              </a:rPr>
              <a:t>averaged </a:t>
            </a:r>
            <a:r>
              <a:rPr sz="1800" b="1" u="heavy" spc="-10" dirty="0">
                <a:solidFill>
                  <a:srgbClr val="31859C"/>
                </a:solidFill>
                <a:uFill>
                  <a:solidFill>
                    <a:srgbClr val="31859C"/>
                  </a:solidFill>
                </a:uFill>
                <a:latin typeface="Calibri"/>
                <a:cs typeface="Calibri"/>
              </a:rPr>
              <a:t>over three academic </a:t>
            </a:r>
            <a:r>
              <a:rPr sz="1800" b="1" u="heavy" spc="-15" dirty="0">
                <a:solidFill>
                  <a:srgbClr val="31859C"/>
                </a:solidFill>
                <a:uFill>
                  <a:solidFill>
                    <a:srgbClr val="31859C"/>
                  </a:solidFill>
                </a:uFill>
                <a:latin typeface="Calibri"/>
                <a:cs typeface="Calibri"/>
              </a:rPr>
              <a:t>years </a:t>
            </a:r>
            <a:r>
              <a:rPr sz="1800" b="1" u="heavy" spc="-5" dirty="0">
                <a:solidFill>
                  <a:srgbClr val="31859C"/>
                </a:solidFill>
                <a:uFill>
                  <a:solidFill>
                    <a:srgbClr val="31859C"/>
                  </a:solidFill>
                </a:uFill>
                <a:latin typeface="Calibri"/>
                <a:cs typeface="Calibri"/>
              </a:rPr>
              <a:t>(including </a:t>
            </a:r>
            <a:r>
              <a:rPr sz="1800" b="1" u="heavy" spc="-15" dirty="0">
                <a:solidFill>
                  <a:srgbClr val="31859C"/>
                </a:solidFill>
                <a:uFill>
                  <a:solidFill>
                    <a:srgbClr val="31859C"/>
                  </a:solidFill>
                </a:uFill>
                <a:latin typeface="Calibri"/>
                <a:cs typeface="Calibri"/>
              </a:rPr>
              <a:t>lateral </a:t>
            </a:r>
            <a:r>
              <a:rPr sz="1800" b="1" u="heavy" spc="-5" dirty="0">
                <a:solidFill>
                  <a:srgbClr val="31859C"/>
                </a:solidFill>
                <a:uFill>
                  <a:solidFill>
                    <a:srgbClr val="31859C"/>
                  </a:solidFill>
                </a:uFill>
                <a:latin typeface="Calibri"/>
                <a:cs typeface="Calibri"/>
              </a:rPr>
              <a:t>entry), </a:t>
            </a:r>
            <a:r>
              <a:rPr sz="1800" b="1" u="heavy" spc="-10" dirty="0">
                <a:solidFill>
                  <a:srgbClr val="31859C"/>
                </a:solidFill>
                <a:uFill>
                  <a:solidFill>
                    <a:srgbClr val="31859C"/>
                  </a:solidFill>
                </a:uFill>
                <a:latin typeface="Calibri"/>
                <a:cs typeface="Calibri"/>
              </a:rPr>
              <a:t>i.e. Current Academic </a:t>
            </a:r>
            <a:r>
              <a:rPr sz="1800" b="1" u="heavy" spc="-45" dirty="0">
                <a:solidFill>
                  <a:srgbClr val="31859C"/>
                </a:solidFill>
                <a:uFill>
                  <a:solidFill>
                    <a:srgbClr val="31859C"/>
                  </a:solidFill>
                </a:uFill>
                <a:latin typeface="Calibri"/>
                <a:cs typeface="Calibri"/>
              </a:rPr>
              <a:t>Year </a:t>
            </a:r>
            <a:r>
              <a:rPr sz="1800" b="1" spc="-40" dirty="0">
                <a:solidFill>
                  <a:srgbClr val="31859C"/>
                </a:solidFill>
                <a:latin typeface="Calibri"/>
                <a:cs typeface="Calibri"/>
              </a:rPr>
              <a:t> </a:t>
            </a:r>
            <a:r>
              <a:rPr sz="1800" b="1" u="heavy" spc="-5" dirty="0">
                <a:solidFill>
                  <a:srgbClr val="31859C"/>
                </a:solidFill>
                <a:uFill>
                  <a:solidFill>
                    <a:srgbClr val="31859C"/>
                  </a:solidFill>
                </a:uFill>
                <a:latin typeface="Calibri"/>
                <a:cs typeface="Calibri"/>
              </a:rPr>
              <a:t>Minus One </a:t>
            </a:r>
            <a:r>
              <a:rPr sz="1800" b="1" u="heavy" spc="-20" dirty="0">
                <a:solidFill>
                  <a:srgbClr val="31859C"/>
                </a:solidFill>
                <a:uFill>
                  <a:solidFill>
                    <a:srgbClr val="31859C"/>
                  </a:solidFill>
                </a:uFill>
                <a:latin typeface="Calibri"/>
                <a:cs typeface="Calibri"/>
              </a:rPr>
              <a:t>(CAYM1), </a:t>
            </a:r>
            <a:r>
              <a:rPr sz="1800" b="1" u="heavy" spc="-10" dirty="0">
                <a:solidFill>
                  <a:srgbClr val="31859C"/>
                </a:solidFill>
                <a:uFill>
                  <a:solidFill>
                    <a:srgbClr val="31859C"/>
                  </a:solidFill>
                </a:uFill>
                <a:latin typeface="Calibri"/>
                <a:cs typeface="Calibri"/>
              </a:rPr>
              <a:t>Current Academic </a:t>
            </a:r>
            <a:r>
              <a:rPr sz="1800" b="1" u="heavy" spc="-40" dirty="0">
                <a:solidFill>
                  <a:srgbClr val="31859C"/>
                </a:solidFill>
                <a:uFill>
                  <a:solidFill>
                    <a:srgbClr val="31859C"/>
                  </a:solidFill>
                </a:uFill>
                <a:latin typeface="Calibri"/>
                <a:cs typeface="Calibri"/>
              </a:rPr>
              <a:t>Year </a:t>
            </a:r>
            <a:r>
              <a:rPr sz="1800" b="1" u="heavy" spc="-5" dirty="0">
                <a:solidFill>
                  <a:srgbClr val="31859C"/>
                </a:solidFill>
                <a:uFill>
                  <a:solidFill>
                    <a:srgbClr val="31859C"/>
                  </a:solidFill>
                </a:uFill>
                <a:latin typeface="Calibri"/>
                <a:cs typeface="Calibri"/>
              </a:rPr>
              <a:t>Minus </a:t>
            </a:r>
            <a:r>
              <a:rPr sz="1800" b="1" u="heavy" spc="-25" dirty="0">
                <a:solidFill>
                  <a:srgbClr val="31859C"/>
                </a:solidFill>
                <a:uFill>
                  <a:solidFill>
                    <a:srgbClr val="31859C"/>
                  </a:solidFill>
                </a:uFill>
                <a:latin typeface="Calibri"/>
                <a:cs typeface="Calibri"/>
              </a:rPr>
              <a:t>Two (CAYM2) </a:t>
            </a:r>
            <a:r>
              <a:rPr sz="1800" b="1" u="heavy" spc="5" dirty="0">
                <a:solidFill>
                  <a:srgbClr val="31859C"/>
                </a:solidFill>
                <a:uFill>
                  <a:solidFill>
                    <a:srgbClr val="31859C"/>
                  </a:solidFill>
                </a:uFill>
                <a:latin typeface="Calibri"/>
                <a:cs typeface="Calibri"/>
              </a:rPr>
              <a:t>and </a:t>
            </a:r>
            <a:r>
              <a:rPr sz="1800" b="1" u="heavy" spc="-10" dirty="0">
                <a:solidFill>
                  <a:srgbClr val="31859C"/>
                </a:solidFill>
                <a:uFill>
                  <a:solidFill>
                    <a:srgbClr val="31859C"/>
                  </a:solidFill>
                </a:uFill>
                <a:latin typeface="Calibri"/>
                <a:cs typeface="Calibri"/>
              </a:rPr>
              <a:t>Current Academic </a:t>
            </a:r>
            <a:r>
              <a:rPr sz="1800" b="1" spc="-5" dirty="0">
                <a:solidFill>
                  <a:srgbClr val="31859C"/>
                </a:solidFill>
                <a:latin typeface="Calibri"/>
                <a:cs typeface="Calibri"/>
              </a:rPr>
              <a:t> </a:t>
            </a:r>
            <a:r>
              <a:rPr sz="1800" b="1" u="heavy" spc="-40" dirty="0">
                <a:solidFill>
                  <a:srgbClr val="31859C"/>
                </a:solidFill>
                <a:uFill>
                  <a:solidFill>
                    <a:srgbClr val="31859C"/>
                  </a:solidFill>
                </a:uFill>
                <a:latin typeface="Calibri"/>
                <a:cs typeface="Calibri"/>
              </a:rPr>
              <a:t>Year</a:t>
            </a:r>
            <a:r>
              <a:rPr sz="1800" b="1" u="heavy" spc="-10" dirty="0">
                <a:solidFill>
                  <a:srgbClr val="31859C"/>
                </a:solidFill>
                <a:uFill>
                  <a:solidFill>
                    <a:srgbClr val="31859C"/>
                  </a:solidFill>
                </a:uFill>
                <a:latin typeface="Calibri"/>
                <a:cs typeface="Calibri"/>
              </a:rPr>
              <a:t> </a:t>
            </a:r>
            <a:r>
              <a:rPr sz="1800" b="1" u="heavy" dirty="0">
                <a:solidFill>
                  <a:srgbClr val="31859C"/>
                </a:solidFill>
                <a:uFill>
                  <a:solidFill>
                    <a:srgbClr val="31859C"/>
                  </a:solidFill>
                </a:uFill>
                <a:latin typeface="Calibri"/>
                <a:cs typeface="Calibri"/>
              </a:rPr>
              <a:t>Minus</a:t>
            </a:r>
            <a:r>
              <a:rPr sz="1800" b="1" u="heavy" spc="-30"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Three</a:t>
            </a:r>
            <a:r>
              <a:rPr sz="1800" b="1" u="heavy" spc="-20" dirty="0">
                <a:solidFill>
                  <a:srgbClr val="31859C"/>
                </a:solidFill>
                <a:uFill>
                  <a:solidFill>
                    <a:srgbClr val="31859C"/>
                  </a:solidFill>
                </a:uFill>
                <a:latin typeface="Calibri"/>
                <a:cs typeface="Calibri"/>
              </a:rPr>
              <a:t> (CAYM3).</a:t>
            </a:r>
            <a:endParaRPr sz="1800" dirty="0">
              <a:latin typeface="Calibri"/>
              <a:cs typeface="Calibri"/>
            </a:endParaRPr>
          </a:p>
          <a:p>
            <a:pPr>
              <a:lnSpc>
                <a:spcPct val="100000"/>
              </a:lnSpc>
              <a:spcBef>
                <a:spcPts val="5"/>
              </a:spcBef>
              <a:buChar char="•"/>
            </a:pPr>
            <a:endParaRPr sz="2000" dirty="0">
              <a:latin typeface="Calibri"/>
              <a:cs typeface="Calibri"/>
            </a:endParaRPr>
          </a:p>
          <a:p>
            <a:pPr marL="354965" marR="6350" indent="-342900" algn="just">
              <a:lnSpc>
                <a:spcPct val="100000"/>
              </a:lnSpc>
              <a:buFont typeface="Arial MT"/>
              <a:buChar char="•"/>
              <a:tabLst>
                <a:tab pos="355600" algn="l"/>
              </a:tabLst>
            </a:pPr>
            <a:r>
              <a:rPr sz="1800" spc="-30" dirty="0">
                <a:latin typeface="Calibri"/>
                <a:cs typeface="Calibri"/>
              </a:rPr>
              <a:t>At </a:t>
            </a:r>
            <a:r>
              <a:rPr sz="1800" spc="-5" dirty="0">
                <a:latin typeface="Calibri"/>
                <a:cs typeface="Calibri"/>
              </a:rPr>
              <a:t>least </a:t>
            </a:r>
            <a:r>
              <a:rPr sz="1800" dirty="0">
                <a:latin typeface="Calibri"/>
                <a:cs typeface="Calibri"/>
              </a:rPr>
              <a:t>2 </a:t>
            </a:r>
            <a:r>
              <a:rPr sz="1800" spc="-15" dirty="0">
                <a:latin typeface="Calibri"/>
                <a:cs typeface="Calibri"/>
              </a:rPr>
              <a:t>Professors </a:t>
            </a:r>
            <a:r>
              <a:rPr sz="1800" spc="-10" dirty="0">
                <a:latin typeface="Calibri"/>
                <a:cs typeface="Calibri"/>
              </a:rPr>
              <a:t>or </a:t>
            </a:r>
            <a:r>
              <a:rPr sz="1800" dirty="0">
                <a:latin typeface="Calibri"/>
                <a:cs typeface="Calibri"/>
              </a:rPr>
              <a:t>1 </a:t>
            </a:r>
            <a:r>
              <a:rPr sz="1800" spc="-15" dirty="0">
                <a:latin typeface="Calibri"/>
                <a:cs typeface="Calibri"/>
              </a:rPr>
              <a:t>Professor </a:t>
            </a:r>
            <a:r>
              <a:rPr sz="1800" dirty="0">
                <a:latin typeface="Calibri"/>
                <a:cs typeface="Calibri"/>
              </a:rPr>
              <a:t>and 1 </a:t>
            </a:r>
            <a:r>
              <a:rPr sz="1800" spc="-10" dirty="0">
                <a:latin typeface="Calibri"/>
                <a:cs typeface="Calibri"/>
              </a:rPr>
              <a:t>Associate Professor</a:t>
            </a:r>
            <a:r>
              <a:rPr sz="1800" spc="-10" dirty="0">
                <a:solidFill>
                  <a:srgbClr val="31859C"/>
                </a:solidFill>
                <a:latin typeface="Calibri"/>
                <a:cs typeface="Calibri"/>
              </a:rPr>
              <a:t> </a:t>
            </a:r>
            <a:r>
              <a:rPr sz="1800" b="1" u="heavy" spc="-5" dirty="0">
                <a:solidFill>
                  <a:srgbClr val="31859C"/>
                </a:solidFill>
                <a:uFill>
                  <a:solidFill>
                    <a:srgbClr val="31859C"/>
                  </a:solidFill>
                </a:uFill>
                <a:latin typeface="Calibri"/>
                <a:cs typeface="Calibri"/>
              </a:rPr>
              <a:t>(on regular </a:t>
            </a:r>
            <a:r>
              <a:rPr sz="1800" b="1" u="heavy" spc="-10" dirty="0">
                <a:solidFill>
                  <a:srgbClr val="31859C"/>
                </a:solidFill>
                <a:uFill>
                  <a:solidFill>
                    <a:srgbClr val="31859C"/>
                  </a:solidFill>
                </a:uFill>
                <a:latin typeface="Calibri"/>
                <a:cs typeface="Calibri"/>
              </a:rPr>
              <a:t>basis)</a:t>
            </a:r>
            <a:r>
              <a:rPr sz="1800" b="1" spc="-10" dirty="0">
                <a:solidFill>
                  <a:srgbClr val="31859C"/>
                </a:solidFill>
                <a:latin typeface="Calibri"/>
                <a:cs typeface="Calibri"/>
              </a:rPr>
              <a:t> </a:t>
            </a:r>
            <a:r>
              <a:rPr sz="1800" spc="-5" dirty="0">
                <a:latin typeface="Calibri"/>
                <a:cs typeface="Calibri"/>
              </a:rPr>
              <a:t>with </a:t>
            </a:r>
            <a:r>
              <a:rPr sz="1800" spc="-10" dirty="0">
                <a:latin typeface="Calibri"/>
                <a:cs typeface="Calibri"/>
              </a:rPr>
              <a:t>Ph.D. </a:t>
            </a:r>
            <a:r>
              <a:rPr sz="1800" spc="-5" dirty="0">
                <a:latin typeface="Calibri"/>
                <a:cs typeface="Calibri"/>
              </a:rPr>
              <a:t> </a:t>
            </a:r>
            <a:r>
              <a:rPr sz="1800" spc="-10" dirty="0">
                <a:latin typeface="Calibri"/>
                <a:cs typeface="Calibri"/>
              </a:rPr>
              <a:t>degree</a:t>
            </a:r>
            <a:r>
              <a:rPr sz="1800" spc="-5" dirty="0">
                <a:latin typeface="Calibri"/>
                <a:cs typeface="Calibri"/>
              </a:rPr>
              <a:t> should</a:t>
            </a:r>
            <a:r>
              <a:rPr sz="1800" dirty="0">
                <a:latin typeface="Calibri"/>
                <a:cs typeface="Calibri"/>
              </a:rPr>
              <a:t> be </a:t>
            </a:r>
            <a:r>
              <a:rPr sz="1800" spc="-10" dirty="0">
                <a:latin typeface="Calibri"/>
                <a:cs typeface="Calibri"/>
              </a:rPr>
              <a:t>available</a:t>
            </a:r>
            <a:r>
              <a:rPr sz="1800" spc="-5" dirty="0">
                <a:latin typeface="Calibri"/>
                <a:cs typeface="Calibri"/>
              </a:rPr>
              <a:t> </a:t>
            </a:r>
            <a:r>
              <a:rPr sz="1800" dirty="0">
                <a:latin typeface="Calibri"/>
                <a:cs typeface="Calibri"/>
              </a:rPr>
              <a:t>in</a:t>
            </a:r>
            <a:r>
              <a:rPr sz="1800" spc="5" dirty="0">
                <a:latin typeface="Calibri"/>
                <a:cs typeface="Calibri"/>
              </a:rPr>
              <a:t> </a:t>
            </a:r>
            <a:r>
              <a:rPr sz="1800" spc="-5" dirty="0">
                <a:latin typeface="Calibri"/>
                <a:cs typeface="Calibri"/>
              </a:rPr>
              <a:t>the</a:t>
            </a:r>
            <a:r>
              <a:rPr sz="1800" dirty="0">
                <a:latin typeface="Calibri"/>
                <a:cs typeface="Calibri"/>
              </a:rPr>
              <a:t> </a:t>
            </a:r>
            <a:r>
              <a:rPr sz="1800" spc="-10" dirty="0">
                <a:latin typeface="Calibri"/>
                <a:cs typeface="Calibri"/>
              </a:rPr>
              <a:t>respective</a:t>
            </a:r>
            <a:r>
              <a:rPr sz="1800" spc="-5" dirty="0">
                <a:latin typeface="Calibri"/>
                <a:cs typeface="Calibri"/>
              </a:rPr>
              <a:t> department </a:t>
            </a:r>
            <a:r>
              <a:rPr sz="1800" spc="-10" dirty="0">
                <a:latin typeface="Calibri"/>
                <a:cs typeface="Calibri"/>
              </a:rPr>
              <a:t>for</a:t>
            </a:r>
            <a:r>
              <a:rPr sz="1800" spc="-5" dirty="0">
                <a:latin typeface="Calibri"/>
                <a:cs typeface="Calibri"/>
              </a:rPr>
              <a:t> </a:t>
            </a:r>
            <a:r>
              <a:rPr sz="1800" spc="-10" dirty="0">
                <a:latin typeface="Calibri"/>
                <a:cs typeface="Calibri"/>
              </a:rPr>
              <a:t>two</a:t>
            </a:r>
            <a:r>
              <a:rPr sz="1800" spc="-5" dirty="0">
                <a:latin typeface="Calibri"/>
                <a:cs typeface="Calibri"/>
              </a:rPr>
              <a:t> academic</a:t>
            </a:r>
            <a:r>
              <a:rPr sz="1800" dirty="0">
                <a:latin typeface="Calibri"/>
                <a:cs typeface="Calibri"/>
              </a:rPr>
              <a:t> </a:t>
            </a:r>
            <a:r>
              <a:rPr sz="1800" spc="-15" dirty="0">
                <a:latin typeface="Calibri"/>
                <a:cs typeface="Calibri"/>
              </a:rPr>
              <a:t>years</a:t>
            </a:r>
            <a:r>
              <a:rPr sz="1800" spc="-10" dirty="0">
                <a:latin typeface="Calibri"/>
                <a:cs typeface="Calibri"/>
              </a:rPr>
              <a:t> </a:t>
            </a:r>
            <a:r>
              <a:rPr sz="1800" spc="-5" dirty="0">
                <a:latin typeface="Calibri"/>
                <a:cs typeface="Calibri"/>
              </a:rPr>
              <a:t>i.e. </a:t>
            </a:r>
            <a:r>
              <a:rPr sz="1800" dirty="0">
                <a:latin typeface="Calibri"/>
                <a:cs typeface="Calibri"/>
              </a:rPr>
              <a:t> </a:t>
            </a:r>
            <a:r>
              <a:rPr sz="1800" spc="-10" dirty="0">
                <a:latin typeface="Calibri"/>
                <a:cs typeface="Calibri"/>
              </a:rPr>
              <a:t>Current</a:t>
            </a:r>
            <a:r>
              <a:rPr sz="1800" spc="10" dirty="0">
                <a:latin typeface="Calibri"/>
                <a:cs typeface="Calibri"/>
              </a:rPr>
              <a:t> </a:t>
            </a:r>
            <a:r>
              <a:rPr sz="1800" spc="-5" dirty="0">
                <a:latin typeface="Calibri"/>
                <a:cs typeface="Calibri"/>
              </a:rPr>
              <a:t>Academic</a:t>
            </a:r>
            <a:r>
              <a:rPr sz="1800" spc="15" dirty="0">
                <a:latin typeface="Calibri"/>
                <a:cs typeface="Calibri"/>
              </a:rPr>
              <a:t> </a:t>
            </a:r>
            <a:r>
              <a:rPr sz="1800" spc="-35" dirty="0">
                <a:latin typeface="Calibri"/>
                <a:cs typeface="Calibri"/>
              </a:rPr>
              <a:t>Year</a:t>
            </a:r>
            <a:r>
              <a:rPr sz="1800" spc="-10" dirty="0">
                <a:latin typeface="Calibri"/>
                <a:cs typeface="Calibri"/>
              </a:rPr>
              <a:t> </a:t>
            </a:r>
            <a:r>
              <a:rPr sz="1800" spc="-30" dirty="0">
                <a:latin typeface="Calibri"/>
                <a:cs typeface="Calibri"/>
              </a:rPr>
              <a:t>(CAY)</a:t>
            </a:r>
            <a:r>
              <a:rPr sz="1800" spc="1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Current</a:t>
            </a:r>
            <a:r>
              <a:rPr sz="1800" spc="10" dirty="0">
                <a:latin typeface="Calibri"/>
                <a:cs typeface="Calibri"/>
              </a:rPr>
              <a:t> </a:t>
            </a:r>
            <a:r>
              <a:rPr sz="1800" spc="-5" dirty="0">
                <a:latin typeface="Calibri"/>
                <a:cs typeface="Calibri"/>
              </a:rPr>
              <a:t>Academic</a:t>
            </a:r>
            <a:r>
              <a:rPr sz="1800" spc="15" dirty="0">
                <a:latin typeface="Calibri"/>
                <a:cs typeface="Calibri"/>
              </a:rPr>
              <a:t> </a:t>
            </a:r>
            <a:r>
              <a:rPr sz="1800" spc="-35" dirty="0">
                <a:latin typeface="Calibri"/>
                <a:cs typeface="Calibri"/>
              </a:rPr>
              <a:t>Year</a:t>
            </a:r>
            <a:r>
              <a:rPr sz="1800" spc="-10" dirty="0">
                <a:latin typeface="Calibri"/>
                <a:cs typeface="Calibri"/>
              </a:rPr>
              <a:t> </a:t>
            </a:r>
            <a:r>
              <a:rPr sz="1800" spc="-5" dirty="0">
                <a:latin typeface="Calibri"/>
                <a:cs typeface="Calibri"/>
              </a:rPr>
              <a:t>Minus</a:t>
            </a:r>
            <a:r>
              <a:rPr sz="1800" spc="5" dirty="0">
                <a:latin typeface="Calibri"/>
                <a:cs typeface="Calibri"/>
              </a:rPr>
              <a:t> </a:t>
            </a:r>
            <a:r>
              <a:rPr sz="1800" dirty="0">
                <a:latin typeface="Calibri"/>
                <a:cs typeface="Calibri"/>
              </a:rPr>
              <a:t>One</a:t>
            </a:r>
            <a:r>
              <a:rPr sz="1800" spc="10" dirty="0">
                <a:latin typeface="Calibri"/>
                <a:cs typeface="Calibri"/>
              </a:rPr>
              <a:t> </a:t>
            </a:r>
            <a:r>
              <a:rPr sz="1800" spc="-20" dirty="0">
                <a:latin typeface="Calibri"/>
                <a:cs typeface="Calibri"/>
              </a:rPr>
              <a:t>(CAYM1).</a:t>
            </a:r>
            <a:endParaRPr sz="1800" dirty="0">
              <a:latin typeface="Calibri"/>
              <a:cs typeface="Calibri"/>
            </a:endParaRPr>
          </a:p>
          <a:p>
            <a:pPr>
              <a:lnSpc>
                <a:spcPct val="100000"/>
              </a:lnSpc>
              <a:spcBef>
                <a:spcPts val="40"/>
              </a:spcBef>
              <a:buChar char="•"/>
            </a:pPr>
            <a:endParaRPr sz="1500" dirty="0">
              <a:latin typeface="Calibri"/>
              <a:cs typeface="Calibri"/>
            </a:endParaRPr>
          </a:p>
          <a:p>
            <a:pPr marL="354965" marR="5080" indent="-342900" algn="just">
              <a:lnSpc>
                <a:spcPct val="100000"/>
              </a:lnSpc>
              <a:spcBef>
                <a:spcPts val="5"/>
              </a:spcBef>
              <a:buFont typeface="Arial MT"/>
              <a:buChar char="•"/>
              <a:tabLst>
                <a:tab pos="355600" algn="l"/>
              </a:tabLst>
            </a:pPr>
            <a:r>
              <a:rPr sz="1800" spc="-5" dirty="0">
                <a:latin typeface="Calibri"/>
                <a:cs typeface="Calibri"/>
              </a:rPr>
              <a:t>The </a:t>
            </a:r>
            <a:r>
              <a:rPr sz="1800" spc="-10" dirty="0">
                <a:latin typeface="Calibri"/>
                <a:cs typeface="Calibri"/>
              </a:rPr>
              <a:t>faculty </a:t>
            </a:r>
            <a:r>
              <a:rPr sz="1800" spc="-5" dirty="0">
                <a:latin typeface="Calibri"/>
                <a:cs typeface="Calibri"/>
              </a:rPr>
              <a:t>student </a:t>
            </a:r>
            <a:r>
              <a:rPr sz="1800" spc="-15" dirty="0">
                <a:latin typeface="Calibri"/>
                <a:cs typeface="Calibri"/>
              </a:rPr>
              <a:t>ratio </a:t>
            </a:r>
            <a:r>
              <a:rPr sz="1800" dirty="0">
                <a:latin typeface="Calibri"/>
                <a:cs typeface="Calibri"/>
              </a:rPr>
              <a:t>in </a:t>
            </a:r>
            <a:r>
              <a:rPr sz="1800" spc="-5" dirty="0">
                <a:latin typeface="Calibri"/>
                <a:cs typeface="Calibri"/>
              </a:rPr>
              <a:t>the department </a:t>
            </a:r>
            <a:r>
              <a:rPr sz="1800" dirty="0">
                <a:latin typeface="Calibri"/>
                <a:cs typeface="Calibri"/>
              </a:rPr>
              <a:t>under </a:t>
            </a:r>
            <a:r>
              <a:rPr sz="1800" spc="-10" dirty="0">
                <a:latin typeface="Calibri"/>
                <a:cs typeface="Calibri"/>
              </a:rPr>
              <a:t>consideration </a:t>
            </a:r>
            <a:r>
              <a:rPr sz="1800" spc="-5" dirty="0">
                <a:latin typeface="Calibri"/>
                <a:cs typeface="Calibri"/>
              </a:rPr>
              <a:t>should be less than </a:t>
            </a:r>
            <a:r>
              <a:rPr sz="1800" dirty="0">
                <a:latin typeface="Calibri"/>
                <a:cs typeface="Calibri"/>
              </a:rPr>
              <a:t>or </a:t>
            </a:r>
            <a:r>
              <a:rPr sz="1800" spc="5" dirty="0">
                <a:latin typeface="Calibri"/>
                <a:cs typeface="Calibri"/>
              </a:rPr>
              <a:t> </a:t>
            </a:r>
            <a:r>
              <a:rPr sz="1800" spc="-5" dirty="0">
                <a:latin typeface="Calibri"/>
                <a:cs typeface="Calibri"/>
              </a:rPr>
              <a:t>equal</a:t>
            </a:r>
            <a:r>
              <a:rPr sz="1800" dirty="0">
                <a:latin typeface="Calibri"/>
                <a:cs typeface="Calibri"/>
              </a:rPr>
              <a:t> </a:t>
            </a:r>
            <a:r>
              <a:rPr sz="1800" spc="-5" dirty="0">
                <a:latin typeface="Calibri"/>
                <a:cs typeface="Calibri"/>
              </a:rPr>
              <a:t>to</a:t>
            </a:r>
            <a:r>
              <a:rPr sz="1800" dirty="0">
                <a:latin typeface="Calibri"/>
                <a:cs typeface="Calibri"/>
              </a:rPr>
              <a:t> </a:t>
            </a:r>
            <a:r>
              <a:rPr sz="1800" spc="-5" dirty="0">
                <a:latin typeface="Calibri"/>
                <a:cs typeface="Calibri"/>
              </a:rPr>
              <a:t>1:25</a:t>
            </a:r>
            <a:r>
              <a:rPr sz="1800" dirty="0">
                <a:latin typeface="Calibri"/>
                <a:cs typeface="Calibri"/>
              </a:rPr>
              <a:t> </a:t>
            </a:r>
            <a:r>
              <a:rPr sz="1800" spc="-15" dirty="0">
                <a:latin typeface="Calibri"/>
                <a:cs typeface="Calibri"/>
              </a:rPr>
              <a:t>averaged</a:t>
            </a:r>
            <a:r>
              <a:rPr sz="1800" spc="-10" dirty="0">
                <a:latin typeface="Calibri"/>
                <a:cs typeface="Calibri"/>
              </a:rPr>
              <a:t> </a:t>
            </a:r>
            <a:r>
              <a:rPr sz="1800" spc="-5" dirty="0">
                <a:latin typeface="Calibri"/>
                <a:cs typeface="Calibri"/>
              </a:rPr>
              <a:t>over</a:t>
            </a:r>
            <a:r>
              <a:rPr sz="1800" dirty="0">
                <a:latin typeface="Calibri"/>
                <a:cs typeface="Calibri"/>
              </a:rPr>
              <a:t> </a:t>
            </a:r>
            <a:r>
              <a:rPr sz="1800" spc="-10" dirty="0">
                <a:latin typeface="Calibri"/>
                <a:cs typeface="Calibri"/>
              </a:rPr>
              <a:t>three</a:t>
            </a:r>
            <a:r>
              <a:rPr sz="1800" spc="-5" dirty="0">
                <a:latin typeface="Calibri"/>
                <a:cs typeface="Calibri"/>
              </a:rPr>
              <a:t> academic</a:t>
            </a:r>
            <a:r>
              <a:rPr sz="1800" dirty="0">
                <a:latin typeface="Calibri"/>
                <a:cs typeface="Calibri"/>
              </a:rPr>
              <a:t> </a:t>
            </a:r>
            <a:r>
              <a:rPr sz="1800" spc="-15" dirty="0">
                <a:latin typeface="Calibri"/>
                <a:cs typeface="Calibri"/>
              </a:rPr>
              <a:t>years</a:t>
            </a:r>
            <a:r>
              <a:rPr sz="1800" spc="-10" dirty="0">
                <a:latin typeface="Calibri"/>
                <a:cs typeface="Calibri"/>
              </a:rPr>
              <a:t> </a:t>
            </a:r>
            <a:r>
              <a:rPr sz="1800" spc="-5" dirty="0">
                <a:latin typeface="Calibri"/>
                <a:cs typeface="Calibri"/>
              </a:rPr>
              <a:t>i.e.</a:t>
            </a:r>
            <a:r>
              <a:rPr sz="1800" dirty="0">
                <a:latin typeface="Calibri"/>
                <a:cs typeface="Calibri"/>
              </a:rPr>
              <a:t> </a:t>
            </a:r>
            <a:r>
              <a:rPr sz="1800" spc="-5" dirty="0">
                <a:latin typeface="Calibri"/>
                <a:cs typeface="Calibri"/>
              </a:rPr>
              <a:t>Current</a:t>
            </a:r>
            <a:r>
              <a:rPr sz="1800" dirty="0">
                <a:latin typeface="Calibri"/>
                <a:cs typeface="Calibri"/>
              </a:rPr>
              <a:t> </a:t>
            </a:r>
            <a:r>
              <a:rPr sz="1800" spc="-5" dirty="0">
                <a:latin typeface="Calibri"/>
                <a:cs typeface="Calibri"/>
              </a:rPr>
              <a:t>Academic</a:t>
            </a:r>
            <a:r>
              <a:rPr sz="1800" dirty="0">
                <a:latin typeface="Calibri"/>
                <a:cs typeface="Calibri"/>
              </a:rPr>
              <a:t> </a:t>
            </a:r>
            <a:r>
              <a:rPr sz="1800" spc="-35" dirty="0">
                <a:latin typeface="Calibri"/>
                <a:cs typeface="Calibri"/>
              </a:rPr>
              <a:t>Year</a:t>
            </a:r>
            <a:r>
              <a:rPr sz="1800" spc="-30" dirty="0">
                <a:latin typeface="Calibri"/>
                <a:cs typeface="Calibri"/>
              </a:rPr>
              <a:t> </a:t>
            </a:r>
            <a:r>
              <a:rPr sz="1800" spc="-25" dirty="0">
                <a:latin typeface="Calibri"/>
                <a:cs typeface="Calibri"/>
              </a:rPr>
              <a:t>(CAY), </a:t>
            </a:r>
            <a:r>
              <a:rPr sz="1800" spc="-20" dirty="0">
                <a:latin typeface="Calibri"/>
                <a:cs typeface="Calibri"/>
              </a:rPr>
              <a:t> </a:t>
            </a:r>
            <a:r>
              <a:rPr sz="1800" spc="-10" dirty="0">
                <a:latin typeface="Calibri"/>
                <a:cs typeface="Calibri"/>
              </a:rPr>
              <a:t>Current</a:t>
            </a:r>
            <a:r>
              <a:rPr sz="1800" spc="-5" dirty="0">
                <a:latin typeface="Calibri"/>
                <a:cs typeface="Calibri"/>
              </a:rPr>
              <a:t> Academic</a:t>
            </a:r>
            <a:r>
              <a:rPr sz="1800" dirty="0">
                <a:latin typeface="Calibri"/>
                <a:cs typeface="Calibri"/>
              </a:rPr>
              <a:t> </a:t>
            </a:r>
            <a:r>
              <a:rPr sz="1800" spc="-35" dirty="0">
                <a:latin typeface="Calibri"/>
                <a:cs typeface="Calibri"/>
              </a:rPr>
              <a:t>Year</a:t>
            </a:r>
            <a:r>
              <a:rPr sz="1800" spc="-30" dirty="0">
                <a:latin typeface="Calibri"/>
                <a:cs typeface="Calibri"/>
              </a:rPr>
              <a:t> </a:t>
            </a:r>
            <a:r>
              <a:rPr sz="1800" dirty="0">
                <a:latin typeface="Calibri"/>
                <a:cs typeface="Calibri"/>
              </a:rPr>
              <a:t>Minus</a:t>
            </a:r>
            <a:r>
              <a:rPr sz="1800" spc="5" dirty="0">
                <a:latin typeface="Calibri"/>
                <a:cs typeface="Calibri"/>
              </a:rPr>
              <a:t> </a:t>
            </a:r>
            <a:r>
              <a:rPr sz="1800" dirty="0">
                <a:latin typeface="Calibri"/>
                <a:cs typeface="Calibri"/>
              </a:rPr>
              <a:t>One</a:t>
            </a:r>
            <a:r>
              <a:rPr sz="1800" spc="5" dirty="0">
                <a:latin typeface="Calibri"/>
                <a:cs typeface="Calibri"/>
              </a:rPr>
              <a:t> </a:t>
            </a:r>
            <a:r>
              <a:rPr sz="1800" spc="-25" dirty="0">
                <a:latin typeface="Calibri"/>
                <a:cs typeface="Calibri"/>
              </a:rPr>
              <a:t>(CAYM1)</a:t>
            </a:r>
            <a:r>
              <a:rPr sz="1800" spc="-20" dirty="0">
                <a:latin typeface="Calibri"/>
                <a:cs typeface="Calibri"/>
              </a:rPr>
              <a:t> </a:t>
            </a:r>
            <a:r>
              <a:rPr sz="1800" spc="-5" dirty="0">
                <a:latin typeface="Calibri"/>
                <a:cs typeface="Calibri"/>
              </a:rPr>
              <a:t>and</a:t>
            </a:r>
            <a:r>
              <a:rPr sz="1800" dirty="0">
                <a:latin typeface="Calibri"/>
                <a:cs typeface="Calibri"/>
              </a:rPr>
              <a:t> </a:t>
            </a:r>
            <a:r>
              <a:rPr sz="1800" spc="-10" dirty="0">
                <a:latin typeface="Calibri"/>
                <a:cs typeface="Calibri"/>
              </a:rPr>
              <a:t>Current</a:t>
            </a:r>
            <a:r>
              <a:rPr sz="1800" spc="-5" dirty="0">
                <a:latin typeface="Calibri"/>
                <a:cs typeface="Calibri"/>
              </a:rPr>
              <a:t> Academic</a:t>
            </a:r>
            <a:r>
              <a:rPr sz="1800" dirty="0">
                <a:latin typeface="Calibri"/>
                <a:cs typeface="Calibri"/>
              </a:rPr>
              <a:t> </a:t>
            </a:r>
            <a:r>
              <a:rPr sz="1800" spc="-35" dirty="0">
                <a:latin typeface="Calibri"/>
                <a:cs typeface="Calibri"/>
              </a:rPr>
              <a:t>Year</a:t>
            </a:r>
            <a:r>
              <a:rPr sz="1800" spc="-30" dirty="0">
                <a:latin typeface="Calibri"/>
                <a:cs typeface="Calibri"/>
              </a:rPr>
              <a:t> </a:t>
            </a:r>
            <a:r>
              <a:rPr sz="1800" dirty="0">
                <a:latin typeface="Calibri"/>
                <a:cs typeface="Calibri"/>
              </a:rPr>
              <a:t>Minus</a:t>
            </a:r>
            <a:r>
              <a:rPr sz="1800" spc="5" dirty="0">
                <a:latin typeface="Calibri"/>
                <a:cs typeface="Calibri"/>
              </a:rPr>
              <a:t> </a:t>
            </a:r>
            <a:r>
              <a:rPr sz="1800" spc="-35" dirty="0">
                <a:latin typeface="Calibri"/>
                <a:cs typeface="Calibri"/>
              </a:rPr>
              <a:t>Two </a:t>
            </a:r>
            <a:r>
              <a:rPr sz="1800" spc="-30" dirty="0">
                <a:latin typeface="Calibri"/>
                <a:cs typeface="Calibri"/>
              </a:rPr>
              <a:t> </a:t>
            </a:r>
            <a:r>
              <a:rPr sz="1800" spc="-25" dirty="0">
                <a:latin typeface="Calibri"/>
                <a:cs typeface="Calibri"/>
              </a:rPr>
              <a:t>(CAYM2)</a:t>
            </a:r>
            <a:endParaRPr sz="1800" dirty="0">
              <a:latin typeface="Calibri"/>
              <a:cs typeface="Calibri"/>
            </a:endParaRPr>
          </a:p>
        </p:txBody>
      </p:sp>
      <p:pic>
        <p:nvPicPr>
          <p:cNvPr id="4" name="object 4"/>
          <p:cNvPicPr/>
          <p:nvPr/>
        </p:nvPicPr>
        <p:blipFill>
          <a:blip r:embed="rId2" cstate="print"/>
          <a:stretch>
            <a:fillRect/>
          </a:stretch>
        </p:blipFill>
        <p:spPr>
          <a:xfrm>
            <a:off x="88900" y="118303"/>
            <a:ext cx="536447" cy="4495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7300" y="586231"/>
            <a:ext cx="6248400" cy="635000"/>
          </a:xfrm>
          <a:prstGeom prst="rect">
            <a:avLst/>
          </a:prstGeom>
        </p:spPr>
        <p:txBody>
          <a:bodyPr vert="horz" wrap="square" lIns="0" tIns="12065" rIns="0" bIns="0" rtlCol="0">
            <a:spAutoFit/>
          </a:bodyPr>
          <a:lstStyle/>
          <a:p>
            <a:pPr marL="12700">
              <a:lnSpc>
                <a:spcPct val="100000"/>
              </a:lnSpc>
              <a:spcBef>
                <a:spcPts val="95"/>
              </a:spcBef>
            </a:pPr>
            <a:r>
              <a:rPr lang="en-US" sz="4000" b="1" u="heavy" spc="250" dirty="0">
                <a:solidFill>
                  <a:srgbClr val="4B390D"/>
                </a:solidFill>
                <a:uFill>
                  <a:solidFill>
                    <a:srgbClr val="000000"/>
                  </a:solidFill>
                </a:uFill>
                <a:latin typeface="Cambria"/>
                <a:cs typeface="Cambria"/>
              </a:rPr>
              <a:t>ACCREDITATION</a:t>
            </a:r>
            <a:endParaRPr sz="4000" b="1" dirty="0">
              <a:solidFill>
                <a:srgbClr val="4B390D"/>
              </a:solidFill>
              <a:latin typeface="Cambria"/>
              <a:cs typeface="Cambria"/>
            </a:endParaRPr>
          </a:p>
        </p:txBody>
      </p:sp>
      <p:sp>
        <p:nvSpPr>
          <p:cNvPr id="3" name="object 3"/>
          <p:cNvSpPr txBox="1"/>
          <p:nvPr/>
        </p:nvSpPr>
        <p:spPr>
          <a:xfrm>
            <a:off x="1310147" y="1908985"/>
            <a:ext cx="8073390" cy="4220210"/>
          </a:xfrm>
          <a:prstGeom prst="rect">
            <a:avLst/>
          </a:prstGeom>
        </p:spPr>
        <p:txBody>
          <a:bodyPr vert="horz" wrap="square" lIns="0" tIns="61594" rIns="0" bIns="0" rtlCol="0">
            <a:spAutoFit/>
          </a:bodyPr>
          <a:lstStyle/>
          <a:p>
            <a:pPr marL="355600" marR="5080" indent="-343535" algn="just">
              <a:lnSpc>
                <a:spcPct val="90000"/>
              </a:lnSpc>
              <a:spcBef>
                <a:spcPts val="484"/>
              </a:spcBef>
              <a:buFont typeface="Arial MT"/>
              <a:buChar char="•"/>
              <a:tabLst>
                <a:tab pos="356235" algn="l"/>
              </a:tabLst>
            </a:pPr>
            <a:r>
              <a:rPr sz="3200" spc="-15" dirty="0">
                <a:latin typeface="Calibri"/>
                <a:cs typeface="Calibri"/>
              </a:rPr>
              <a:t>Accreditation </a:t>
            </a:r>
            <a:r>
              <a:rPr sz="3200" dirty="0">
                <a:latin typeface="Calibri"/>
                <a:cs typeface="Calibri"/>
              </a:rPr>
              <a:t>is a </a:t>
            </a:r>
            <a:r>
              <a:rPr sz="3200" spc="-15" dirty="0">
                <a:latin typeface="Calibri"/>
                <a:cs typeface="Calibri"/>
              </a:rPr>
              <a:t>process </a:t>
            </a:r>
            <a:r>
              <a:rPr sz="3200" dirty="0">
                <a:latin typeface="Calibri"/>
                <a:cs typeface="Calibri"/>
              </a:rPr>
              <a:t>of quality </a:t>
            </a:r>
            <a:r>
              <a:rPr sz="3200" spc="-10" dirty="0">
                <a:latin typeface="Calibri"/>
                <a:cs typeface="Calibri"/>
              </a:rPr>
              <a:t>assurance </a:t>
            </a:r>
            <a:r>
              <a:rPr sz="3200" spc="-5" dirty="0">
                <a:latin typeface="Calibri"/>
                <a:cs typeface="Calibri"/>
              </a:rPr>
              <a:t> and </a:t>
            </a:r>
            <a:r>
              <a:rPr sz="3200" spc="-15" dirty="0">
                <a:latin typeface="Calibri"/>
                <a:cs typeface="Calibri"/>
              </a:rPr>
              <a:t>improvement, </a:t>
            </a:r>
            <a:r>
              <a:rPr sz="3200" spc="-10" dirty="0">
                <a:latin typeface="Calibri"/>
                <a:cs typeface="Calibri"/>
              </a:rPr>
              <a:t>whereby </a:t>
            </a:r>
            <a:r>
              <a:rPr sz="3200" dirty="0">
                <a:latin typeface="Calibri"/>
                <a:cs typeface="Calibri"/>
              </a:rPr>
              <a:t>a </a:t>
            </a:r>
            <a:r>
              <a:rPr sz="3200" spc="-15" dirty="0">
                <a:latin typeface="Calibri"/>
                <a:cs typeface="Calibri"/>
              </a:rPr>
              <a:t>program </a:t>
            </a:r>
            <a:r>
              <a:rPr sz="3200" dirty="0">
                <a:latin typeface="Calibri"/>
                <a:cs typeface="Calibri"/>
              </a:rPr>
              <a:t>in an </a:t>
            </a:r>
            <a:r>
              <a:rPr sz="3200" spc="5" dirty="0">
                <a:latin typeface="Calibri"/>
                <a:cs typeface="Calibri"/>
              </a:rPr>
              <a:t> </a:t>
            </a:r>
            <a:r>
              <a:rPr sz="3200" spc="-15" dirty="0">
                <a:latin typeface="Calibri"/>
                <a:cs typeface="Calibri"/>
              </a:rPr>
              <a:t>approved </a:t>
            </a:r>
            <a:r>
              <a:rPr sz="3200" spc="-5" dirty="0">
                <a:latin typeface="Calibri"/>
                <a:cs typeface="Calibri"/>
              </a:rPr>
              <a:t>Institution </a:t>
            </a:r>
            <a:r>
              <a:rPr sz="3200" spc="-20" dirty="0">
                <a:latin typeface="Calibri"/>
                <a:cs typeface="Calibri"/>
              </a:rPr>
              <a:t>is </a:t>
            </a:r>
            <a:r>
              <a:rPr sz="3200" spc="-5" dirty="0">
                <a:latin typeface="Calibri"/>
                <a:cs typeface="Calibri"/>
              </a:rPr>
              <a:t>critically </a:t>
            </a:r>
            <a:r>
              <a:rPr sz="3200" spc="-10" dirty="0">
                <a:latin typeface="Calibri"/>
                <a:cs typeface="Calibri"/>
              </a:rPr>
              <a:t>appraised </a:t>
            </a:r>
            <a:r>
              <a:rPr sz="3200" spc="-25" dirty="0">
                <a:latin typeface="Calibri"/>
                <a:cs typeface="Calibri"/>
              </a:rPr>
              <a:t>to </a:t>
            </a:r>
            <a:r>
              <a:rPr sz="3200" spc="-20" dirty="0">
                <a:latin typeface="Calibri"/>
                <a:cs typeface="Calibri"/>
              </a:rPr>
              <a:t> </a:t>
            </a:r>
            <a:r>
              <a:rPr sz="3200" spc="-10" dirty="0">
                <a:latin typeface="Calibri"/>
                <a:cs typeface="Calibri"/>
              </a:rPr>
              <a:t>verify</a:t>
            </a:r>
            <a:r>
              <a:rPr sz="3200" spc="-5" dirty="0">
                <a:latin typeface="Calibri"/>
                <a:cs typeface="Calibri"/>
              </a:rPr>
              <a:t> </a:t>
            </a:r>
            <a:r>
              <a:rPr sz="3200" dirty="0">
                <a:latin typeface="Calibri"/>
                <a:cs typeface="Calibri"/>
              </a:rPr>
              <a:t>that</a:t>
            </a:r>
            <a:r>
              <a:rPr sz="3200" spc="5" dirty="0">
                <a:latin typeface="Calibri"/>
                <a:cs typeface="Calibri"/>
              </a:rPr>
              <a:t> </a:t>
            </a:r>
            <a:r>
              <a:rPr sz="3200" dirty="0">
                <a:latin typeface="Calibri"/>
                <a:cs typeface="Calibri"/>
              </a:rPr>
              <a:t>the</a:t>
            </a:r>
            <a:r>
              <a:rPr sz="3200" spc="5" dirty="0">
                <a:latin typeface="Calibri"/>
                <a:cs typeface="Calibri"/>
              </a:rPr>
              <a:t> </a:t>
            </a:r>
            <a:r>
              <a:rPr sz="3200" spc="-20" dirty="0">
                <a:latin typeface="Calibri"/>
                <a:cs typeface="Calibri"/>
              </a:rPr>
              <a:t>program</a:t>
            </a:r>
            <a:r>
              <a:rPr sz="3200" spc="-15" dirty="0">
                <a:latin typeface="Calibri"/>
                <a:cs typeface="Calibri"/>
              </a:rPr>
              <a:t> </a:t>
            </a:r>
            <a:r>
              <a:rPr sz="3200" spc="-10" dirty="0">
                <a:latin typeface="Calibri"/>
                <a:cs typeface="Calibri"/>
              </a:rPr>
              <a:t>continues</a:t>
            </a:r>
            <a:r>
              <a:rPr sz="3200" spc="-5" dirty="0">
                <a:latin typeface="Calibri"/>
                <a:cs typeface="Calibri"/>
              </a:rPr>
              <a:t> </a:t>
            </a:r>
            <a:r>
              <a:rPr sz="3200" spc="-10" dirty="0">
                <a:latin typeface="Calibri"/>
                <a:cs typeface="Calibri"/>
              </a:rPr>
              <a:t>to</a:t>
            </a:r>
            <a:r>
              <a:rPr sz="3200" spc="-5" dirty="0">
                <a:latin typeface="Calibri"/>
                <a:cs typeface="Calibri"/>
              </a:rPr>
              <a:t> meet </a:t>
            </a:r>
            <a:r>
              <a:rPr sz="3200" dirty="0">
                <a:latin typeface="Calibri"/>
                <a:cs typeface="Calibri"/>
              </a:rPr>
              <a:t> </a:t>
            </a:r>
            <a:r>
              <a:rPr sz="3200" spc="-10" dirty="0">
                <a:latin typeface="Calibri"/>
                <a:cs typeface="Calibri"/>
              </a:rPr>
              <a:t>and/or</a:t>
            </a:r>
            <a:r>
              <a:rPr sz="3200" spc="-5" dirty="0">
                <a:latin typeface="Calibri"/>
                <a:cs typeface="Calibri"/>
              </a:rPr>
              <a:t> </a:t>
            </a:r>
            <a:r>
              <a:rPr sz="3200" spc="-25" dirty="0">
                <a:latin typeface="Calibri"/>
                <a:cs typeface="Calibri"/>
              </a:rPr>
              <a:t>exceed</a:t>
            </a:r>
            <a:r>
              <a:rPr sz="3200" spc="-20" dirty="0">
                <a:latin typeface="Calibri"/>
                <a:cs typeface="Calibri"/>
              </a:rPr>
              <a:t> </a:t>
            </a:r>
            <a:r>
              <a:rPr sz="3200" spc="-5" dirty="0">
                <a:latin typeface="Calibri"/>
                <a:cs typeface="Calibri"/>
              </a:rPr>
              <a:t>the</a:t>
            </a:r>
            <a:r>
              <a:rPr sz="3200" dirty="0">
                <a:latin typeface="Calibri"/>
                <a:cs typeface="Calibri"/>
              </a:rPr>
              <a:t> </a:t>
            </a:r>
            <a:r>
              <a:rPr sz="3200" spc="-5" dirty="0">
                <a:latin typeface="Calibri"/>
                <a:cs typeface="Calibri"/>
              </a:rPr>
              <a:t>Norms</a:t>
            </a:r>
            <a:r>
              <a:rPr sz="3200" dirty="0">
                <a:latin typeface="Calibri"/>
                <a:cs typeface="Calibri"/>
              </a:rPr>
              <a:t> </a:t>
            </a:r>
            <a:r>
              <a:rPr sz="3200" spc="5" dirty="0">
                <a:latin typeface="Calibri"/>
                <a:cs typeface="Calibri"/>
              </a:rPr>
              <a:t>and</a:t>
            </a:r>
            <a:r>
              <a:rPr sz="3200" spc="10" dirty="0">
                <a:latin typeface="Calibri"/>
                <a:cs typeface="Calibri"/>
              </a:rPr>
              <a:t> </a:t>
            </a:r>
            <a:r>
              <a:rPr sz="3200" spc="-10" dirty="0">
                <a:latin typeface="Calibri"/>
                <a:cs typeface="Calibri"/>
              </a:rPr>
              <a:t>Standards </a:t>
            </a:r>
            <a:r>
              <a:rPr sz="3200" spc="-5" dirty="0">
                <a:latin typeface="Calibri"/>
                <a:cs typeface="Calibri"/>
              </a:rPr>
              <a:t> </a:t>
            </a:r>
            <a:r>
              <a:rPr sz="3200" spc="-10" dirty="0">
                <a:latin typeface="Calibri"/>
                <a:cs typeface="Calibri"/>
              </a:rPr>
              <a:t>prescribed</a:t>
            </a:r>
            <a:r>
              <a:rPr sz="3200" spc="-5" dirty="0">
                <a:latin typeface="Calibri"/>
                <a:cs typeface="Calibri"/>
              </a:rPr>
              <a:t> </a:t>
            </a:r>
            <a:r>
              <a:rPr sz="3200" spc="-10" dirty="0">
                <a:latin typeface="Calibri"/>
                <a:cs typeface="Calibri"/>
              </a:rPr>
              <a:t>by</a:t>
            </a:r>
            <a:r>
              <a:rPr sz="3200" spc="5" dirty="0">
                <a:latin typeface="Calibri"/>
                <a:cs typeface="Calibri"/>
              </a:rPr>
              <a:t> </a:t>
            </a:r>
            <a:r>
              <a:rPr sz="3200" spc="-15" dirty="0">
                <a:latin typeface="Calibri"/>
                <a:cs typeface="Calibri"/>
              </a:rPr>
              <a:t>regulator</a:t>
            </a:r>
            <a:r>
              <a:rPr sz="3200" spc="20" dirty="0">
                <a:latin typeface="Calibri"/>
                <a:cs typeface="Calibri"/>
              </a:rPr>
              <a:t> </a:t>
            </a:r>
            <a:r>
              <a:rPr sz="3200" spc="-20" dirty="0">
                <a:latin typeface="Calibri"/>
                <a:cs typeface="Calibri"/>
              </a:rPr>
              <a:t>from</a:t>
            </a:r>
            <a:r>
              <a:rPr sz="3200" spc="15" dirty="0">
                <a:latin typeface="Calibri"/>
                <a:cs typeface="Calibri"/>
              </a:rPr>
              <a:t> </a:t>
            </a:r>
            <a:r>
              <a:rPr sz="3200" spc="-15" dirty="0">
                <a:latin typeface="Calibri"/>
                <a:cs typeface="Calibri"/>
              </a:rPr>
              <a:t>time</a:t>
            </a:r>
            <a:r>
              <a:rPr sz="3200" spc="20" dirty="0">
                <a:latin typeface="Calibri"/>
                <a:cs typeface="Calibri"/>
              </a:rPr>
              <a:t> </a:t>
            </a:r>
            <a:r>
              <a:rPr sz="3200" spc="-25" dirty="0">
                <a:latin typeface="Calibri"/>
                <a:cs typeface="Calibri"/>
              </a:rPr>
              <a:t>to</a:t>
            </a:r>
            <a:r>
              <a:rPr sz="3200" spc="25" dirty="0">
                <a:latin typeface="Calibri"/>
                <a:cs typeface="Calibri"/>
              </a:rPr>
              <a:t> </a:t>
            </a:r>
            <a:r>
              <a:rPr sz="3200" spc="-5" dirty="0">
                <a:latin typeface="Calibri"/>
                <a:cs typeface="Calibri"/>
              </a:rPr>
              <a:t>time.</a:t>
            </a:r>
            <a:endParaRPr sz="3200" dirty="0">
              <a:latin typeface="Calibri"/>
              <a:cs typeface="Calibri"/>
            </a:endParaRPr>
          </a:p>
          <a:p>
            <a:pPr>
              <a:lnSpc>
                <a:spcPct val="100000"/>
              </a:lnSpc>
              <a:spcBef>
                <a:spcPts val="35"/>
              </a:spcBef>
              <a:buFont typeface="Arial MT"/>
              <a:buChar char="•"/>
            </a:pPr>
            <a:endParaRPr sz="4100" dirty="0">
              <a:latin typeface="Calibri"/>
              <a:cs typeface="Calibri"/>
            </a:endParaRPr>
          </a:p>
          <a:p>
            <a:pPr marL="355600" marR="8890" indent="-343535" algn="just">
              <a:lnSpc>
                <a:spcPts val="3460"/>
              </a:lnSpc>
              <a:buFont typeface="Arial MT"/>
              <a:buChar char="•"/>
              <a:tabLst>
                <a:tab pos="356235" algn="l"/>
              </a:tabLst>
            </a:pPr>
            <a:r>
              <a:rPr sz="3200" spc="-5" dirty="0">
                <a:latin typeface="Calibri"/>
                <a:cs typeface="Calibri"/>
              </a:rPr>
              <a:t>It</a:t>
            </a:r>
            <a:r>
              <a:rPr sz="3200" spc="215" dirty="0">
                <a:latin typeface="Calibri"/>
                <a:cs typeface="Calibri"/>
              </a:rPr>
              <a:t> </a:t>
            </a:r>
            <a:r>
              <a:rPr sz="3200" dirty="0">
                <a:latin typeface="Calibri"/>
                <a:cs typeface="Calibri"/>
              </a:rPr>
              <a:t>is</a:t>
            </a:r>
            <a:r>
              <a:rPr sz="3200" spc="229" dirty="0">
                <a:latin typeface="Calibri"/>
                <a:cs typeface="Calibri"/>
              </a:rPr>
              <a:t> </a:t>
            </a:r>
            <a:r>
              <a:rPr sz="3200" dirty="0">
                <a:latin typeface="Calibri"/>
                <a:cs typeface="Calibri"/>
              </a:rPr>
              <a:t>a</a:t>
            </a:r>
            <a:r>
              <a:rPr sz="3200" spc="204" dirty="0">
                <a:latin typeface="Calibri"/>
                <a:cs typeface="Calibri"/>
              </a:rPr>
              <a:t> </a:t>
            </a:r>
            <a:r>
              <a:rPr sz="3200" spc="-5" dirty="0">
                <a:latin typeface="Calibri"/>
                <a:cs typeface="Calibri"/>
              </a:rPr>
              <a:t>kind</a:t>
            </a:r>
            <a:r>
              <a:rPr sz="3200" spc="220" dirty="0">
                <a:latin typeface="Calibri"/>
                <a:cs typeface="Calibri"/>
              </a:rPr>
              <a:t> </a:t>
            </a:r>
            <a:r>
              <a:rPr sz="3200" dirty="0">
                <a:latin typeface="Calibri"/>
                <a:cs typeface="Calibri"/>
              </a:rPr>
              <a:t>of</a:t>
            </a:r>
            <a:r>
              <a:rPr sz="3200" spc="215" dirty="0">
                <a:latin typeface="Calibri"/>
                <a:cs typeface="Calibri"/>
              </a:rPr>
              <a:t> </a:t>
            </a:r>
            <a:r>
              <a:rPr sz="3200" spc="-10" dirty="0">
                <a:latin typeface="Calibri"/>
                <a:cs typeface="Calibri"/>
              </a:rPr>
              <a:t>recognition</a:t>
            </a:r>
            <a:r>
              <a:rPr sz="3200" spc="220" dirty="0">
                <a:latin typeface="Calibri"/>
                <a:cs typeface="Calibri"/>
              </a:rPr>
              <a:t> </a:t>
            </a:r>
            <a:r>
              <a:rPr sz="3200" spc="-5" dirty="0">
                <a:latin typeface="Calibri"/>
                <a:cs typeface="Calibri"/>
              </a:rPr>
              <a:t>which</a:t>
            </a:r>
            <a:r>
              <a:rPr sz="3200" spc="220" dirty="0">
                <a:latin typeface="Calibri"/>
                <a:cs typeface="Calibri"/>
              </a:rPr>
              <a:t> </a:t>
            </a:r>
            <a:r>
              <a:rPr sz="3200" spc="-10" dirty="0">
                <a:latin typeface="Calibri"/>
                <a:cs typeface="Calibri"/>
              </a:rPr>
              <a:t>indicates</a:t>
            </a:r>
            <a:r>
              <a:rPr sz="3200" spc="229" dirty="0">
                <a:latin typeface="Calibri"/>
                <a:cs typeface="Calibri"/>
              </a:rPr>
              <a:t> </a:t>
            </a:r>
            <a:r>
              <a:rPr sz="3200" spc="-10" dirty="0">
                <a:latin typeface="Calibri"/>
                <a:cs typeface="Calibri"/>
              </a:rPr>
              <a:t>that </a:t>
            </a:r>
            <a:r>
              <a:rPr sz="3200" spc="-710" dirty="0">
                <a:latin typeface="Calibri"/>
                <a:cs typeface="Calibri"/>
              </a:rPr>
              <a:t> </a:t>
            </a:r>
            <a:r>
              <a:rPr sz="3200" dirty="0">
                <a:latin typeface="Calibri"/>
                <a:cs typeface="Calibri"/>
              </a:rPr>
              <a:t>a</a:t>
            </a:r>
            <a:r>
              <a:rPr sz="3200" spc="10" dirty="0">
                <a:latin typeface="Calibri"/>
                <a:cs typeface="Calibri"/>
              </a:rPr>
              <a:t> </a:t>
            </a:r>
            <a:r>
              <a:rPr sz="3200" spc="-20" dirty="0">
                <a:latin typeface="Calibri"/>
                <a:cs typeface="Calibri"/>
              </a:rPr>
              <a:t>program</a:t>
            </a:r>
            <a:r>
              <a:rPr sz="3200" spc="15" dirty="0">
                <a:latin typeface="Calibri"/>
                <a:cs typeface="Calibri"/>
              </a:rPr>
              <a:t> </a:t>
            </a:r>
            <a:r>
              <a:rPr sz="3200" spc="-10" dirty="0">
                <a:latin typeface="Calibri"/>
                <a:cs typeface="Calibri"/>
              </a:rPr>
              <a:t>fulfills</a:t>
            </a:r>
            <a:r>
              <a:rPr sz="3200" spc="40" dirty="0">
                <a:latin typeface="Calibri"/>
                <a:cs typeface="Calibri"/>
              </a:rPr>
              <a:t> </a:t>
            </a:r>
            <a:r>
              <a:rPr sz="3200" spc="-10" dirty="0">
                <a:latin typeface="Calibri"/>
                <a:cs typeface="Calibri"/>
              </a:rPr>
              <a:t>desired </a:t>
            </a:r>
            <a:r>
              <a:rPr sz="3200" spc="-15" dirty="0">
                <a:latin typeface="Calibri"/>
                <a:cs typeface="Calibri"/>
              </a:rPr>
              <a:t>standards.</a:t>
            </a:r>
            <a:endParaRPr sz="3200" dirty="0">
              <a:latin typeface="Calibri"/>
              <a:cs typeface="Calibri"/>
            </a:endParaRPr>
          </a:p>
        </p:txBody>
      </p:sp>
      <p:pic>
        <p:nvPicPr>
          <p:cNvPr id="4" name="object 4"/>
          <p:cNvPicPr/>
          <p:nvPr/>
        </p:nvPicPr>
        <p:blipFill>
          <a:blip r:embed="rId2" cstate="print"/>
          <a:stretch>
            <a:fillRect/>
          </a:stretch>
        </p:blipFill>
        <p:spPr>
          <a:xfrm>
            <a:off x="29447" y="123825"/>
            <a:ext cx="690371" cy="5745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57689" y="1128734"/>
            <a:ext cx="8301355" cy="3318510"/>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MT"/>
              <a:buChar char="•"/>
              <a:tabLst>
                <a:tab pos="356235" algn="l"/>
              </a:tabLst>
            </a:pPr>
            <a:r>
              <a:rPr sz="2000" spc="-5" dirty="0">
                <a:latin typeface="Calibri"/>
                <a:cs typeface="Calibri"/>
              </a:rPr>
              <a:t>Number</a:t>
            </a:r>
            <a:r>
              <a:rPr sz="2000" dirty="0">
                <a:latin typeface="Calibri"/>
                <a:cs typeface="Calibri"/>
              </a:rPr>
              <a:t> of</a:t>
            </a:r>
            <a:r>
              <a:rPr sz="2000" spc="5" dirty="0">
                <a:latin typeface="Calibri"/>
                <a:cs typeface="Calibri"/>
              </a:rPr>
              <a:t> </a:t>
            </a:r>
            <a:r>
              <a:rPr sz="2000" spc="-10" dirty="0">
                <a:latin typeface="Calibri"/>
                <a:cs typeface="Calibri"/>
              </a:rPr>
              <a:t>available</a:t>
            </a:r>
            <a:r>
              <a:rPr sz="2000" spc="-5" dirty="0">
                <a:latin typeface="Calibri"/>
                <a:cs typeface="Calibri"/>
              </a:rPr>
              <a:t> </a:t>
            </a:r>
            <a:r>
              <a:rPr sz="2000" spc="-10" dirty="0">
                <a:latin typeface="Calibri"/>
                <a:cs typeface="Calibri"/>
              </a:rPr>
              <a:t>Ph.D.</a:t>
            </a:r>
            <a:r>
              <a:rPr sz="2000" spc="-5" dirty="0">
                <a:latin typeface="Calibri"/>
                <a:cs typeface="Calibri"/>
              </a:rPr>
              <a:t> </a:t>
            </a:r>
            <a:r>
              <a:rPr sz="2000" spc="-10" dirty="0">
                <a:latin typeface="Calibri"/>
                <a:cs typeface="Calibri"/>
              </a:rPr>
              <a:t>in</a:t>
            </a:r>
            <a:r>
              <a:rPr sz="2000" spc="-5" dirty="0">
                <a:latin typeface="Calibri"/>
                <a:cs typeface="Calibri"/>
              </a:rPr>
              <a:t> </a:t>
            </a:r>
            <a:r>
              <a:rPr sz="2000" dirty="0">
                <a:latin typeface="Calibri"/>
                <a:cs typeface="Calibri"/>
              </a:rPr>
              <a:t>the</a:t>
            </a:r>
            <a:r>
              <a:rPr sz="2000" spc="5" dirty="0">
                <a:latin typeface="Calibri"/>
                <a:cs typeface="Calibri"/>
              </a:rPr>
              <a:t> </a:t>
            </a:r>
            <a:r>
              <a:rPr sz="2000" spc="-5" dirty="0">
                <a:latin typeface="Calibri"/>
                <a:cs typeface="Calibri"/>
              </a:rPr>
              <a:t>department</a:t>
            </a:r>
            <a:r>
              <a:rPr sz="2000" dirty="0">
                <a:latin typeface="Calibri"/>
                <a:cs typeface="Calibri"/>
              </a:rPr>
              <a:t> should be</a:t>
            </a:r>
            <a:r>
              <a:rPr sz="2000" spc="5" dirty="0">
                <a:latin typeface="Calibri"/>
                <a:cs typeface="Calibri"/>
              </a:rPr>
              <a:t> </a:t>
            </a:r>
            <a:r>
              <a:rPr sz="2000" spc="-15" dirty="0">
                <a:latin typeface="Calibri"/>
                <a:cs typeface="Calibri"/>
              </a:rPr>
              <a:t>greater</a:t>
            </a:r>
            <a:r>
              <a:rPr sz="2000" spc="420" dirty="0">
                <a:latin typeface="Calibri"/>
                <a:cs typeface="Calibri"/>
              </a:rPr>
              <a:t> </a:t>
            </a:r>
            <a:r>
              <a:rPr sz="2000" dirty="0">
                <a:latin typeface="Calibri"/>
                <a:cs typeface="Calibri"/>
              </a:rPr>
              <a:t>than</a:t>
            </a:r>
            <a:r>
              <a:rPr sz="2000" spc="450" dirty="0">
                <a:latin typeface="Calibri"/>
                <a:cs typeface="Calibri"/>
              </a:rPr>
              <a:t> </a:t>
            </a:r>
            <a:r>
              <a:rPr sz="2000" dirty="0">
                <a:latin typeface="Calibri"/>
                <a:cs typeface="Calibri"/>
              </a:rPr>
              <a:t>or </a:t>
            </a:r>
            <a:r>
              <a:rPr sz="2000" spc="5" dirty="0">
                <a:latin typeface="Calibri"/>
                <a:cs typeface="Calibri"/>
              </a:rPr>
              <a:t> </a:t>
            </a:r>
            <a:r>
              <a:rPr sz="2000" spc="-5" dirty="0">
                <a:latin typeface="Calibri"/>
                <a:cs typeface="Calibri"/>
              </a:rPr>
              <a:t>equal </a:t>
            </a:r>
            <a:r>
              <a:rPr sz="2000" spc="-15" dirty="0">
                <a:latin typeface="Calibri"/>
                <a:cs typeface="Calibri"/>
              </a:rPr>
              <a:t>to </a:t>
            </a:r>
            <a:r>
              <a:rPr sz="2000" dirty="0">
                <a:latin typeface="Calibri"/>
                <a:cs typeface="Calibri"/>
              </a:rPr>
              <a:t>20 </a:t>
            </a:r>
            <a:r>
              <a:rPr sz="2000" spc="-5" dirty="0">
                <a:latin typeface="Calibri"/>
                <a:cs typeface="Calibri"/>
              </a:rPr>
              <a:t>per cent </a:t>
            </a:r>
            <a:r>
              <a:rPr sz="2000" spc="-10" dirty="0">
                <a:latin typeface="Calibri"/>
                <a:cs typeface="Calibri"/>
              </a:rPr>
              <a:t>of </a:t>
            </a:r>
            <a:r>
              <a:rPr sz="2000" dirty="0">
                <a:latin typeface="Calibri"/>
                <a:cs typeface="Calibri"/>
              </a:rPr>
              <a:t>the </a:t>
            </a:r>
            <a:r>
              <a:rPr sz="2000" spc="-10" dirty="0">
                <a:latin typeface="Calibri"/>
                <a:cs typeface="Calibri"/>
              </a:rPr>
              <a:t>required </a:t>
            </a:r>
            <a:r>
              <a:rPr sz="2000" spc="-5" dirty="0">
                <a:latin typeface="Calibri"/>
                <a:cs typeface="Calibri"/>
              </a:rPr>
              <a:t>number </a:t>
            </a:r>
            <a:r>
              <a:rPr sz="2000" dirty="0">
                <a:latin typeface="Calibri"/>
                <a:cs typeface="Calibri"/>
              </a:rPr>
              <a:t>of </a:t>
            </a:r>
            <a:r>
              <a:rPr sz="2000" spc="-10" dirty="0">
                <a:latin typeface="Calibri"/>
                <a:cs typeface="Calibri"/>
              </a:rPr>
              <a:t>faculty </a:t>
            </a:r>
            <a:r>
              <a:rPr sz="2000" spc="-15" dirty="0">
                <a:latin typeface="Calibri"/>
                <a:cs typeface="Calibri"/>
              </a:rPr>
              <a:t>averaged </a:t>
            </a:r>
            <a:r>
              <a:rPr sz="2000" spc="-10" dirty="0">
                <a:latin typeface="Calibri"/>
                <a:cs typeface="Calibri"/>
              </a:rPr>
              <a:t>over </a:t>
            </a:r>
            <a:r>
              <a:rPr sz="2000" spc="-5" dirty="0">
                <a:latin typeface="Calibri"/>
                <a:cs typeface="Calibri"/>
              </a:rPr>
              <a:t>two </a:t>
            </a:r>
            <a:r>
              <a:rPr sz="2000" dirty="0">
                <a:latin typeface="Calibri"/>
                <a:cs typeface="Calibri"/>
              </a:rPr>
              <a:t> </a:t>
            </a:r>
            <a:r>
              <a:rPr sz="2000" spc="-5" dirty="0">
                <a:latin typeface="Calibri"/>
                <a:cs typeface="Calibri"/>
              </a:rPr>
              <a:t>academic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5" dirty="0">
                <a:latin typeface="Calibri"/>
                <a:cs typeface="Calibri"/>
              </a:rPr>
              <a:t>and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5" dirty="0">
                <a:latin typeface="Calibri"/>
                <a:cs typeface="Calibri"/>
              </a:rPr>
              <a:t> </a:t>
            </a:r>
            <a:r>
              <a:rPr sz="2000" dirty="0">
                <a:latin typeface="Calibri"/>
                <a:cs typeface="Calibri"/>
              </a:rPr>
              <a:t>Minus</a:t>
            </a:r>
            <a:r>
              <a:rPr sz="2000" spc="-20" dirty="0">
                <a:latin typeface="Calibri"/>
                <a:cs typeface="Calibri"/>
              </a:rPr>
              <a:t> </a:t>
            </a:r>
            <a:r>
              <a:rPr sz="2000" dirty="0">
                <a:latin typeface="Calibri"/>
                <a:cs typeface="Calibri"/>
              </a:rPr>
              <a:t>One</a:t>
            </a:r>
            <a:r>
              <a:rPr sz="2000" spc="-10" dirty="0">
                <a:latin typeface="Calibri"/>
                <a:cs typeface="Calibri"/>
              </a:rPr>
              <a:t> </a:t>
            </a:r>
            <a:r>
              <a:rPr sz="2000" spc="-20" dirty="0">
                <a:latin typeface="Calibri"/>
                <a:cs typeface="Calibri"/>
              </a:rPr>
              <a:t>(CAYM1).</a:t>
            </a:r>
            <a:endParaRPr sz="2000">
              <a:latin typeface="Calibri"/>
              <a:cs typeface="Calibri"/>
            </a:endParaRPr>
          </a:p>
          <a:p>
            <a:pPr>
              <a:lnSpc>
                <a:spcPct val="100000"/>
              </a:lnSpc>
              <a:buFont typeface="Arial MT"/>
              <a:buChar char="•"/>
            </a:pPr>
            <a:endParaRPr sz="2750">
              <a:latin typeface="Calibri"/>
              <a:cs typeface="Calibri"/>
            </a:endParaRPr>
          </a:p>
          <a:p>
            <a:pPr marL="355600" marR="6985" indent="-343535" algn="just">
              <a:lnSpc>
                <a:spcPct val="100000"/>
              </a:lnSpc>
              <a:buFont typeface="Arial MT"/>
              <a:buChar char="•"/>
              <a:tabLst>
                <a:tab pos="356235" algn="l"/>
              </a:tabLst>
            </a:pPr>
            <a:r>
              <a:rPr sz="2000" dirty="0">
                <a:latin typeface="Calibri"/>
                <a:cs typeface="Calibri"/>
              </a:rPr>
              <a:t>HoD of the </a:t>
            </a:r>
            <a:r>
              <a:rPr sz="2000" spc="-15" dirty="0">
                <a:latin typeface="Calibri"/>
                <a:cs typeface="Calibri"/>
              </a:rPr>
              <a:t>program </a:t>
            </a:r>
            <a:r>
              <a:rPr sz="2000" spc="-5" dirty="0">
                <a:latin typeface="Calibri"/>
                <a:cs typeface="Calibri"/>
              </a:rPr>
              <a:t>under </a:t>
            </a:r>
            <a:r>
              <a:rPr sz="2000" spc="-10" dirty="0">
                <a:latin typeface="Calibri"/>
                <a:cs typeface="Calibri"/>
              </a:rPr>
              <a:t>consideration </a:t>
            </a:r>
            <a:r>
              <a:rPr sz="2000" spc="-5" dirty="0">
                <a:latin typeface="Calibri"/>
                <a:cs typeface="Calibri"/>
              </a:rPr>
              <a:t>should possess </a:t>
            </a:r>
            <a:r>
              <a:rPr sz="2000" spc="-10" dirty="0">
                <a:latin typeface="Calibri"/>
                <a:cs typeface="Calibri"/>
              </a:rPr>
              <a:t>Ph.D. degree </a:t>
            </a:r>
            <a:r>
              <a:rPr sz="2000" dirty="0">
                <a:latin typeface="Calibri"/>
                <a:cs typeface="Calibri"/>
              </a:rPr>
              <a:t>in the </a:t>
            </a:r>
            <a:r>
              <a:rPr sz="2000" spc="5" dirty="0">
                <a:latin typeface="Calibri"/>
                <a:cs typeface="Calibri"/>
              </a:rPr>
              <a:t> </a:t>
            </a:r>
            <a:r>
              <a:rPr sz="2000" spc="-10" dirty="0">
                <a:latin typeface="Calibri"/>
                <a:cs typeface="Calibri"/>
              </a:rPr>
              <a:t>Current</a:t>
            </a:r>
            <a:r>
              <a:rPr sz="2000" spc="10" dirty="0">
                <a:latin typeface="Calibri"/>
                <a:cs typeface="Calibri"/>
              </a:rPr>
              <a:t> </a:t>
            </a:r>
            <a:r>
              <a:rPr sz="2000" spc="-5" dirty="0">
                <a:latin typeface="Calibri"/>
                <a:cs typeface="Calibri"/>
              </a:rPr>
              <a:t>Academic</a:t>
            </a:r>
            <a:r>
              <a:rPr sz="2000" dirty="0">
                <a:latin typeface="Calibri"/>
                <a:cs typeface="Calibri"/>
              </a:rPr>
              <a:t> </a:t>
            </a:r>
            <a:r>
              <a:rPr sz="2000" spc="-40" dirty="0">
                <a:latin typeface="Calibri"/>
                <a:cs typeface="Calibri"/>
              </a:rPr>
              <a:t>Year</a:t>
            </a:r>
            <a:r>
              <a:rPr sz="2000" spc="10" dirty="0">
                <a:latin typeface="Calibri"/>
                <a:cs typeface="Calibri"/>
              </a:rPr>
              <a:t> </a:t>
            </a:r>
            <a:r>
              <a:rPr sz="2000" spc="-25" dirty="0">
                <a:latin typeface="Calibri"/>
                <a:cs typeface="Calibri"/>
              </a:rPr>
              <a:t>(CAY).</a:t>
            </a:r>
            <a:endParaRPr sz="2000">
              <a:latin typeface="Calibri"/>
              <a:cs typeface="Calibri"/>
            </a:endParaRPr>
          </a:p>
          <a:p>
            <a:pPr>
              <a:lnSpc>
                <a:spcPct val="100000"/>
              </a:lnSpc>
              <a:spcBef>
                <a:spcPts val="5"/>
              </a:spcBef>
              <a:buFont typeface="Arial MT"/>
              <a:buChar char="•"/>
            </a:pPr>
            <a:endParaRPr sz="2750">
              <a:latin typeface="Calibri"/>
              <a:cs typeface="Calibri"/>
            </a:endParaRPr>
          </a:p>
          <a:p>
            <a:pPr marL="355600" marR="5080" indent="-343535" algn="just">
              <a:lnSpc>
                <a:spcPct val="100000"/>
              </a:lnSpc>
              <a:buFont typeface="Arial MT"/>
              <a:buChar char="•"/>
              <a:tabLst>
                <a:tab pos="356235" algn="l"/>
              </a:tabLst>
            </a:pPr>
            <a:r>
              <a:rPr sz="2000" b="1" dirty="0">
                <a:latin typeface="Calibri"/>
                <a:cs typeface="Calibri"/>
              </a:rPr>
              <a:t>In </a:t>
            </a:r>
            <a:r>
              <a:rPr sz="2000" b="1" spc="-5" dirty="0">
                <a:latin typeface="Calibri"/>
                <a:cs typeface="Calibri"/>
              </a:rPr>
              <a:t>case </a:t>
            </a:r>
            <a:r>
              <a:rPr sz="2000" b="1" dirty="0">
                <a:latin typeface="Calibri"/>
                <a:cs typeface="Calibri"/>
              </a:rPr>
              <a:t>of a “D” </a:t>
            </a:r>
            <a:r>
              <a:rPr sz="2000" b="1" spc="-10" dirty="0">
                <a:latin typeface="Calibri"/>
                <a:cs typeface="Calibri"/>
              </a:rPr>
              <a:t>in </a:t>
            </a:r>
            <a:r>
              <a:rPr sz="2000" b="1" spc="-15" dirty="0">
                <a:latin typeface="Calibri"/>
                <a:cs typeface="Calibri"/>
              </a:rPr>
              <a:t>any </a:t>
            </a:r>
            <a:r>
              <a:rPr sz="2000" b="1" dirty="0">
                <a:latin typeface="Calibri"/>
                <a:cs typeface="Calibri"/>
              </a:rPr>
              <a:t>of </a:t>
            </a:r>
            <a:r>
              <a:rPr sz="2000" b="1" spc="-5" dirty="0">
                <a:latin typeface="Calibri"/>
                <a:cs typeface="Calibri"/>
              </a:rPr>
              <a:t>the </a:t>
            </a:r>
            <a:r>
              <a:rPr sz="2000" b="1" spc="-10" dirty="0">
                <a:latin typeface="Calibri"/>
                <a:cs typeface="Calibri"/>
              </a:rPr>
              <a:t>criteria, </a:t>
            </a:r>
            <a:r>
              <a:rPr sz="2000" b="1" spc="-5" dirty="0">
                <a:latin typeface="Calibri"/>
                <a:cs typeface="Calibri"/>
              </a:rPr>
              <a:t>the </a:t>
            </a:r>
            <a:r>
              <a:rPr sz="2000" b="1" spc="-15" dirty="0">
                <a:latin typeface="Calibri"/>
                <a:cs typeface="Calibri"/>
              </a:rPr>
              <a:t>program </a:t>
            </a:r>
            <a:r>
              <a:rPr sz="2000" b="1" spc="-10" dirty="0">
                <a:latin typeface="Calibri"/>
                <a:cs typeface="Calibri"/>
              </a:rPr>
              <a:t>is </a:t>
            </a:r>
            <a:r>
              <a:rPr sz="2000" b="1" spc="-5" dirty="0">
                <a:latin typeface="Calibri"/>
                <a:cs typeface="Calibri"/>
              </a:rPr>
              <a:t>not </a:t>
            </a:r>
            <a:r>
              <a:rPr sz="2000" b="1" spc="-10" dirty="0">
                <a:latin typeface="Calibri"/>
                <a:cs typeface="Calibri"/>
              </a:rPr>
              <a:t>considered </a:t>
            </a:r>
            <a:r>
              <a:rPr sz="2000" b="1" spc="-20" dirty="0">
                <a:latin typeface="Calibri"/>
                <a:cs typeface="Calibri"/>
              </a:rPr>
              <a:t>for </a:t>
            </a:r>
            <a:r>
              <a:rPr sz="2000" b="1" spc="-15" dirty="0">
                <a:latin typeface="Calibri"/>
                <a:cs typeface="Calibri"/>
              </a:rPr>
              <a:t> </a:t>
            </a:r>
            <a:r>
              <a:rPr sz="2000" b="1" spc="-10" dirty="0">
                <a:latin typeface="Calibri"/>
                <a:cs typeface="Calibri"/>
              </a:rPr>
              <a:t>accreditation.</a:t>
            </a:r>
            <a:endParaRPr sz="2000">
              <a:latin typeface="Calibri"/>
              <a:cs typeface="Calibri"/>
            </a:endParaRPr>
          </a:p>
        </p:txBody>
      </p:sp>
      <p:pic>
        <p:nvPicPr>
          <p:cNvPr id="3" name="object 3"/>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301" y="1349781"/>
            <a:ext cx="8435975" cy="3221331"/>
          </a:xfrm>
          <a:prstGeom prst="rect">
            <a:avLst/>
          </a:prstGeom>
        </p:spPr>
        <p:txBody>
          <a:bodyPr vert="horz" wrap="square" lIns="0" tIns="12700" rIns="0" bIns="0" rtlCol="0">
            <a:spAutoFit/>
          </a:bodyPr>
          <a:lstStyle/>
          <a:p>
            <a:pPr marL="12700" algn="just">
              <a:lnSpc>
                <a:spcPct val="100000"/>
              </a:lnSpc>
              <a:spcBef>
                <a:spcPts val="100"/>
              </a:spcBef>
            </a:pPr>
            <a:r>
              <a:rPr sz="4000" b="1" dirty="0">
                <a:solidFill>
                  <a:srgbClr val="4B390D"/>
                </a:solidFill>
                <a:latin typeface="Calibri" panose="020F0502020204030204" pitchFamily="34" charset="0"/>
                <a:cs typeface="Calibri" panose="020F0502020204030204" pitchFamily="34" charset="0"/>
              </a:rPr>
              <a:t>No</a:t>
            </a:r>
            <a:r>
              <a:rPr sz="4000" b="1" spc="-25" dirty="0">
                <a:solidFill>
                  <a:srgbClr val="4B390D"/>
                </a:solidFill>
                <a:latin typeface="Calibri" panose="020F0502020204030204" pitchFamily="34" charset="0"/>
                <a:cs typeface="Calibri" panose="020F0502020204030204" pitchFamily="34" charset="0"/>
              </a:rPr>
              <a:t> </a:t>
            </a:r>
            <a:r>
              <a:rPr sz="4000" b="1" spc="-10" dirty="0">
                <a:solidFill>
                  <a:srgbClr val="4B390D"/>
                </a:solidFill>
                <a:latin typeface="Calibri" panose="020F0502020204030204" pitchFamily="34" charset="0"/>
                <a:cs typeface="Calibri" panose="020F0502020204030204" pitchFamily="34" charset="0"/>
              </a:rPr>
              <a:t>Accreditation</a:t>
            </a:r>
            <a:r>
              <a:rPr sz="4000" b="1" spc="-45" dirty="0">
                <a:solidFill>
                  <a:srgbClr val="4B390D"/>
                </a:solidFill>
                <a:latin typeface="Calibri" panose="020F0502020204030204" pitchFamily="34" charset="0"/>
                <a:cs typeface="Calibri" panose="020F0502020204030204" pitchFamily="34" charset="0"/>
              </a:rPr>
              <a:t> </a:t>
            </a:r>
            <a:r>
              <a:rPr sz="4000" b="1" dirty="0">
                <a:solidFill>
                  <a:srgbClr val="4B390D"/>
                </a:solidFill>
                <a:latin typeface="Calibri" panose="020F0502020204030204" pitchFamily="34" charset="0"/>
                <a:cs typeface="Calibri" panose="020F0502020204030204" pitchFamily="34" charset="0"/>
              </a:rPr>
              <a:t>of</a:t>
            </a:r>
            <a:r>
              <a:rPr sz="4000" b="1" spc="-15" dirty="0">
                <a:solidFill>
                  <a:srgbClr val="4B390D"/>
                </a:solidFill>
                <a:latin typeface="Calibri" panose="020F0502020204030204" pitchFamily="34" charset="0"/>
                <a:cs typeface="Calibri" panose="020F0502020204030204" pitchFamily="34" charset="0"/>
              </a:rPr>
              <a:t> </a:t>
            </a:r>
            <a:r>
              <a:rPr sz="4000" b="1" spc="5" dirty="0">
                <a:solidFill>
                  <a:srgbClr val="4B390D"/>
                </a:solidFill>
                <a:latin typeface="Calibri" panose="020F0502020204030204" pitchFamily="34" charset="0"/>
                <a:cs typeface="Calibri" panose="020F0502020204030204" pitchFamily="34" charset="0"/>
              </a:rPr>
              <a:t>the</a:t>
            </a:r>
            <a:r>
              <a:rPr sz="4000" b="1" spc="-5" dirty="0">
                <a:solidFill>
                  <a:srgbClr val="4B390D"/>
                </a:solidFill>
                <a:latin typeface="Calibri" panose="020F0502020204030204" pitchFamily="34" charset="0"/>
                <a:cs typeface="Calibri" panose="020F0502020204030204" pitchFamily="34" charset="0"/>
              </a:rPr>
              <a:t> </a:t>
            </a:r>
            <a:r>
              <a:rPr sz="4000" b="1" spc="-15" dirty="0">
                <a:solidFill>
                  <a:srgbClr val="4B390D"/>
                </a:solidFill>
                <a:latin typeface="Calibri" panose="020F0502020204030204" pitchFamily="34" charset="0"/>
                <a:cs typeface="Calibri" panose="020F0502020204030204" pitchFamily="34" charset="0"/>
              </a:rPr>
              <a:t>program:</a:t>
            </a:r>
            <a:endParaRPr sz="4000" b="1" dirty="0">
              <a:solidFill>
                <a:srgbClr val="4B390D"/>
              </a:solidFill>
              <a:latin typeface="Calibri" panose="020F0502020204030204" pitchFamily="34" charset="0"/>
              <a:cs typeface="Calibri" panose="020F0502020204030204" pitchFamily="34" charset="0"/>
            </a:endParaRPr>
          </a:p>
          <a:p>
            <a:pPr marL="12700" marR="5080" algn="just">
              <a:lnSpc>
                <a:spcPct val="150000"/>
              </a:lnSpc>
              <a:spcBef>
                <a:spcPts val="300"/>
              </a:spcBef>
            </a:pPr>
            <a:r>
              <a:rPr sz="3600" b="0" spc="-10" dirty="0">
                <a:latin typeface="Calibri" panose="020F0502020204030204" pitchFamily="34" charset="0"/>
                <a:cs typeface="Calibri" panose="020F0502020204030204" pitchFamily="34" charset="0"/>
              </a:rPr>
              <a:t>If </a:t>
            </a:r>
            <a:r>
              <a:rPr sz="3600" b="0" dirty="0">
                <a:latin typeface="Calibri" panose="020F0502020204030204" pitchFamily="34" charset="0"/>
                <a:cs typeface="Calibri" panose="020F0502020204030204" pitchFamily="34" charset="0"/>
              </a:rPr>
              <a:t>the </a:t>
            </a:r>
            <a:r>
              <a:rPr sz="3600" b="0" spc="-10" dirty="0">
                <a:latin typeface="Calibri" panose="020F0502020204030204" pitchFamily="34" charset="0"/>
                <a:cs typeface="Calibri" panose="020F0502020204030204" pitchFamily="34" charset="0"/>
              </a:rPr>
              <a:t>program </a:t>
            </a:r>
            <a:r>
              <a:rPr sz="3600" b="0" spc="-5" dirty="0">
                <a:latin typeface="Calibri" panose="020F0502020204030204" pitchFamily="34" charset="0"/>
                <a:cs typeface="Calibri" panose="020F0502020204030204" pitchFamily="34" charset="0"/>
              </a:rPr>
              <a:t>fails </a:t>
            </a:r>
            <a:r>
              <a:rPr sz="3600" b="0" spc="10" dirty="0">
                <a:latin typeface="Calibri" panose="020F0502020204030204" pitchFamily="34" charset="0"/>
                <a:cs typeface="Calibri" panose="020F0502020204030204" pitchFamily="34" charset="0"/>
              </a:rPr>
              <a:t>to </a:t>
            </a:r>
            <a:r>
              <a:rPr sz="3600" b="0" spc="-5" dirty="0">
                <a:latin typeface="Calibri" panose="020F0502020204030204" pitchFamily="34" charset="0"/>
                <a:cs typeface="Calibri" panose="020F0502020204030204" pitchFamily="34" charset="0"/>
              </a:rPr>
              <a:t>meet </a:t>
            </a:r>
            <a:r>
              <a:rPr sz="3600" b="0" spc="-10" dirty="0">
                <a:latin typeface="Calibri" panose="020F0502020204030204" pitchFamily="34" charset="0"/>
                <a:cs typeface="Calibri" panose="020F0502020204030204" pitchFamily="34" charset="0"/>
              </a:rPr>
              <a:t>criteria </a:t>
            </a:r>
            <a:r>
              <a:rPr sz="3600" b="0" spc="-5" dirty="0">
                <a:latin typeface="Calibri" panose="020F0502020204030204" pitchFamily="34" charset="0"/>
                <a:cs typeface="Calibri" panose="020F0502020204030204" pitchFamily="34" charset="0"/>
              </a:rPr>
              <a:t>for </a:t>
            </a:r>
            <a:r>
              <a:rPr sz="3600" b="0" spc="-10" dirty="0">
                <a:latin typeface="Calibri" panose="020F0502020204030204" pitchFamily="34" charset="0"/>
                <a:cs typeface="Calibri" panose="020F0502020204030204" pitchFamily="34" charset="0"/>
              </a:rPr>
              <a:t>award of accreditation </a:t>
            </a:r>
            <a:r>
              <a:rPr sz="3600" b="0" spc="-5" dirty="0">
                <a:latin typeface="Calibri" panose="020F0502020204030204" pitchFamily="34" charset="0"/>
                <a:cs typeface="Calibri" panose="020F0502020204030204" pitchFamily="34" charset="0"/>
              </a:rPr>
              <a:t> for</a:t>
            </a:r>
            <a:r>
              <a:rPr sz="3600" b="0" dirty="0">
                <a:latin typeface="Calibri" panose="020F0502020204030204" pitchFamily="34" charset="0"/>
                <a:cs typeface="Calibri" panose="020F0502020204030204" pitchFamily="34" charset="0"/>
              </a:rPr>
              <a:t> 3</a:t>
            </a:r>
            <a:r>
              <a:rPr sz="3600" b="0" spc="5" dirty="0">
                <a:latin typeface="Calibri" panose="020F0502020204030204" pitchFamily="34" charset="0"/>
                <a:cs typeface="Calibri" panose="020F0502020204030204" pitchFamily="34" charset="0"/>
              </a:rPr>
              <a:t> </a:t>
            </a:r>
            <a:r>
              <a:rPr sz="3600" b="0" spc="-5" dirty="0">
                <a:latin typeface="Calibri" panose="020F0502020204030204" pitchFamily="34" charset="0"/>
                <a:cs typeface="Calibri" panose="020F0502020204030204" pitchFamily="34" charset="0"/>
              </a:rPr>
              <a:t>years,</a:t>
            </a:r>
            <a:r>
              <a:rPr sz="3600" b="0" dirty="0">
                <a:latin typeface="Calibri" panose="020F0502020204030204" pitchFamily="34" charset="0"/>
                <a:cs typeface="Calibri" panose="020F0502020204030204" pitchFamily="34" charset="0"/>
              </a:rPr>
              <a:t> the</a:t>
            </a:r>
            <a:r>
              <a:rPr sz="3600" b="0" spc="5" dirty="0">
                <a:latin typeface="Calibri" panose="020F0502020204030204" pitchFamily="34" charset="0"/>
                <a:cs typeface="Calibri" panose="020F0502020204030204" pitchFamily="34" charset="0"/>
              </a:rPr>
              <a:t> </a:t>
            </a:r>
            <a:r>
              <a:rPr sz="3600" b="0" spc="-5" dirty="0">
                <a:latin typeface="Calibri" panose="020F0502020204030204" pitchFamily="34" charset="0"/>
                <a:cs typeface="Calibri" panose="020F0502020204030204" pitchFamily="34" charset="0"/>
              </a:rPr>
              <a:t>program</a:t>
            </a:r>
            <a:r>
              <a:rPr sz="3600" b="0" dirty="0">
                <a:latin typeface="Calibri" panose="020F0502020204030204" pitchFamily="34" charset="0"/>
                <a:cs typeface="Calibri" panose="020F0502020204030204" pitchFamily="34" charset="0"/>
              </a:rPr>
              <a:t> will</a:t>
            </a:r>
            <a:r>
              <a:rPr sz="3600" b="0" spc="5" dirty="0">
                <a:latin typeface="Calibri" panose="020F0502020204030204" pitchFamily="34" charset="0"/>
                <a:cs typeface="Calibri" panose="020F0502020204030204" pitchFamily="34" charset="0"/>
              </a:rPr>
              <a:t> </a:t>
            </a:r>
            <a:r>
              <a:rPr sz="3600" b="0" spc="-15" dirty="0">
                <a:latin typeface="Calibri" panose="020F0502020204030204" pitchFamily="34" charset="0"/>
                <a:cs typeface="Calibri" panose="020F0502020204030204" pitchFamily="34" charset="0"/>
              </a:rPr>
              <a:t>not</a:t>
            </a:r>
            <a:r>
              <a:rPr sz="3600" b="0" spc="640" dirty="0">
                <a:latin typeface="Calibri" panose="020F0502020204030204" pitchFamily="34" charset="0"/>
                <a:cs typeface="Calibri" panose="020F0502020204030204" pitchFamily="34" charset="0"/>
              </a:rPr>
              <a:t> </a:t>
            </a:r>
            <a:r>
              <a:rPr sz="3600" b="0" spc="-10" dirty="0">
                <a:latin typeface="Calibri" panose="020F0502020204030204" pitchFamily="34" charset="0"/>
                <a:cs typeface="Calibri" panose="020F0502020204030204" pitchFamily="34" charset="0"/>
              </a:rPr>
              <a:t>be</a:t>
            </a:r>
            <a:r>
              <a:rPr sz="3600" b="0" spc="-5" dirty="0">
                <a:latin typeface="Calibri" panose="020F0502020204030204" pitchFamily="34" charset="0"/>
                <a:cs typeface="Calibri" panose="020F0502020204030204" pitchFamily="34" charset="0"/>
              </a:rPr>
              <a:t> considered</a:t>
            </a:r>
            <a:r>
              <a:rPr sz="3600" b="0" dirty="0">
                <a:latin typeface="Calibri" panose="020F0502020204030204" pitchFamily="34" charset="0"/>
                <a:cs typeface="Calibri" panose="020F0502020204030204" pitchFamily="34" charset="0"/>
              </a:rPr>
              <a:t> for </a:t>
            </a:r>
            <a:r>
              <a:rPr sz="3600" b="0" spc="5" dirty="0">
                <a:latin typeface="Calibri" panose="020F0502020204030204" pitchFamily="34" charset="0"/>
                <a:cs typeface="Calibri" panose="020F0502020204030204" pitchFamily="34" charset="0"/>
              </a:rPr>
              <a:t> </a:t>
            </a:r>
            <a:r>
              <a:rPr sz="3600" b="0" spc="-5" dirty="0">
                <a:latin typeface="Calibri" panose="020F0502020204030204" pitchFamily="34" charset="0"/>
                <a:cs typeface="Calibri" panose="020F0502020204030204" pitchFamily="34" charset="0"/>
              </a:rPr>
              <a:t>accreditation</a:t>
            </a:r>
            <a:r>
              <a:rPr b="0" spc="-5" dirty="0">
                <a:latin typeface="Arial MT"/>
                <a:cs typeface="Arial MT"/>
              </a:rPr>
              <a:t>.</a:t>
            </a:r>
          </a:p>
        </p:txBody>
      </p:sp>
      <p:pic>
        <p:nvPicPr>
          <p:cNvPr id="3" name="object 3"/>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5299" y="692299"/>
            <a:ext cx="7933751" cy="566181"/>
          </a:xfrm>
          <a:prstGeom prst="rect">
            <a:avLst/>
          </a:prstGeom>
        </p:spPr>
        <p:txBody>
          <a:bodyPr vert="horz" wrap="square" lIns="0" tIns="12065" rIns="0" bIns="0" rtlCol="0">
            <a:spAutoFit/>
          </a:bodyPr>
          <a:lstStyle/>
          <a:p>
            <a:pPr marL="12700">
              <a:lnSpc>
                <a:spcPct val="100000"/>
              </a:lnSpc>
              <a:spcBef>
                <a:spcPts val="95"/>
              </a:spcBef>
              <a:tabLst>
                <a:tab pos="5676265" algn="l"/>
              </a:tabLst>
            </a:pPr>
            <a:r>
              <a:rPr sz="3600" b="1" u="heavy" spc="180" dirty="0">
                <a:solidFill>
                  <a:srgbClr val="4B390D"/>
                </a:solidFill>
                <a:uFill>
                  <a:solidFill>
                    <a:srgbClr val="000000"/>
                  </a:solidFill>
                </a:uFill>
                <a:latin typeface="Calibri" panose="020F0502020204030204" pitchFamily="34" charset="0"/>
                <a:cs typeface="Calibri" panose="020F0502020204030204" pitchFamily="34" charset="0"/>
              </a:rPr>
              <a:t>A</a:t>
            </a:r>
            <a:r>
              <a:rPr sz="3600" b="1" u="heavy" dirty="0">
                <a:solidFill>
                  <a:srgbClr val="4B390D"/>
                </a:solidFill>
                <a:uFill>
                  <a:solidFill>
                    <a:srgbClr val="000000"/>
                  </a:solidFill>
                </a:uFill>
                <a:latin typeface="Calibri" panose="020F0502020204030204" pitchFamily="34" charset="0"/>
                <a:cs typeface="Calibri" panose="020F0502020204030204" pitchFamily="34" charset="0"/>
              </a:rPr>
              <a:t>w</a:t>
            </a:r>
            <a:r>
              <a:rPr sz="3600" b="1" u="heavy" spc="114" dirty="0">
                <a:solidFill>
                  <a:srgbClr val="4B390D"/>
                </a:solidFill>
                <a:uFill>
                  <a:solidFill>
                    <a:srgbClr val="000000"/>
                  </a:solidFill>
                </a:uFill>
                <a:latin typeface="Calibri" panose="020F0502020204030204" pitchFamily="34" charset="0"/>
                <a:cs typeface="Calibri" panose="020F0502020204030204" pitchFamily="34" charset="0"/>
              </a:rPr>
              <a:t>a</a:t>
            </a:r>
            <a:r>
              <a:rPr sz="3600" b="1" u="heavy" spc="-10" dirty="0">
                <a:solidFill>
                  <a:srgbClr val="4B390D"/>
                </a:solidFill>
                <a:uFill>
                  <a:solidFill>
                    <a:srgbClr val="000000"/>
                  </a:solidFill>
                </a:uFill>
                <a:latin typeface="Calibri" panose="020F0502020204030204" pitchFamily="34" charset="0"/>
                <a:cs typeface="Calibri" panose="020F0502020204030204" pitchFamily="34" charset="0"/>
              </a:rPr>
              <a:t>r</a:t>
            </a:r>
            <a:r>
              <a:rPr sz="3600" b="1" u="heavy" spc="114" dirty="0">
                <a:solidFill>
                  <a:srgbClr val="4B390D"/>
                </a:solidFill>
                <a:uFill>
                  <a:solidFill>
                    <a:srgbClr val="000000"/>
                  </a:solidFill>
                </a:uFill>
                <a:latin typeface="Calibri" panose="020F0502020204030204" pitchFamily="34" charset="0"/>
                <a:cs typeface="Calibri" panose="020F0502020204030204" pitchFamily="34" charset="0"/>
              </a:rPr>
              <a:t>d</a:t>
            </a:r>
            <a:r>
              <a:rPr sz="3600" b="1" u="heavy"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8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130" dirty="0">
                <a:solidFill>
                  <a:srgbClr val="4B390D"/>
                </a:solidFill>
                <a:uFill>
                  <a:solidFill>
                    <a:srgbClr val="000000"/>
                  </a:solidFill>
                </a:uFill>
                <a:latin typeface="Calibri" panose="020F0502020204030204" pitchFamily="34" charset="0"/>
                <a:cs typeface="Calibri" panose="020F0502020204030204" pitchFamily="34" charset="0"/>
              </a:rPr>
              <a:t>o</a:t>
            </a:r>
            <a:r>
              <a:rPr sz="3600" b="1" u="heavy" spc="145" dirty="0">
                <a:solidFill>
                  <a:srgbClr val="4B390D"/>
                </a:solidFill>
                <a:uFill>
                  <a:solidFill>
                    <a:srgbClr val="000000"/>
                  </a:solidFill>
                </a:uFill>
                <a:latin typeface="Calibri" panose="020F0502020204030204" pitchFamily="34" charset="0"/>
                <a:cs typeface="Calibri" panose="020F0502020204030204" pitchFamily="34" charset="0"/>
              </a:rPr>
              <a:t>f</a:t>
            </a:r>
            <a:r>
              <a:rPr sz="3600" b="1" u="heavy"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8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180" dirty="0">
                <a:solidFill>
                  <a:srgbClr val="4B390D"/>
                </a:solidFill>
                <a:uFill>
                  <a:solidFill>
                    <a:srgbClr val="000000"/>
                  </a:solidFill>
                </a:uFill>
                <a:latin typeface="Calibri" panose="020F0502020204030204" pitchFamily="34" charset="0"/>
                <a:cs typeface="Calibri" panose="020F0502020204030204" pitchFamily="34" charset="0"/>
              </a:rPr>
              <a:t>A</a:t>
            </a:r>
            <a:r>
              <a:rPr sz="3600" b="1" u="heavy" spc="300" dirty="0">
                <a:solidFill>
                  <a:srgbClr val="4B390D"/>
                </a:solidFill>
                <a:uFill>
                  <a:solidFill>
                    <a:srgbClr val="000000"/>
                  </a:solidFill>
                </a:uFill>
                <a:latin typeface="Calibri" panose="020F0502020204030204" pitchFamily="34" charset="0"/>
                <a:cs typeface="Calibri" panose="020F0502020204030204" pitchFamily="34" charset="0"/>
              </a:rPr>
              <a:t>cc</a:t>
            </a:r>
            <a:r>
              <a:rPr sz="3600" b="1" u="heavy" spc="-10" dirty="0">
                <a:solidFill>
                  <a:srgbClr val="4B390D"/>
                </a:solidFill>
                <a:uFill>
                  <a:solidFill>
                    <a:srgbClr val="000000"/>
                  </a:solidFill>
                </a:uFill>
                <a:latin typeface="Calibri" panose="020F0502020204030204" pitchFamily="34" charset="0"/>
                <a:cs typeface="Calibri" panose="020F0502020204030204" pitchFamily="34" charset="0"/>
              </a:rPr>
              <a:t>r</a:t>
            </a:r>
            <a:r>
              <a:rPr sz="3600" b="1" u="heavy" spc="130" dirty="0">
                <a:solidFill>
                  <a:srgbClr val="4B390D"/>
                </a:solidFill>
                <a:uFill>
                  <a:solidFill>
                    <a:srgbClr val="000000"/>
                  </a:solidFill>
                </a:uFill>
                <a:latin typeface="Calibri" panose="020F0502020204030204" pitchFamily="34" charset="0"/>
                <a:cs typeface="Calibri" panose="020F0502020204030204" pitchFamily="34" charset="0"/>
              </a:rPr>
              <a:t>e</a:t>
            </a:r>
            <a:r>
              <a:rPr sz="3600" b="1" u="heavy" spc="110" dirty="0">
                <a:solidFill>
                  <a:srgbClr val="4B390D"/>
                </a:solidFill>
                <a:uFill>
                  <a:solidFill>
                    <a:srgbClr val="000000"/>
                  </a:solidFill>
                </a:uFill>
                <a:latin typeface="Calibri" panose="020F0502020204030204" pitchFamily="34" charset="0"/>
                <a:cs typeface="Calibri" panose="020F0502020204030204" pitchFamily="34" charset="0"/>
              </a:rPr>
              <a:t>d</a:t>
            </a:r>
            <a:r>
              <a:rPr sz="3600" b="1" u="heavy" spc="125" dirty="0">
                <a:solidFill>
                  <a:srgbClr val="4B390D"/>
                </a:solidFill>
                <a:uFill>
                  <a:solidFill>
                    <a:srgbClr val="000000"/>
                  </a:solidFill>
                </a:uFill>
                <a:latin typeface="Calibri" panose="020F0502020204030204" pitchFamily="34" charset="0"/>
                <a:cs typeface="Calibri" panose="020F0502020204030204" pitchFamily="34" charset="0"/>
              </a:rPr>
              <a:t>i</a:t>
            </a:r>
            <a:r>
              <a:rPr sz="3600" b="1" u="heavy" spc="260" dirty="0">
                <a:solidFill>
                  <a:srgbClr val="4B390D"/>
                </a:solidFill>
                <a:uFill>
                  <a:solidFill>
                    <a:srgbClr val="000000"/>
                  </a:solidFill>
                </a:uFill>
                <a:latin typeface="Calibri" panose="020F0502020204030204" pitchFamily="34" charset="0"/>
                <a:cs typeface="Calibri" panose="020F0502020204030204" pitchFamily="34" charset="0"/>
              </a:rPr>
              <a:t>t</a:t>
            </a:r>
            <a:r>
              <a:rPr sz="3600" b="1" u="heavy" spc="114" dirty="0">
                <a:solidFill>
                  <a:srgbClr val="4B390D"/>
                </a:solidFill>
                <a:uFill>
                  <a:solidFill>
                    <a:srgbClr val="000000"/>
                  </a:solidFill>
                </a:uFill>
                <a:latin typeface="Calibri" panose="020F0502020204030204" pitchFamily="34" charset="0"/>
                <a:cs typeface="Calibri" panose="020F0502020204030204" pitchFamily="34" charset="0"/>
              </a:rPr>
              <a:t>a</a:t>
            </a:r>
            <a:r>
              <a:rPr sz="3600" b="1" u="heavy" spc="260" dirty="0">
                <a:solidFill>
                  <a:srgbClr val="4B390D"/>
                </a:solidFill>
                <a:uFill>
                  <a:solidFill>
                    <a:srgbClr val="000000"/>
                  </a:solidFill>
                </a:uFill>
                <a:latin typeface="Calibri" panose="020F0502020204030204" pitchFamily="34" charset="0"/>
                <a:cs typeface="Calibri" panose="020F0502020204030204" pitchFamily="34" charset="0"/>
              </a:rPr>
              <a:t>t</a:t>
            </a:r>
            <a:r>
              <a:rPr sz="3600" b="1" u="heavy" spc="125" dirty="0">
                <a:solidFill>
                  <a:srgbClr val="4B390D"/>
                </a:solidFill>
                <a:uFill>
                  <a:solidFill>
                    <a:srgbClr val="000000"/>
                  </a:solidFill>
                </a:uFill>
                <a:latin typeface="Calibri" panose="020F0502020204030204" pitchFamily="34" charset="0"/>
                <a:cs typeface="Calibri" panose="020F0502020204030204" pitchFamily="34" charset="0"/>
              </a:rPr>
              <a:t>i</a:t>
            </a:r>
            <a:r>
              <a:rPr sz="3600" b="1" u="heavy" spc="130" dirty="0">
                <a:solidFill>
                  <a:srgbClr val="4B390D"/>
                </a:solidFill>
                <a:uFill>
                  <a:solidFill>
                    <a:srgbClr val="000000"/>
                  </a:solidFill>
                </a:uFill>
                <a:latin typeface="Calibri" panose="020F0502020204030204" pitchFamily="34" charset="0"/>
                <a:cs typeface="Calibri" panose="020F0502020204030204" pitchFamily="34" charset="0"/>
              </a:rPr>
              <a:t>o</a:t>
            </a:r>
            <a:r>
              <a:rPr sz="3600" b="1" u="heavy" spc="204" dirty="0">
                <a:solidFill>
                  <a:srgbClr val="4B390D"/>
                </a:solidFill>
                <a:uFill>
                  <a:solidFill>
                    <a:srgbClr val="000000"/>
                  </a:solidFill>
                </a:uFill>
                <a:latin typeface="Calibri" panose="020F0502020204030204" pitchFamily="34" charset="0"/>
                <a:cs typeface="Calibri" panose="020F0502020204030204" pitchFamily="34" charset="0"/>
              </a:rPr>
              <a:t>n</a:t>
            </a:r>
            <a:r>
              <a:rPr sz="3600" b="1" u="heavy" spc="60" dirty="0">
                <a:solidFill>
                  <a:srgbClr val="4B390D"/>
                </a:solidFill>
                <a:uFill>
                  <a:solidFill>
                    <a:srgbClr val="000000"/>
                  </a:solidFill>
                </a:uFill>
                <a:latin typeface="Calibri" panose="020F0502020204030204" pitchFamily="34" charset="0"/>
                <a:cs typeface="Calibri" panose="020F0502020204030204" pitchFamily="34" charset="0"/>
              </a:rPr>
              <a:t>-</a:t>
            </a:r>
            <a:r>
              <a:rPr sz="3600" b="1" u="heavy" spc="160" dirty="0">
                <a:solidFill>
                  <a:srgbClr val="4B390D"/>
                </a:solidFill>
                <a:uFill>
                  <a:solidFill>
                    <a:srgbClr val="000000"/>
                  </a:solidFill>
                </a:uFill>
                <a:latin typeface="Calibri" panose="020F0502020204030204" pitchFamily="34" charset="0"/>
                <a:cs typeface="Calibri" panose="020F0502020204030204" pitchFamily="34" charset="0"/>
              </a:rPr>
              <a:t>T</a:t>
            </a:r>
            <a:r>
              <a:rPr sz="3600" b="1" u="heavy" spc="125" dirty="0">
                <a:solidFill>
                  <a:srgbClr val="4B390D"/>
                </a:solidFill>
                <a:uFill>
                  <a:solidFill>
                    <a:srgbClr val="000000"/>
                  </a:solidFill>
                </a:uFill>
                <a:latin typeface="Calibri" panose="020F0502020204030204" pitchFamily="34" charset="0"/>
                <a:cs typeface="Calibri" panose="020F0502020204030204" pitchFamily="34" charset="0"/>
              </a:rPr>
              <a:t>i</a:t>
            </a:r>
            <a:r>
              <a:rPr sz="3600" b="1" u="heavy" spc="130" dirty="0">
                <a:solidFill>
                  <a:srgbClr val="4B390D"/>
                </a:solidFill>
                <a:uFill>
                  <a:solidFill>
                    <a:srgbClr val="000000"/>
                  </a:solidFill>
                </a:uFill>
                <a:latin typeface="Calibri" panose="020F0502020204030204" pitchFamily="34" charset="0"/>
                <a:cs typeface="Calibri" panose="020F0502020204030204" pitchFamily="34" charset="0"/>
              </a:rPr>
              <a:t>e</a:t>
            </a:r>
            <a:r>
              <a:rPr sz="3600" b="1" u="heavy" spc="-10" dirty="0">
                <a:solidFill>
                  <a:srgbClr val="4B390D"/>
                </a:solidFill>
                <a:uFill>
                  <a:solidFill>
                    <a:srgbClr val="000000"/>
                  </a:solidFill>
                </a:uFill>
                <a:latin typeface="Calibri" panose="020F0502020204030204" pitchFamily="34" charset="0"/>
                <a:cs typeface="Calibri" panose="020F0502020204030204" pitchFamily="34" charset="0"/>
              </a:rPr>
              <a:t>r</a:t>
            </a:r>
            <a:r>
              <a:rPr sz="3600" b="1" u="heavy" spc="85" dirty="0">
                <a:solidFill>
                  <a:srgbClr val="4B390D"/>
                </a:solidFill>
                <a:uFill>
                  <a:solidFill>
                    <a:srgbClr val="000000"/>
                  </a:solidFill>
                </a:uFill>
                <a:latin typeface="Calibri" panose="020F0502020204030204" pitchFamily="34" charset="0"/>
                <a:cs typeface="Calibri" panose="020F0502020204030204" pitchFamily="34" charset="0"/>
              </a:rPr>
              <a:t>-</a:t>
            </a:r>
            <a:r>
              <a:rPr sz="3600" b="1" u="heavy" spc="105" dirty="0">
                <a:solidFill>
                  <a:srgbClr val="4B390D"/>
                </a:solidFill>
                <a:uFill>
                  <a:solidFill>
                    <a:srgbClr val="000000"/>
                  </a:solidFill>
                </a:uFill>
                <a:latin typeface="Calibri" panose="020F0502020204030204" pitchFamily="34" charset="0"/>
                <a:cs typeface="Calibri" panose="020F0502020204030204" pitchFamily="34" charset="0"/>
              </a:rPr>
              <a:t>I</a:t>
            </a:r>
            <a:r>
              <a:rPr sz="3600" b="1" u="heavy" spc="135" dirty="0">
                <a:solidFill>
                  <a:srgbClr val="4B390D"/>
                </a:solidFill>
                <a:uFill>
                  <a:solidFill>
                    <a:srgbClr val="000000"/>
                  </a:solidFill>
                </a:uFill>
                <a:latin typeface="Calibri" panose="020F0502020204030204" pitchFamily="34" charset="0"/>
                <a:cs typeface="Calibri" panose="020F0502020204030204" pitchFamily="34" charset="0"/>
              </a:rPr>
              <a:t>I</a:t>
            </a:r>
            <a:r>
              <a:rPr lang="en-US" sz="3600" b="1" u="heavy" spc="13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50" dirty="0">
                <a:solidFill>
                  <a:srgbClr val="4B390D"/>
                </a:solidFill>
                <a:uFill>
                  <a:solidFill>
                    <a:srgbClr val="000000"/>
                  </a:solidFill>
                </a:uFill>
                <a:latin typeface="Calibri" panose="020F0502020204030204" pitchFamily="34" charset="0"/>
                <a:cs typeface="Calibri" panose="020F0502020204030204" pitchFamily="34" charset="0"/>
              </a:rPr>
              <a:t>(</a:t>
            </a:r>
            <a:r>
              <a:rPr sz="3600" b="1" u="heavy" spc="170" dirty="0">
                <a:solidFill>
                  <a:srgbClr val="4B390D"/>
                </a:solidFill>
                <a:uFill>
                  <a:solidFill>
                    <a:srgbClr val="000000"/>
                  </a:solidFill>
                </a:uFill>
                <a:latin typeface="Calibri" panose="020F0502020204030204" pitchFamily="34" charset="0"/>
                <a:cs typeface="Calibri" panose="020F0502020204030204" pitchFamily="34" charset="0"/>
              </a:rPr>
              <a:t>U</a:t>
            </a:r>
            <a:r>
              <a:rPr sz="3600" b="1" u="heavy" spc="370" dirty="0">
                <a:solidFill>
                  <a:srgbClr val="4B390D"/>
                </a:solidFill>
                <a:uFill>
                  <a:solidFill>
                    <a:srgbClr val="000000"/>
                  </a:solidFill>
                </a:uFill>
                <a:latin typeface="Calibri" panose="020F0502020204030204" pitchFamily="34" charset="0"/>
                <a:cs typeface="Calibri" panose="020F0502020204030204" pitchFamily="34" charset="0"/>
              </a:rPr>
              <a:t>G</a:t>
            </a:r>
            <a:r>
              <a:rPr sz="3600" b="1" u="heavy" spc="-250" dirty="0">
                <a:solidFill>
                  <a:srgbClr val="4B390D"/>
                </a:solidFill>
                <a:uFill>
                  <a:solidFill>
                    <a:srgbClr val="000000"/>
                  </a:solidFill>
                </a:uFill>
                <a:latin typeface="Calibri" panose="020F0502020204030204" pitchFamily="34" charset="0"/>
                <a:cs typeface="Calibri" panose="020F0502020204030204" pitchFamily="34" charset="0"/>
              </a:rPr>
              <a:t>)</a:t>
            </a:r>
            <a:endParaRPr sz="36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990026" y="1419897"/>
            <a:ext cx="8709025" cy="4375785"/>
          </a:xfrm>
          <a:prstGeom prst="rect">
            <a:avLst/>
          </a:prstGeom>
        </p:spPr>
        <p:txBody>
          <a:bodyPr vert="horz" wrap="square" lIns="0" tIns="12065" rIns="0" bIns="0" rtlCol="0">
            <a:spAutoFit/>
          </a:bodyPr>
          <a:lstStyle/>
          <a:p>
            <a:pPr marL="12700" marR="692150">
              <a:lnSpc>
                <a:spcPts val="2630"/>
              </a:lnSpc>
              <a:spcBef>
                <a:spcPts val="95"/>
              </a:spcBef>
            </a:pPr>
            <a:r>
              <a:rPr sz="2100" b="1" spc="-20" dirty="0">
                <a:latin typeface="Arial"/>
                <a:cs typeface="Arial"/>
              </a:rPr>
              <a:t>Full</a:t>
            </a:r>
            <a:r>
              <a:rPr sz="2100" b="1" spc="-100" dirty="0">
                <a:latin typeface="Arial"/>
                <a:cs typeface="Arial"/>
              </a:rPr>
              <a:t> </a:t>
            </a:r>
            <a:r>
              <a:rPr sz="2100" b="1" spc="-30" dirty="0">
                <a:latin typeface="Arial"/>
                <a:cs typeface="Arial"/>
              </a:rPr>
              <a:t>Accreditation</a:t>
            </a:r>
            <a:r>
              <a:rPr sz="2100" b="1" spc="5" dirty="0">
                <a:latin typeface="Arial"/>
                <a:cs typeface="Arial"/>
              </a:rPr>
              <a:t> </a:t>
            </a:r>
            <a:r>
              <a:rPr sz="2100" b="1" spc="-20" dirty="0">
                <a:latin typeface="Arial"/>
                <a:cs typeface="Arial"/>
              </a:rPr>
              <a:t>for</a:t>
            </a:r>
            <a:r>
              <a:rPr sz="2100" b="1" spc="-40" dirty="0">
                <a:latin typeface="Arial"/>
                <a:cs typeface="Arial"/>
              </a:rPr>
              <a:t> </a:t>
            </a:r>
            <a:r>
              <a:rPr sz="2100" b="1" spc="-20" dirty="0">
                <a:latin typeface="Arial"/>
                <a:cs typeface="Arial"/>
              </a:rPr>
              <a:t>Six</a:t>
            </a:r>
            <a:r>
              <a:rPr sz="2100" b="1" spc="-25" dirty="0">
                <a:latin typeface="Arial"/>
                <a:cs typeface="Arial"/>
              </a:rPr>
              <a:t> </a:t>
            </a:r>
            <a:r>
              <a:rPr sz="2100" b="1" spc="-35" dirty="0">
                <a:latin typeface="Arial"/>
                <a:cs typeface="Arial"/>
              </a:rPr>
              <a:t>years</a:t>
            </a:r>
            <a:r>
              <a:rPr sz="2100" b="1" spc="-25" dirty="0">
                <a:latin typeface="Arial"/>
                <a:cs typeface="Arial"/>
              </a:rPr>
              <a:t> </a:t>
            </a:r>
            <a:r>
              <a:rPr sz="2100" b="1" spc="-5" dirty="0">
                <a:latin typeface="Arial"/>
                <a:cs typeface="Arial"/>
              </a:rPr>
              <a:t>will</a:t>
            </a:r>
            <a:r>
              <a:rPr sz="2100" b="1" spc="-55" dirty="0">
                <a:latin typeface="Arial"/>
                <a:cs typeface="Arial"/>
              </a:rPr>
              <a:t> </a:t>
            </a:r>
            <a:r>
              <a:rPr sz="2100" b="1" spc="-15" dirty="0">
                <a:latin typeface="Arial"/>
                <a:cs typeface="Arial"/>
              </a:rPr>
              <a:t>be</a:t>
            </a:r>
            <a:r>
              <a:rPr sz="2100" b="1" spc="-25" dirty="0">
                <a:latin typeface="Arial"/>
                <a:cs typeface="Arial"/>
              </a:rPr>
              <a:t> </a:t>
            </a:r>
            <a:r>
              <a:rPr sz="2100" b="1" spc="-30" dirty="0">
                <a:latin typeface="Arial"/>
                <a:cs typeface="Arial"/>
              </a:rPr>
              <a:t>accorded</a:t>
            </a:r>
            <a:r>
              <a:rPr sz="2100" b="1" spc="-20" dirty="0">
                <a:latin typeface="Arial"/>
                <a:cs typeface="Arial"/>
              </a:rPr>
              <a:t> </a:t>
            </a:r>
            <a:r>
              <a:rPr sz="2100" b="1" spc="-15" dirty="0">
                <a:latin typeface="Arial"/>
                <a:cs typeface="Arial"/>
              </a:rPr>
              <a:t>to</a:t>
            </a:r>
            <a:r>
              <a:rPr sz="2100" b="1" spc="-35" dirty="0">
                <a:latin typeface="Arial"/>
                <a:cs typeface="Arial"/>
              </a:rPr>
              <a:t> </a:t>
            </a:r>
            <a:r>
              <a:rPr sz="2100" b="1" dirty="0">
                <a:latin typeface="Arial"/>
                <a:cs typeface="Arial"/>
              </a:rPr>
              <a:t>a</a:t>
            </a:r>
            <a:r>
              <a:rPr sz="2100" b="1" spc="-25" dirty="0">
                <a:latin typeface="Arial"/>
                <a:cs typeface="Arial"/>
              </a:rPr>
              <a:t> program</a:t>
            </a:r>
            <a:r>
              <a:rPr sz="2100" b="1" spc="-40" dirty="0">
                <a:latin typeface="Arial"/>
                <a:cs typeface="Arial"/>
              </a:rPr>
              <a:t> </a:t>
            </a:r>
            <a:r>
              <a:rPr sz="2100" b="1" spc="-15" dirty="0">
                <a:latin typeface="Arial"/>
                <a:cs typeface="Arial"/>
              </a:rPr>
              <a:t>on </a:t>
            </a:r>
            <a:r>
              <a:rPr sz="2100" b="1" spc="-565" dirty="0">
                <a:latin typeface="Arial"/>
                <a:cs typeface="Arial"/>
              </a:rPr>
              <a:t> </a:t>
            </a:r>
            <a:r>
              <a:rPr sz="2100" b="1" spc="-25" dirty="0">
                <a:latin typeface="Arial"/>
                <a:cs typeface="Arial"/>
              </a:rPr>
              <a:t>fulfilment</a:t>
            </a:r>
            <a:r>
              <a:rPr sz="2100" b="1" spc="-30" dirty="0">
                <a:latin typeface="Arial"/>
                <a:cs typeface="Arial"/>
              </a:rPr>
              <a:t> </a:t>
            </a:r>
            <a:r>
              <a:rPr sz="2100" b="1" spc="-15" dirty="0">
                <a:latin typeface="Arial"/>
                <a:cs typeface="Arial"/>
              </a:rPr>
              <a:t>of</a:t>
            </a:r>
            <a:r>
              <a:rPr sz="2100" b="1" spc="-45" dirty="0">
                <a:latin typeface="Arial"/>
                <a:cs typeface="Arial"/>
              </a:rPr>
              <a:t> </a:t>
            </a:r>
            <a:r>
              <a:rPr sz="2100" b="1" spc="-20" dirty="0">
                <a:latin typeface="Arial"/>
                <a:cs typeface="Arial"/>
              </a:rPr>
              <a:t>the</a:t>
            </a:r>
            <a:r>
              <a:rPr sz="2100" b="1" spc="-10" dirty="0">
                <a:latin typeface="Arial"/>
                <a:cs typeface="Arial"/>
              </a:rPr>
              <a:t> </a:t>
            </a:r>
            <a:r>
              <a:rPr sz="2100" b="1" spc="-20" dirty="0">
                <a:latin typeface="Arial"/>
                <a:cs typeface="Arial"/>
              </a:rPr>
              <a:t>following</a:t>
            </a:r>
            <a:r>
              <a:rPr sz="2100" b="1" spc="-85" dirty="0">
                <a:latin typeface="Arial"/>
                <a:cs typeface="Arial"/>
              </a:rPr>
              <a:t> </a:t>
            </a:r>
            <a:r>
              <a:rPr sz="2100" b="1" spc="-25" dirty="0">
                <a:latin typeface="Arial"/>
                <a:cs typeface="Arial"/>
              </a:rPr>
              <a:t>requirements:</a:t>
            </a:r>
            <a:endParaRPr sz="2100" dirty="0">
              <a:latin typeface="Arial"/>
              <a:cs typeface="Arial"/>
            </a:endParaRPr>
          </a:p>
          <a:p>
            <a:pPr>
              <a:lnSpc>
                <a:spcPct val="100000"/>
              </a:lnSpc>
              <a:spcBef>
                <a:spcPts val="45"/>
              </a:spcBef>
            </a:pPr>
            <a:endParaRPr sz="1850" dirty="0">
              <a:latin typeface="Arial"/>
              <a:cs typeface="Arial"/>
            </a:endParaRPr>
          </a:p>
          <a:p>
            <a:pPr marL="312420" marR="6350" indent="-300355" algn="just">
              <a:lnSpc>
                <a:spcPct val="100000"/>
              </a:lnSpc>
              <a:spcBef>
                <a:spcPts val="5"/>
              </a:spcBef>
              <a:buFont typeface="Arial MT"/>
              <a:buChar char="•"/>
              <a:tabLst>
                <a:tab pos="313055" algn="l"/>
              </a:tabLst>
            </a:pPr>
            <a:r>
              <a:rPr sz="2000" spc="-15" dirty="0">
                <a:latin typeface="Calibri"/>
                <a:cs typeface="Calibri"/>
              </a:rPr>
              <a:t>Program </a:t>
            </a:r>
            <a:r>
              <a:rPr sz="2000" spc="-5" dirty="0">
                <a:latin typeface="Calibri"/>
                <a:cs typeface="Calibri"/>
              </a:rPr>
              <a:t>should </a:t>
            </a:r>
            <a:r>
              <a:rPr sz="2000" spc="-15" dirty="0">
                <a:latin typeface="Calibri"/>
                <a:cs typeface="Calibri"/>
              </a:rPr>
              <a:t>score </a:t>
            </a:r>
            <a:r>
              <a:rPr sz="2000" dirty="0">
                <a:latin typeface="Calibri"/>
                <a:cs typeface="Calibri"/>
              </a:rPr>
              <a:t>a </a:t>
            </a:r>
            <a:r>
              <a:rPr sz="2000" spc="-5" dirty="0">
                <a:latin typeface="Calibri"/>
                <a:cs typeface="Calibri"/>
              </a:rPr>
              <a:t>minimum </a:t>
            </a:r>
            <a:r>
              <a:rPr sz="2000" spc="-10" dirty="0">
                <a:latin typeface="Calibri"/>
                <a:cs typeface="Calibri"/>
              </a:rPr>
              <a:t>of </a:t>
            </a:r>
            <a:r>
              <a:rPr sz="2000" spc="-5" dirty="0">
                <a:latin typeface="Calibri"/>
                <a:cs typeface="Calibri"/>
              </a:rPr>
              <a:t>750 points </a:t>
            </a:r>
            <a:r>
              <a:rPr sz="2000" spc="-10" dirty="0">
                <a:latin typeface="Calibri"/>
                <a:cs typeface="Calibri"/>
              </a:rPr>
              <a:t>in </a:t>
            </a:r>
            <a:r>
              <a:rPr sz="2000" spc="-15" dirty="0">
                <a:latin typeface="Calibri"/>
                <a:cs typeface="Calibri"/>
              </a:rPr>
              <a:t>aggregate </a:t>
            </a:r>
            <a:r>
              <a:rPr sz="2000" spc="5" dirty="0">
                <a:latin typeface="Calibri"/>
                <a:cs typeface="Calibri"/>
              </a:rPr>
              <a:t>out </a:t>
            </a:r>
            <a:r>
              <a:rPr sz="2000" spc="-10" dirty="0">
                <a:latin typeface="Calibri"/>
                <a:cs typeface="Calibri"/>
              </a:rPr>
              <a:t>of </a:t>
            </a:r>
            <a:r>
              <a:rPr sz="2000" dirty="0">
                <a:latin typeface="Calibri"/>
                <a:cs typeface="Calibri"/>
              </a:rPr>
              <a:t>1000 </a:t>
            </a:r>
            <a:r>
              <a:rPr sz="2000" spc="-10" dirty="0">
                <a:latin typeface="Calibri"/>
                <a:cs typeface="Calibri"/>
              </a:rPr>
              <a:t>points </a:t>
            </a:r>
            <a:r>
              <a:rPr sz="2000" spc="-5" dirty="0">
                <a:latin typeface="Calibri"/>
                <a:cs typeface="Calibri"/>
              </a:rPr>
              <a:t> </a:t>
            </a:r>
            <a:r>
              <a:rPr sz="2000" dirty="0">
                <a:latin typeface="Calibri"/>
                <a:cs typeface="Calibri"/>
              </a:rPr>
              <a:t>with</a:t>
            </a:r>
            <a:r>
              <a:rPr sz="2000" spc="-5" dirty="0">
                <a:latin typeface="Calibri"/>
                <a:cs typeface="Calibri"/>
              </a:rPr>
              <a:t> minimum</a:t>
            </a:r>
            <a:r>
              <a:rPr sz="2000" spc="10" dirty="0">
                <a:latin typeface="Calibri"/>
                <a:cs typeface="Calibri"/>
              </a:rPr>
              <a:t> </a:t>
            </a:r>
            <a:r>
              <a:rPr sz="2000" spc="-10" dirty="0">
                <a:latin typeface="Calibri"/>
                <a:cs typeface="Calibri"/>
              </a:rPr>
              <a:t>score </a:t>
            </a:r>
            <a:r>
              <a:rPr sz="2000" dirty="0">
                <a:latin typeface="Calibri"/>
                <a:cs typeface="Calibri"/>
              </a:rPr>
              <a:t>of</a:t>
            </a:r>
            <a:r>
              <a:rPr sz="2000" spc="-20" dirty="0">
                <a:latin typeface="Calibri"/>
                <a:cs typeface="Calibri"/>
              </a:rPr>
              <a:t> </a:t>
            </a:r>
            <a:r>
              <a:rPr sz="2000" dirty="0">
                <a:latin typeface="Calibri"/>
                <a:cs typeface="Calibri"/>
              </a:rPr>
              <a:t>60</a:t>
            </a:r>
            <a:r>
              <a:rPr sz="2000" spc="-5" dirty="0">
                <a:latin typeface="Calibri"/>
                <a:cs typeface="Calibri"/>
              </a:rPr>
              <a:t> per</a:t>
            </a:r>
            <a:r>
              <a:rPr sz="2000" spc="10" dirty="0">
                <a:latin typeface="Calibri"/>
                <a:cs typeface="Calibri"/>
              </a:rPr>
              <a:t> </a:t>
            </a:r>
            <a:r>
              <a:rPr sz="2000" spc="-10" dirty="0">
                <a:latin typeface="Calibri"/>
                <a:cs typeface="Calibri"/>
              </a:rPr>
              <a:t>cent</a:t>
            </a:r>
            <a:r>
              <a:rPr sz="2000" spc="20" dirty="0">
                <a:latin typeface="Calibri"/>
                <a:cs typeface="Calibri"/>
              </a:rPr>
              <a:t> </a:t>
            </a:r>
            <a:r>
              <a:rPr sz="2000" dirty="0">
                <a:latin typeface="Calibri"/>
                <a:cs typeface="Calibri"/>
              </a:rPr>
              <a:t>in</a:t>
            </a:r>
            <a:r>
              <a:rPr sz="2000" spc="-25" dirty="0">
                <a:latin typeface="Calibri"/>
                <a:cs typeface="Calibri"/>
              </a:rPr>
              <a:t> </a:t>
            </a:r>
            <a:r>
              <a:rPr sz="2000" spc="-5" dirty="0">
                <a:latin typeface="Calibri"/>
                <a:cs typeface="Calibri"/>
              </a:rPr>
              <a:t>mandatory</a:t>
            </a:r>
            <a:r>
              <a:rPr sz="2000" dirty="0">
                <a:latin typeface="Calibri"/>
                <a:cs typeface="Calibri"/>
              </a:rPr>
              <a:t> </a:t>
            </a:r>
            <a:r>
              <a:rPr sz="2000" spc="-5" dirty="0">
                <a:latin typeface="Calibri"/>
                <a:cs typeface="Calibri"/>
              </a:rPr>
              <a:t>fields</a:t>
            </a:r>
            <a:r>
              <a:rPr sz="2000" spc="30" dirty="0">
                <a:latin typeface="Calibri"/>
                <a:cs typeface="Calibri"/>
              </a:rPr>
              <a:t> </a:t>
            </a:r>
            <a:r>
              <a:rPr sz="2000" spc="-5" dirty="0">
                <a:latin typeface="Calibri"/>
                <a:cs typeface="Calibri"/>
              </a:rPr>
              <a:t>(i.e.</a:t>
            </a:r>
            <a:r>
              <a:rPr sz="2000" dirty="0">
                <a:latin typeface="Calibri"/>
                <a:cs typeface="Calibri"/>
              </a:rPr>
              <a:t> </a:t>
            </a:r>
            <a:r>
              <a:rPr sz="2000" spc="-10" dirty="0">
                <a:latin typeface="Calibri"/>
                <a:cs typeface="Calibri"/>
              </a:rPr>
              <a:t>Criteria</a:t>
            </a:r>
            <a:r>
              <a:rPr sz="2000" spc="30" dirty="0">
                <a:latin typeface="Calibri"/>
                <a:cs typeface="Calibri"/>
              </a:rPr>
              <a:t> </a:t>
            </a:r>
            <a:r>
              <a:rPr sz="2000" dirty="0">
                <a:latin typeface="Calibri"/>
                <a:cs typeface="Calibri"/>
              </a:rPr>
              <a:t>4</a:t>
            </a:r>
            <a:r>
              <a:rPr sz="2000" spc="-5" dirty="0">
                <a:latin typeface="Calibri"/>
                <a:cs typeface="Calibri"/>
              </a:rPr>
              <a:t> </a:t>
            </a:r>
            <a:r>
              <a:rPr sz="2000" spc="-15" dirty="0">
                <a:latin typeface="Calibri"/>
                <a:cs typeface="Calibri"/>
              </a:rPr>
              <a:t>to</a:t>
            </a:r>
            <a:r>
              <a:rPr sz="2000" spc="-5" dirty="0">
                <a:latin typeface="Calibri"/>
                <a:cs typeface="Calibri"/>
              </a:rPr>
              <a:t> </a:t>
            </a:r>
            <a:r>
              <a:rPr sz="2000" spc="5" dirty="0">
                <a:latin typeface="Calibri"/>
                <a:cs typeface="Calibri"/>
              </a:rPr>
              <a:t>6).</a:t>
            </a:r>
            <a:endParaRPr sz="2000" dirty="0">
              <a:latin typeface="Calibri"/>
              <a:cs typeface="Calibri"/>
            </a:endParaRPr>
          </a:p>
          <a:p>
            <a:pPr>
              <a:lnSpc>
                <a:spcPct val="100000"/>
              </a:lnSpc>
              <a:spcBef>
                <a:spcPts val="35"/>
              </a:spcBef>
              <a:buFont typeface="Arial MT"/>
              <a:buChar char="•"/>
            </a:pPr>
            <a:endParaRPr sz="2100" dirty="0">
              <a:latin typeface="Calibri"/>
              <a:cs typeface="Calibri"/>
            </a:endParaRPr>
          </a:p>
          <a:p>
            <a:pPr marL="312420" marR="6350" indent="-300355" algn="just">
              <a:lnSpc>
                <a:spcPct val="100000"/>
              </a:lnSpc>
              <a:spcBef>
                <a:spcPts val="5"/>
              </a:spcBef>
              <a:buFont typeface="Arial MT"/>
              <a:buChar char="•"/>
              <a:tabLst>
                <a:tab pos="313055" algn="l"/>
              </a:tabLst>
            </a:pPr>
            <a:r>
              <a:rPr sz="2000" spc="-5" dirty="0">
                <a:latin typeface="Calibri"/>
                <a:cs typeface="Calibri"/>
              </a:rPr>
              <a:t>Number </a:t>
            </a:r>
            <a:r>
              <a:rPr sz="2000" dirty="0">
                <a:latin typeface="Calibri"/>
                <a:cs typeface="Calibri"/>
              </a:rPr>
              <a:t>of </a:t>
            </a:r>
            <a:r>
              <a:rPr sz="2000" spc="-10" dirty="0">
                <a:latin typeface="Calibri"/>
                <a:cs typeface="Calibri"/>
              </a:rPr>
              <a:t>available </a:t>
            </a:r>
            <a:r>
              <a:rPr sz="2000" spc="-15" dirty="0">
                <a:latin typeface="Calibri"/>
                <a:cs typeface="Calibri"/>
              </a:rPr>
              <a:t>Ph.D. </a:t>
            </a:r>
            <a:r>
              <a:rPr sz="2000" dirty="0">
                <a:latin typeface="Calibri"/>
                <a:cs typeface="Calibri"/>
              </a:rPr>
              <a:t>in the </a:t>
            </a:r>
            <a:r>
              <a:rPr sz="2000" spc="-5" dirty="0">
                <a:latin typeface="Calibri"/>
                <a:cs typeface="Calibri"/>
              </a:rPr>
              <a:t>department </a:t>
            </a:r>
            <a:r>
              <a:rPr sz="2000" dirty="0">
                <a:latin typeface="Calibri"/>
                <a:cs typeface="Calibri"/>
              </a:rPr>
              <a:t>should be </a:t>
            </a:r>
            <a:r>
              <a:rPr sz="2000" spc="-15" dirty="0">
                <a:latin typeface="Calibri"/>
                <a:cs typeface="Calibri"/>
              </a:rPr>
              <a:t>greater </a:t>
            </a:r>
            <a:r>
              <a:rPr sz="2000" dirty="0">
                <a:latin typeface="Calibri"/>
                <a:cs typeface="Calibri"/>
              </a:rPr>
              <a:t>than or equal </a:t>
            </a:r>
            <a:r>
              <a:rPr sz="2000" spc="-15" dirty="0">
                <a:latin typeface="Calibri"/>
                <a:cs typeface="Calibri"/>
              </a:rPr>
              <a:t>to </a:t>
            </a:r>
            <a:r>
              <a:rPr sz="2000" spc="-10" dirty="0">
                <a:latin typeface="Calibri"/>
                <a:cs typeface="Calibri"/>
              </a:rPr>
              <a:t> </a:t>
            </a:r>
            <a:r>
              <a:rPr sz="2000" dirty="0">
                <a:latin typeface="Calibri"/>
                <a:cs typeface="Calibri"/>
              </a:rPr>
              <a:t>30</a:t>
            </a:r>
            <a:r>
              <a:rPr sz="2000" spc="15" dirty="0">
                <a:latin typeface="Calibri"/>
                <a:cs typeface="Calibri"/>
              </a:rPr>
              <a:t> </a:t>
            </a:r>
            <a:r>
              <a:rPr sz="2000" dirty="0">
                <a:latin typeface="Calibri"/>
                <a:cs typeface="Calibri"/>
              </a:rPr>
              <a:t>per</a:t>
            </a:r>
            <a:r>
              <a:rPr sz="2000" spc="15" dirty="0">
                <a:latin typeface="Calibri"/>
                <a:cs typeface="Calibri"/>
              </a:rPr>
              <a:t> </a:t>
            </a:r>
            <a:r>
              <a:rPr sz="2000" spc="-5" dirty="0">
                <a:latin typeface="Calibri"/>
                <a:cs typeface="Calibri"/>
              </a:rPr>
              <a:t>cent</a:t>
            </a:r>
            <a:r>
              <a:rPr sz="2000" spc="20" dirty="0">
                <a:latin typeface="Calibri"/>
                <a:cs typeface="Calibri"/>
              </a:rPr>
              <a:t> </a:t>
            </a:r>
            <a:r>
              <a:rPr sz="2000" dirty="0">
                <a:latin typeface="Calibri"/>
                <a:cs typeface="Calibri"/>
              </a:rPr>
              <a:t>of</a:t>
            </a:r>
            <a:r>
              <a:rPr sz="2000" spc="20" dirty="0">
                <a:latin typeface="Calibri"/>
                <a:cs typeface="Calibri"/>
              </a:rPr>
              <a:t> </a:t>
            </a:r>
            <a:r>
              <a:rPr sz="2000" dirty="0">
                <a:latin typeface="Calibri"/>
                <a:cs typeface="Calibri"/>
              </a:rPr>
              <a:t>the</a:t>
            </a:r>
            <a:r>
              <a:rPr sz="2000" spc="35" dirty="0">
                <a:latin typeface="Calibri"/>
                <a:cs typeface="Calibri"/>
              </a:rPr>
              <a:t> </a:t>
            </a:r>
            <a:r>
              <a:rPr sz="2000" spc="-10" dirty="0">
                <a:latin typeface="Calibri"/>
                <a:cs typeface="Calibri"/>
              </a:rPr>
              <a:t>required</a:t>
            </a:r>
            <a:r>
              <a:rPr sz="2000" spc="20" dirty="0">
                <a:latin typeface="Calibri"/>
                <a:cs typeface="Calibri"/>
              </a:rPr>
              <a:t> </a:t>
            </a:r>
            <a:r>
              <a:rPr sz="2000" spc="-5" dirty="0">
                <a:latin typeface="Calibri"/>
                <a:cs typeface="Calibri"/>
              </a:rPr>
              <a:t>number</a:t>
            </a:r>
            <a:r>
              <a:rPr sz="2000" spc="35" dirty="0">
                <a:latin typeface="Calibri"/>
                <a:cs typeface="Calibri"/>
              </a:rPr>
              <a:t> </a:t>
            </a:r>
            <a:r>
              <a:rPr sz="2000" spc="-10" dirty="0">
                <a:latin typeface="Calibri"/>
                <a:cs typeface="Calibri"/>
              </a:rPr>
              <a:t>of</a:t>
            </a:r>
            <a:r>
              <a:rPr sz="2000" spc="40" dirty="0">
                <a:latin typeface="Calibri"/>
                <a:cs typeface="Calibri"/>
              </a:rPr>
              <a:t> </a:t>
            </a:r>
            <a:r>
              <a:rPr sz="2000" spc="-25" dirty="0">
                <a:latin typeface="Calibri"/>
                <a:cs typeface="Calibri"/>
              </a:rPr>
              <a:t>faculty,</a:t>
            </a:r>
            <a:r>
              <a:rPr sz="2000" spc="30" dirty="0">
                <a:latin typeface="Calibri"/>
                <a:cs typeface="Calibri"/>
              </a:rPr>
              <a:t> </a:t>
            </a:r>
            <a:r>
              <a:rPr sz="2000" spc="-15" dirty="0">
                <a:latin typeface="Calibri"/>
                <a:cs typeface="Calibri"/>
              </a:rPr>
              <a:t>averaged</a:t>
            </a:r>
            <a:r>
              <a:rPr sz="2000" spc="15" dirty="0">
                <a:latin typeface="Calibri"/>
                <a:cs typeface="Calibri"/>
              </a:rPr>
              <a:t> </a:t>
            </a:r>
            <a:r>
              <a:rPr sz="2000" spc="-15" dirty="0">
                <a:latin typeface="Calibri"/>
                <a:cs typeface="Calibri"/>
              </a:rPr>
              <a:t>over</a:t>
            </a:r>
            <a:r>
              <a:rPr sz="2000" spc="35" dirty="0">
                <a:latin typeface="Calibri"/>
                <a:cs typeface="Calibri"/>
              </a:rPr>
              <a:t> </a:t>
            </a:r>
            <a:r>
              <a:rPr sz="2000" spc="-15" dirty="0">
                <a:latin typeface="Calibri"/>
                <a:cs typeface="Calibri"/>
              </a:rPr>
              <a:t>two</a:t>
            </a:r>
            <a:r>
              <a:rPr sz="2000" spc="35" dirty="0">
                <a:latin typeface="Calibri"/>
                <a:cs typeface="Calibri"/>
              </a:rPr>
              <a:t> </a:t>
            </a:r>
            <a:r>
              <a:rPr sz="2000" spc="-5" dirty="0">
                <a:latin typeface="Calibri"/>
                <a:cs typeface="Calibri"/>
              </a:rPr>
              <a:t>academic</a:t>
            </a:r>
            <a:r>
              <a:rPr sz="2000" spc="25" dirty="0">
                <a:latin typeface="Calibri"/>
                <a:cs typeface="Calibri"/>
              </a:rPr>
              <a:t> </a:t>
            </a:r>
            <a:r>
              <a:rPr sz="2000" spc="-15" dirty="0">
                <a:latin typeface="Calibri"/>
                <a:cs typeface="Calibri"/>
              </a:rPr>
              <a:t>years</a:t>
            </a:r>
            <a:endParaRPr sz="2000" dirty="0">
              <a:latin typeface="Calibri"/>
              <a:cs typeface="Calibri"/>
            </a:endParaRPr>
          </a:p>
          <a:p>
            <a:pPr marL="312420">
              <a:lnSpc>
                <a:spcPct val="100000"/>
              </a:lnSpc>
            </a:pPr>
            <a:r>
              <a:rPr sz="2000" dirty="0">
                <a:latin typeface="Calibri"/>
                <a:cs typeface="Calibri"/>
              </a:rPr>
              <a:t>i.e. </a:t>
            </a:r>
            <a:r>
              <a:rPr sz="2000" spc="-10" dirty="0">
                <a:latin typeface="Calibri"/>
                <a:cs typeface="Calibri"/>
              </a:rPr>
              <a:t>Current</a:t>
            </a:r>
            <a:r>
              <a:rPr sz="2000" dirty="0">
                <a:latin typeface="Calibri"/>
                <a:cs typeface="Calibri"/>
              </a:rPr>
              <a:t> </a:t>
            </a:r>
            <a:r>
              <a:rPr sz="2000" spc="-5" dirty="0">
                <a:latin typeface="Calibri"/>
                <a:cs typeface="Calibri"/>
              </a:rPr>
              <a:t>Academic</a:t>
            </a:r>
            <a:r>
              <a:rPr sz="2000" spc="20" dirty="0">
                <a:latin typeface="Calibri"/>
                <a:cs typeface="Calibri"/>
              </a:rPr>
              <a:t> </a:t>
            </a:r>
            <a:r>
              <a:rPr sz="2000" spc="-40" dirty="0">
                <a:latin typeface="Calibri"/>
                <a:cs typeface="Calibri"/>
              </a:rPr>
              <a:t>Year</a:t>
            </a:r>
            <a:r>
              <a:rPr sz="2000" spc="15" dirty="0">
                <a:latin typeface="Calibri"/>
                <a:cs typeface="Calibri"/>
              </a:rPr>
              <a:t> </a:t>
            </a:r>
            <a:r>
              <a:rPr sz="2000" spc="-30" dirty="0">
                <a:latin typeface="Calibri"/>
                <a:cs typeface="Calibri"/>
              </a:rPr>
              <a:t>(CAY)</a:t>
            </a:r>
            <a:r>
              <a:rPr sz="2000" dirty="0">
                <a:latin typeface="Calibri"/>
                <a:cs typeface="Calibri"/>
              </a:rPr>
              <a:t> </a:t>
            </a:r>
            <a:r>
              <a:rPr sz="2000" spc="-5" dirty="0">
                <a:latin typeface="Calibri"/>
                <a:cs typeface="Calibri"/>
              </a:rPr>
              <a:t>and</a:t>
            </a:r>
            <a:r>
              <a:rPr sz="2000" spc="-20" dirty="0">
                <a:latin typeface="Calibri"/>
                <a:cs typeface="Calibri"/>
              </a:rPr>
              <a:t> </a:t>
            </a:r>
            <a:r>
              <a:rPr sz="2000" spc="-10" dirty="0">
                <a:latin typeface="Calibri"/>
                <a:cs typeface="Calibri"/>
              </a:rPr>
              <a:t>Current</a:t>
            </a:r>
            <a:r>
              <a:rPr sz="2000" spc="-5" dirty="0">
                <a:latin typeface="Calibri"/>
                <a:cs typeface="Calibri"/>
              </a:rPr>
              <a:t> Academic</a:t>
            </a:r>
            <a:r>
              <a:rPr sz="2000" spc="5" dirty="0">
                <a:latin typeface="Calibri"/>
                <a:cs typeface="Calibri"/>
              </a:rPr>
              <a:t> </a:t>
            </a:r>
            <a:r>
              <a:rPr sz="2000" spc="-45" dirty="0">
                <a:latin typeface="Calibri"/>
                <a:cs typeface="Calibri"/>
              </a:rPr>
              <a:t>Year</a:t>
            </a:r>
            <a:r>
              <a:rPr sz="2000" spc="35" dirty="0">
                <a:latin typeface="Calibri"/>
                <a:cs typeface="Calibri"/>
              </a:rPr>
              <a:t> </a:t>
            </a:r>
            <a:r>
              <a:rPr sz="2000" spc="-5" dirty="0">
                <a:latin typeface="Calibri"/>
                <a:cs typeface="Calibri"/>
              </a:rPr>
              <a:t>Minus</a:t>
            </a:r>
            <a:r>
              <a:rPr sz="2000" spc="-15" dirty="0">
                <a:latin typeface="Calibri"/>
                <a:cs typeface="Calibri"/>
              </a:rPr>
              <a:t> </a:t>
            </a:r>
            <a:r>
              <a:rPr sz="2000" spc="5" dirty="0">
                <a:latin typeface="Calibri"/>
                <a:cs typeface="Calibri"/>
              </a:rPr>
              <a:t>One</a:t>
            </a:r>
            <a:r>
              <a:rPr sz="2000" spc="-25" dirty="0">
                <a:latin typeface="Calibri"/>
                <a:cs typeface="Calibri"/>
              </a:rPr>
              <a:t> </a:t>
            </a:r>
            <a:r>
              <a:rPr sz="2000" spc="-15" dirty="0">
                <a:latin typeface="Calibri"/>
                <a:cs typeface="Calibri"/>
              </a:rPr>
              <a:t>(CAYM1).</a:t>
            </a:r>
            <a:endParaRPr sz="2000" dirty="0">
              <a:latin typeface="Calibri"/>
              <a:cs typeface="Calibri"/>
            </a:endParaRPr>
          </a:p>
          <a:p>
            <a:pPr>
              <a:lnSpc>
                <a:spcPct val="100000"/>
              </a:lnSpc>
              <a:spcBef>
                <a:spcPts val="20"/>
              </a:spcBef>
            </a:pPr>
            <a:endParaRPr sz="2100" dirty="0">
              <a:latin typeface="Calibri"/>
              <a:cs typeface="Calibri"/>
            </a:endParaRPr>
          </a:p>
          <a:p>
            <a:pPr marL="312420" marR="5080" indent="-300355" algn="just">
              <a:lnSpc>
                <a:spcPct val="100299"/>
              </a:lnSpc>
              <a:buFont typeface="Arial MT"/>
              <a:buChar char="•"/>
              <a:tabLst>
                <a:tab pos="313055" algn="l"/>
              </a:tabLst>
            </a:pPr>
            <a:r>
              <a:rPr sz="2000" b="1" u="heavy" spc="5" dirty="0">
                <a:solidFill>
                  <a:srgbClr val="31859C"/>
                </a:solidFill>
                <a:uFill>
                  <a:solidFill>
                    <a:srgbClr val="31859C"/>
                  </a:solidFill>
                </a:uFill>
                <a:latin typeface="Calibri"/>
                <a:cs typeface="Calibri"/>
              </a:rPr>
              <a:t>The </a:t>
            </a:r>
            <a:r>
              <a:rPr sz="2000" b="1" u="heavy" spc="-5" dirty="0">
                <a:solidFill>
                  <a:srgbClr val="31859C"/>
                </a:solidFill>
                <a:uFill>
                  <a:solidFill>
                    <a:srgbClr val="31859C"/>
                  </a:solidFill>
                </a:uFill>
                <a:latin typeface="Calibri"/>
                <a:cs typeface="Calibri"/>
              </a:rPr>
              <a:t>admissions</a:t>
            </a:r>
            <a:r>
              <a:rPr sz="2000" b="1" u="heavy"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in</a:t>
            </a:r>
            <a:r>
              <a:rPr sz="2000" b="1" u="heavy" spc="-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the UG </a:t>
            </a:r>
            <a:r>
              <a:rPr sz="2000" b="1" u="heavy" spc="-20" dirty="0">
                <a:solidFill>
                  <a:srgbClr val="31859C"/>
                </a:solidFill>
                <a:uFill>
                  <a:solidFill>
                    <a:srgbClr val="31859C"/>
                  </a:solidFill>
                </a:uFill>
                <a:latin typeface="Calibri"/>
                <a:cs typeface="Calibri"/>
              </a:rPr>
              <a:t>program</a:t>
            </a:r>
            <a:r>
              <a:rPr sz="2000" b="1" u="heavy" spc="-1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should </a:t>
            </a:r>
            <a:r>
              <a:rPr sz="2000" b="1" u="heavy" dirty="0">
                <a:solidFill>
                  <a:srgbClr val="31859C"/>
                </a:solidFill>
                <a:uFill>
                  <a:solidFill>
                    <a:srgbClr val="31859C"/>
                  </a:solidFill>
                </a:uFill>
                <a:latin typeface="Calibri"/>
                <a:cs typeface="Calibri"/>
              </a:rPr>
              <a:t>be </a:t>
            </a:r>
            <a:r>
              <a:rPr sz="2000" b="1" u="heavy" spc="-10" dirty="0">
                <a:solidFill>
                  <a:srgbClr val="31859C"/>
                </a:solidFill>
                <a:uFill>
                  <a:solidFill>
                    <a:srgbClr val="31859C"/>
                  </a:solidFill>
                </a:uFill>
                <a:latin typeface="Calibri"/>
                <a:cs typeface="Calibri"/>
              </a:rPr>
              <a:t>more</a:t>
            </a:r>
            <a:r>
              <a:rPr sz="2000" b="1" u="heavy" spc="-5" dirty="0">
                <a:solidFill>
                  <a:srgbClr val="31859C"/>
                </a:solidFill>
                <a:uFill>
                  <a:solidFill>
                    <a:srgbClr val="31859C"/>
                  </a:solidFill>
                </a:uFill>
                <a:latin typeface="Calibri"/>
                <a:cs typeface="Calibri"/>
              </a:rPr>
              <a:t> than</a:t>
            </a:r>
            <a:r>
              <a:rPr sz="2000" b="1" u="heavy" dirty="0">
                <a:solidFill>
                  <a:srgbClr val="31859C"/>
                </a:solidFill>
                <a:uFill>
                  <a:solidFill>
                    <a:srgbClr val="31859C"/>
                  </a:solidFill>
                </a:uFill>
                <a:latin typeface="Calibri"/>
                <a:cs typeface="Calibri"/>
              </a:rPr>
              <a:t> or </a:t>
            </a:r>
            <a:r>
              <a:rPr sz="2000" b="1" u="heavy" spc="-5" dirty="0">
                <a:solidFill>
                  <a:srgbClr val="31859C"/>
                </a:solidFill>
                <a:uFill>
                  <a:solidFill>
                    <a:srgbClr val="31859C"/>
                  </a:solidFill>
                </a:uFill>
                <a:latin typeface="Calibri"/>
                <a:cs typeface="Calibri"/>
              </a:rPr>
              <a:t>equal</a:t>
            </a:r>
            <a:r>
              <a:rPr sz="2000" b="1" u="heavy" spc="440" dirty="0">
                <a:solidFill>
                  <a:srgbClr val="31859C"/>
                </a:solidFill>
                <a:uFill>
                  <a:solidFill>
                    <a:srgbClr val="31859C"/>
                  </a:solidFill>
                </a:uFill>
                <a:latin typeface="Calibri"/>
                <a:cs typeface="Calibri"/>
              </a:rPr>
              <a:t> </a:t>
            </a:r>
            <a:r>
              <a:rPr sz="2000" b="1" u="heavy" spc="-20" dirty="0">
                <a:solidFill>
                  <a:srgbClr val="31859C"/>
                </a:solidFill>
                <a:uFill>
                  <a:solidFill>
                    <a:srgbClr val="31859C"/>
                  </a:solidFill>
                </a:uFill>
                <a:latin typeface="Calibri"/>
                <a:cs typeface="Calibri"/>
              </a:rPr>
              <a:t>to</a:t>
            </a:r>
            <a:r>
              <a:rPr sz="2000" b="1" u="heavy" spc="409"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50 per </a:t>
            </a:r>
            <a:r>
              <a:rPr sz="2000" b="1" spc="5" dirty="0">
                <a:solidFill>
                  <a:srgbClr val="31859C"/>
                </a:solidFill>
                <a:latin typeface="Calibri"/>
                <a:cs typeface="Calibri"/>
              </a:rPr>
              <a:t> </a:t>
            </a:r>
            <a:r>
              <a:rPr sz="2000" b="1" u="heavy" spc="-5" dirty="0">
                <a:solidFill>
                  <a:srgbClr val="31859C"/>
                </a:solidFill>
                <a:uFill>
                  <a:solidFill>
                    <a:srgbClr val="31859C"/>
                  </a:solidFill>
                </a:uFill>
                <a:latin typeface="Calibri"/>
                <a:cs typeface="Calibri"/>
              </a:rPr>
              <a:t>cent, </a:t>
            </a:r>
            <a:r>
              <a:rPr sz="2000" b="1" u="heavy" spc="-15" dirty="0">
                <a:solidFill>
                  <a:srgbClr val="31859C"/>
                </a:solidFill>
                <a:uFill>
                  <a:solidFill>
                    <a:srgbClr val="31859C"/>
                  </a:solidFill>
                </a:uFill>
                <a:latin typeface="Calibri"/>
                <a:cs typeface="Calibri"/>
              </a:rPr>
              <a:t>averaged </a:t>
            </a:r>
            <a:r>
              <a:rPr sz="2000" b="1" u="heavy" spc="-10" dirty="0">
                <a:solidFill>
                  <a:srgbClr val="31859C"/>
                </a:solidFill>
                <a:uFill>
                  <a:solidFill>
                    <a:srgbClr val="31859C"/>
                  </a:solidFill>
                </a:uFill>
                <a:latin typeface="Calibri"/>
                <a:cs typeface="Calibri"/>
              </a:rPr>
              <a:t>over three </a:t>
            </a:r>
            <a:r>
              <a:rPr sz="2000" b="1" u="heavy" spc="-5" dirty="0">
                <a:solidFill>
                  <a:srgbClr val="31859C"/>
                </a:solidFill>
                <a:uFill>
                  <a:solidFill>
                    <a:srgbClr val="31859C"/>
                  </a:solidFill>
                </a:uFill>
                <a:latin typeface="Calibri"/>
                <a:cs typeface="Calibri"/>
              </a:rPr>
              <a:t>academic </a:t>
            </a:r>
            <a:r>
              <a:rPr sz="2000" b="1" u="heavy" spc="-15" dirty="0">
                <a:solidFill>
                  <a:srgbClr val="31859C"/>
                </a:solidFill>
                <a:uFill>
                  <a:solidFill>
                    <a:srgbClr val="31859C"/>
                  </a:solidFill>
                </a:uFill>
                <a:latin typeface="Calibri"/>
                <a:cs typeface="Calibri"/>
              </a:rPr>
              <a:t>years </a:t>
            </a:r>
            <a:r>
              <a:rPr sz="2000" b="1" u="heavy" spc="-5" dirty="0">
                <a:solidFill>
                  <a:srgbClr val="31859C"/>
                </a:solidFill>
                <a:uFill>
                  <a:solidFill>
                    <a:srgbClr val="31859C"/>
                  </a:solidFill>
                </a:uFill>
                <a:latin typeface="Calibri"/>
                <a:cs typeface="Calibri"/>
              </a:rPr>
              <a:t>(including </a:t>
            </a:r>
            <a:r>
              <a:rPr sz="2000" b="1" u="heavy" spc="-20" dirty="0">
                <a:solidFill>
                  <a:srgbClr val="31859C"/>
                </a:solidFill>
                <a:uFill>
                  <a:solidFill>
                    <a:srgbClr val="31859C"/>
                  </a:solidFill>
                </a:uFill>
                <a:latin typeface="Calibri"/>
                <a:cs typeface="Calibri"/>
              </a:rPr>
              <a:t>lateral </a:t>
            </a:r>
            <a:r>
              <a:rPr sz="2000" b="1" u="heavy" spc="-5" dirty="0">
                <a:solidFill>
                  <a:srgbClr val="31859C"/>
                </a:solidFill>
                <a:uFill>
                  <a:solidFill>
                    <a:srgbClr val="31859C"/>
                  </a:solidFill>
                </a:uFill>
                <a:latin typeface="Calibri"/>
                <a:cs typeface="Calibri"/>
              </a:rPr>
              <a:t>entry), i.e. </a:t>
            </a:r>
            <a:r>
              <a:rPr sz="2000" b="1" u="heavy" spc="-10" dirty="0">
                <a:solidFill>
                  <a:srgbClr val="31859C"/>
                </a:solidFill>
                <a:uFill>
                  <a:solidFill>
                    <a:srgbClr val="31859C"/>
                  </a:solidFill>
                </a:uFill>
                <a:latin typeface="Calibri"/>
                <a:cs typeface="Calibri"/>
              </a:rPr>
              <a:t>Current </a:t>
            </a:r>
            <a:r>
              <a:rPr sz="2000" b="1" spc="-5" dirty="0">
                <a:solidFill>
                  <a:srgbClr val="31859C"/>
                </a:solidFill>
                <a:latin typeface="Calibri"/>
                <a:cs typeface="Calibri"/>
              </a:rPr>
              <a:t> </a:t>
            </a:r>
            <a:r>
              <a:rPr sz="2000" b="1" u="heavy" spc="-5" dirty="0">
                <a:solidFill>
                  <a:srgbClr val="31859C"/>
                </a:solidFill>
                <a:uFill>
                  <a:solidFill>
                    <a:srgbClr val="31859C"/>
                  </a:solidFill>
                </a:uFill>
                <a:latin typeface="Calibri"/>
                <a:cs typeface="Calibri"/>
              </a:rPr>
              <a:t>Academic</a:t>
            </a:r>
            <a:r>
              <a:rPr sz="2000" b="1" u="heavy" dirty="0">
                <a:solidFill>
                  <a:srgbClr val="31859C"/>
                </a:solidFill>
                <a:uFill>
                  <a:solidFill>
                    <a:srgbClr val="31859C"/>
                  </a:solidFill>
                </a:uFill>
                <a:latin typeface="Calibri"/>
                <a:cs typeface="Calibri"/>
              </a:rPr>
              <a:t> </a:t>
            </a:r>
            <a:r>
              <a:rPr sz="2000" b="1" u="heavy" spc="-40" dirty="0">
                <a:solidFill>
                  <a:srgbClr val="31859C"/>
                </a:solidFill>
                <a:uFill>
                  <a:solidFill>
                    <a:srgbClr val="31859C"/>
                  </a:solidFill>
                </a:uFill>
                <a:latin typeface="Calibri"/>
                <a:cs typeface="Calibri"/>
              </a:rPr>
              <a:t>Year</a:t>
            </a:r>
            <a:r>
              <a:rPr sz="2000" b="1" u="heavy" spc="-35"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Minus</a:t>
            </a:r>
            <a:r>
              <a:rPr sz="2000" b="1" u="heavy" spc="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One</a:t>
            </a:r>
            <a:r>
              <a:rPr sz="2000" b="1" u="heavy" dirty="0">
                <a:solidFill>
                  <a:srgbClr val="31859C"/>
                </a:solidFill>
                <a:uFill>
                  <a:solidFill>
                    <a:srgbClr val="31859C"/>
                  </a:solidFill>
                </a:uFill>
                <a:latin typeface="Calibri"/>
                <a:cs typeface="Calibri"/>
              </a:rPr>
              <a:t> </a:t>
            </a:r>
            <a:r>
              <a:rPr sz="2000" b="1" u="heavy" spc="-25" dirty="0">
                <a:solidFill>
                  <a:srgbClr val="31859C"/>
                </a:solidFill>
                <a:uFill>
                  <a:solidFill>
                    <a:srgbClr val="31859C"/>
                  </a:solidFill>
                </a:uFill>
                <a:latin typeface="Calibri"/>
                <a:cs typeface="Calibri"/>
              </a:rPr>
              <a:t>(CAYM1),</a:t>
            </a:r>
            <a:r>
              <a:rPr sz="2000" b="1" u="heavy" spc="-20"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Current</a:t>
            </a:r>
            <a:r>
              <a:rPr sz="2000" b="1" u="heavy" spc="-5" dirty="0">
                <a:solidFill>
                  <a:srgbClr val="31859C"/>
                </a:solidFill>
                <a:uFill>
                  <a:solidFill>
                    <a:srgbClr val="31859C"/>
                  </a:solidFill>
                </a:uFill>
                <a:latin typeface="Calibri"/>
                <a:cs typeface="Calibri"/>
              </a:rPr>
              <a:t> Academic</a:t>
            </a:r>
            <a:r>
              <a:rPr sz="2000" b="1" u="heavy" dirty="0">
                <a:solidFill>
                  <a:srgbClr val="31859C"/>
                </a:solidFill>
                <a:uFill>
                  <a:solidFill>
                    <a:srgbClr val="31859C"/>
                  </a:solidFill>
                </a:uFill>
                <a:latin typeface="Calibri"/>
                <a:cs typeface="Calibri"/>
              </a:rPr>
              <a:t> </a:t>
            </a:r>
            <a:r>
              <a:rPr sz="2000" b="1" u="heavy" spc="-45" dirty="0">
                <a:solidFill>
                  <a:srgbClr val="31859C"/>
                </a:solidFill>
                <a:uFill>
                  <a:solidFill>
                    <a:srgbClr val="31859C"/>
                  </a:solidFill>
                </a:uFill>
                <a:latin typeface="Calibri"/>
                <a:cs typeface="Calibri"/>
              </a:rPr>
              <a:t>Year</a:t>
            </a:r>
            <a:r>
              <a:rPr sz="2000" b="1" u="heavy" spc="36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Minus</a:t>
            </a:r>
            <a:r>
              <a:rPr sz="2000" b="1" u="heavy" spc="440" dirty="0">
                <a:solidFill>
                  <a:srgbClr val="31859C"/>
                </a:solidFill>
                <a:uFill>
                  <a:solidFill>
                    <a:srgbClr val="31859C"/>
                  </a:solidFill>
                </a:uFill>
                <a:latin typeface="Calibri"/>
                <a:cs typeface="Calibri"/>
              </a:rPr>
              <a:t> </a:t>
            </a:r>
            <a:r>
              <a:rPr sz="2000" b="1" u="heavy" spc="-30" dirty="0">
                <a:solidFill>
                  <a:srgbClr val="31859C"/>
                </a:solidFill>
                <a:uFill>
                  <a:solidFill>
                    <a:srgbClr val="31859C"/>
                  </a:solidFill>
                </a:uFill>
                <a:latin typeface="Calibri"/>
                <a:cs typeface="Calibri"/>
              </a:rPr>
              <a:t>Two </a:t>
            </a:r>
            <a:r>
              <a:rPr sz="2000" b="1" spc="-25" dirty="0">
                <a:solidFill>
                  <a:srgbClr val="31859C"/>
                </a:solidFill>
                <a:latin typeface="Calibri"/>
                <a:cs typeface="Calibri"/>
              </a:rPr>
              <a:t> </a:t>
            </a:r>
            <a:r>
              <a:rPr sz="2000" b="1" u="heavy" spc="-25" dirty="0">
                <a:solidFill>
                  <a:srgbClr val="31859C"/>
                </a:solidFill>
                <a:uFill>
                  <a:solidFill>
                    <a:srgbClr val="31859C"/>
                  </a:solidFill>
                </a:uFill>
                <a:latin typeface="Calibri"/>
                <a:cs typeface="Calibri"/>
              </a:rPr>
              <a:t>(CAYM2)</a:t>
            </a:r>
            <a:r>
              <a:rPr sz="2000" b="1" u="heavy" dirty="0">
                <a:solidFill>
                  <a:srgbClr val="31859C"/>
                </a:solidFill>
                <a:uFill>
                  <a:solidFill>
                    <a:srgbClr val="31859C"/>
                  </a:solidFill>
                </a:uFill>
                <a:latin typeface="Calibri"/>
                <a:cs typeface="Calibri"/>
              </a:rPr>
              <a:t> and</a:t>
            </a:r>
            <a:r>
              <a:rPr sz="2000" b="1" u="heavy" spc="-5"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Current</a:t>
            </a:r>
            <a:r>
              <a:rPr sz="2000" b="1" u="heavy" spc="1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Academic</a:t>
            </a:r>
            <a:r>
              <a:rPr sz="2000" b="1" u="heavy" spc="-30" dirty="0">
                <a:solidFill>
                  <a:srgbClr val="31859C"/>
                </a:solidFill>
                <a:uFill>
                  <a:solidFill>
                    <a:srgbClr val="31859C"/>
                  </a:solidFill>
                </a:uFill>
                <a:latin typeface="Calibri"/>
                <a:cs typeface="Calibri"/>
              </a:rPr>
              <a:t> </a:t>
            </a:r>
            <a:r>
              <a:rPr sz="2000" b="1" u="heavy" spc="-40" dirty="0">
                <a:solidFill>
                  <a:srgbClr val="31859C"/>
                </a:solidFill>
                <a:uFill>
                  <a:solidFill>
                    <a:srgbClr val="31859C"/>
                  </a:solidFill>
                </a:uFill>
                <a:latin typeface="Calibri"/>
                <a:cs typeface="Calibri"/>
              </a:rPr>
              <a:t>Year</a:t>
            </a:r>
            <a:r>
              <a:rPr sz="2000" b="1" u="heavy" spc="-5"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Minus</a:t>
            </a:r>
            <a:r>
              <a:rPr sz="2000" b="1" u="heavy" spc="-30"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Three</a:t>
            </a:r>
            <a:r>
              <a:rPr sz="2000" b="1" u="heavy" dirty="0">
                <a:solidFill>
                  <a:srgbClr val="31859C"/>
                </a:solidFill>
                <a:uFill>
                  <a:solidFill>
                    <a:srgbClr val="31859C"/>
                  </a:solidFill>
                </a:uFill>
                <a:latin typeface="Calibri"/>
                <a:cs typeface="Calibri"/>
              </a:rPr>
              <a:t> </a:t>
            </a:r>
            <a:r>
              <a:rPr sz="2000" b="1" u="heavy" spc="-20" dirty="0">
                <a:solidFill>
                  <a:srgbClr val="31859C"/>
                </a:solidFill>
                <a:uFill>
                  <a:solidFill>
                    <a:srgbClr val="31859C"/>
                  </a:solidFill>
                </a:uFill>
                <a:latin typeface="Calibri"/>
                <a:cs typeface="Calibri"/>
              </a:rPr>
              <a:t>(CAYM3).</a:t>
            </a:r>
            <a:endParaRPr sz="2000" dirty="0">
              <a:latin typeface="Calibri"/>
              <a:cs typeface="Calibri"/>
            </a:endParaRPr>
          </a:p>
        </p:txBody>
      </p:sp>
      <p:pic>
        <p:nvPicPr>
          <p:cNvPr id="4" name="object 4"/>
          <p:cNvPicPr/>
          <p:nvPr/>
        </p:nvPicPr>
        <p:blipFill>
          <a:blip r:embed="rId2" cstate="print"/>
          <a:stretch>
            <a:fillRect/>
          </a:stretch>
        </p:blipFill>
        <p:spPr>
          <a:xfrm>
            <a:off x="88900" y="117752"/>
            <a:ext cx="690371" cy="5745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9153" y="959600"/>
            <a:ext cx="8682990" cy="3842385"/>
          </a:xfrm>
          <a:prstGeom prst="rect">
            <a:avLst/>
          </a:prstGeom>
        </p:spPr>
        <p:txBody>
          <a:bodyPr vert="horz" wrap="square" lIns="0" tIns="13335" rIns="0" bIns="0" rtlCol="0">
            <a:spAutoFit/>
          </a:bodyPr>
          <a:lstStyle/>
          <a:p>
            <a:pPr marL="312420" marR="10160" indent="-300355" algn="just">
              <a:lnSpc>
                <a:spcPct val="100000"/>
              </a:lnSpc>
              <a:spcBef>
                <a:spcPts val="105"/>
              </a:spcBef>
              <a:buFont typeface="Arial MT"/>
              <a:buChar char="•"/>
              <a:tabLst>
                <a:tab pos="313055" algn="l"/>
              </a:tabLst>
            </a:pPr>
            <a:r>
              <a:rPr sz="2000" spc="-10" dirty="0">
                <a:latin typeface="Calibri"/>
                <a:cs typeface="Calibri"/>
              </a:rPr>
              <a:t>Faculty Student Ratio in </a:t>
            </a:r>
            <a:r>
              <a:rPr sz="2000" dirty="0">
                <a:latin typeface="Calibri"/>
                <a:cs typeface="Calibri"/>
              </a:rPr>
              <a:t>the </a:t>
            </a:r>
            <a:r>
              <a:rPr sz="2000" spc="-5" dirty="0">
                <a:latin typeface="Calibri"/>
                <a:cs typeface="Calibri"/>
              </a:rPr>
              <a:t>department </a:t>
            </a:r>
            <a:r>
              <a:rPr sz="2000" dirty="0">
                <a:latin typeface="Calibri"/>
                <a:cs typeface="Calibri"/>
              </a:rPr>
              <a:t>should be less than or </a:t>
            </a:r>
            <a:r>
              <a:rPr sz="2000" spc="-5" dirty="0">
                <a:latin typeface="Calibri"/>
                <a:cs typeface="Calibri"/>
              </a:rPr>
              <a:t>equal </a:t>
            </a:r>
            <a:r>
              <a:rPr sz="2000" spc="-15" dirty="0">
                <a:latin typeface="Calibri"/>
                <a:cs typeface="Calibri"/>
              </a:rPr>
              <a:t>to</a:t>
            </a:r>
            <a:r>
              <a:rPr sz="2000" spc="-15" dirty="0">
                <a:solidFill>
                  <a:srgbClr val="00AFEF"/>
                </a:solidFill>
                <a:latin typeface="Calibri"/>
                <a:cs typeface="Calibri"/>
              </a:rPr>
              <a:t> </a:t>
            </a:r>
            <a:r>
              <a:rPr sz="2000" b="1" u="heavy" spc="-5" dirty="0">
                <a:solidFill>
                  <a:srgbClr val="00AFEF"/>
                </a:solidFill>
                <a:uFill>
                  <a:solidFill>
                    <a:srgbClr val="00AFEF"/>
                  </a:solidFill>
                </a:uFill>
                <a:latin typeface="Calibri"/>
                <a:cs typeface="Calibri"/>
              </a:rPr>
              <a:t>1:20</a:t>
            </a:r>
            <a:r>
              <a:rPr sz="2000" b="1" spc="-5" dirty="0">
                <a:latin typeface="Calibri"/>
                <a:cs typeface="Calibri"/>
              </a:rPr>
              <a:t>, </a:t>
            </a:r>
            <a:r>
              <a:rPr sz="2000" b="1" dirty="0">
                <a:latin typeface="Calibri"/>
                <a:cs typeface="Calibri"/>
              </a:rPr>
              <a:t> </a:t>
            </a:r>
            <a:r>
              <a:rPr sz="2000" spc="-15" dirty="0">
                <a:latin typeface="Calibri"/>
                <a:cs typeface="Calibri"/>
              </a:rPr>
              <a:t>averaged over </a:t>
            </a:r>
            <a:r>
              <a:rPr sz="2000" spc="-10" dirty="0">
                <a:latin typeface="Calibri"/>
                <a:cs typeface="Calibri"/>
              </a:rPr>
              <a:t>three </a:t>
            </a:r>
            <a:r>
              <a:rPr sz="2000" spc="-5" dirty="0">
                <a:latin typeface="Calibri"/>
                <a:cs typeface="Calibri"/>
              </a:rPr>
              <a:t>academic </a:t>
            </a:r>
            <a:r>
              <a:rPr sz="2000" spc="-15" dirty="0">
                <a:latin typeface="Calibri"/>
                <a:cs typeface="Calibri"/>
              </a:rPr>
              <a:t>years </a:t>
            </a:r>
            <a:r>
              <a:rPr sz="2000"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20" dirty="0">
                <a:latin typeface="Calibri"/>
                <a:cs typeface="Calibri"/>
              </a:rPr>
              <a:t>(CAY), </a:t>
            </a:r>
            <a:r>
              <a:rPr sz="2000" spc="-10" dirty="0">
                <a:latin typeface="Calibri"/>
                <a:cs typeface="Calibri"/>
              </a:rPr>
              <a:t>Current </a:t>
            </a:r>
            <a:r>
              <a:rPr sz="2000" spc="-5" dirty="0">
                <a:latin typeface="Calibri"/>
                <a:cs typeface="Calibri"/>
              </a:rPr>
              <a:t> Academic</a:t>
            </a:r>
            <a:r>
              <a:rPr sz="2000" dirty="0">
                <a:latin typeface="Calibri"/>
                <a:cs typeface="Calibri"/>
              </a:rPr>
              <a:t> </a:t>
            </a:r>
            <a:r>
              <a:rPr sz="2000" spc="-35" dirty="0">
                <a:latin typeface="Calibri"/>
                <a:cs typeface="Calibri"/>
              </a:rPr>
              <a:t>Year</a:t>
            </a:r>
            <a:r>
              <a:rPr sz="2000" spc="-30" dirty="0">
                <a:latin typeface="Calibri"/>
                <a:cs typeface="Calibri"/>
              </a:rPr>
              <a:t> </a:t>
            </a:r>
            <a:r>
              <a:rPr sz="2000" spc="-5" dirty="0">
                <a:latin typeface="Calibri"/>
                <a:cs typeface="Calibri"/>
              </a:rPr>
              <a:t>Minus</a:t>
            </a:r>
            <a:r>
              <a:rPr sz="2000" dirty="0">
                <a:latin typeface="Calibri"/>
                <a:cs typeface="Calibri"/>
              </a:rPr>
              <a:t> </a:t>
            </a:r>
            <a:r>
              <a:rPr sz="2000" spc="5" dirty="0">
                <a:latin typeface="Calibri"/>
                <a:cs typeface="Calibri"/>
              </a:rPr>
              <a:t>One</a:t>
            </a:r>
            <a:r>
              <a:rPr sz="2000" spc="10" dirty="0">
                <a:latin typeface="Calibri"/>
                <a:cs typeface="Calibri"/>
              </a:rPr>
              <a:t> </a:t>
            </a:r>
            <a:r>
              <a:rPr sz="2000" spc="-20" dirty="0">
                <a:latin typeface="Calibri"/>
                <a:cs typeface="Calibri"/>
              </a:rPr>
              <a:t>(CAYM1)</a:t>
            </a:r>
            <a:r>
              <a:rPr sz="2000" spc="-15" dirty="0">
                <a:latin typeface="Calibri"/>
                <a:cs typeface="Calibri"/>
              </a:rPr>
              <a:t> </a:t>
            </a:r>
            <a:r>
              <a:rPr sz="2000" spc="-5" dirty="0">
                <a:latin typeface="Calibri"/>
                <a:cs typeface="Calibri"/>
              </a:rPr>
              <a:t>and</a:t>
            </a:r>
            <a:r>
              <a:rPr sz="2000" dirty="0">
                <a:latin typeface="Calibri"/>
                <a:cs typeface="Calibri"/>
              </a:rPr>
              <a:t> </a:t>
            </a:r>
            <a:r>
              <a:rPr sz="2000" spc="-10" dirty="0">
                <a:latin typeface="Calibri"/>
                <a:cs typeface="Calibri"/>
              </a:rPr>
              <a:t>Current</a:t>
            </a:r>
            <a:r>
              <a:rPr sz="2000" spc="-5" dirty="0">
                <a:latin typeface="Calibri"/>
                <a:cs typeface="Calibri"/>
              </a:rPr>
              <a:t> Academic</a:t>
            </a:r>
            <a:r>
              <a:rPr sz="2000" dirty="0">
                <a:latin typeface="Calibri"/>
                <a:cs typeface="Calibri"/>
              </a:rPr>
              <a:t> </a:t>
            </a:r>
            <a:r>
              <a:rPr sz="2000" spc="-40" dirty="0">
                <a:latin typeface="Calibri"/>
                <a:cs typeface="Calibri"/>
              </a:rPr>
              <a:t>Year</a:t>
            </a:r>
            <a:r>
              <a:rPr sz="2000" spc="-35" dirty="0">
                <a:latin typeface="Calibri"/>
                <a:cs typeface="Calibri"/>
              </a:rPr>
              <a:t> </a:t>
            </a:r>
            <a:r>
              <a:rPr sz="2000" dirty="0">
                <a:latin typeface="Calibri"/>
                <a:cs typeface="Calibri"/>
              </a:rPr>
              <a:t>Minus</a:t>
            </a:r>
            <a:r>
              <a:rPr sz="2000" spc="5" dirty="0">
                <a:latin typeface="Calibri"/>
                <a:cs typeface="Calibri"/>
              </a:rPr>
              <a:t> </a:t>
            </a:r>
            <a:r>
              <a:rPr sz="2000" spc="-40" dirty="0">
                <a:latin typeface="Calibri"/>
                <a:cs typeface="Calibri"/>
              </a:rPr>
              <a:t>Two </a:t>
            </a:r>
            <a:r>
              <a:rPr sz="2000" spc="-35" dirty="0">
                <a:latin typeface="Calibri"/>
                <a:cs typeface="Calibri"/>
              </a:rPr>
              <a:t> </a:t>
            </a:r>
            <a:r>
              <a:rPr sz="2000" spc="-20" dirty="0">
                <a:latin typeface="Calibri"/>
                <a:cs typeface="Calibri"/>
              </a:rPr>
              <a:t>(CAYM2).</a:t>
            </a:r>
            <a:endParaRPr sz="2000" dirty="0">
              <a:latin typeface="Calibri"/>
              <a:cs typeface="Calibri"/>
            </a:endParaRPr>
          </a:p>
          <a:p>
            <a:pPr>
              <a:lnSpc>
                <a:spcPct val="100000"/>
              </a:lnSpc>
              <a:spcBef>
                <a:spcPts val="45"/>
              </a:spcBef>
              <a:buFont typeface="Arial MT"/>
              <a:buChar char="•"/>
            </a:pPr>
            <a:endParaRPr sz="2400" dirty="0">
              <a:latin typeface="Calibri"/>
              <a:cs typeface="Calibri"/>
            </a:endParaRPr>
          </a:p>
          <a:p>
            <a:pPr marL="354965" marR="5080" indent="-342900" algn="just">
              <a:lnSpc>
                <a:spcPct val="100000"/>
              </a:lnSpc>
              <a:buFont typeface="Arial MT"/>
              <a:buChar char="•"/>
              <a:tabLst>
                <a:tab pos="355600" algn="l"/>
              </a:tabLst>
            </a:pPr>
            <a:r>
              <a:rPr sz="2000" spc="-20" dirty="0">
                <a:latin typeface="Calibri"/>
                <a:cs typeface="Calibri"/>
              </a:rPr>
              <a:t>At </a:t>
            </a:r>
            <a:r>
              <a:rPr sz="2000" spc="-10" dirty="0">
                <a:latin typeface="Calibri"/>
                <a:cs typeface="Calibri"/>
              </a:rPr>
              <a:t>least </a:t>
            </a:r>
            <a:r>
              <a:rPr sz="2000" dirty="0">
                <a:latin typeface="Calibri"/>
                <a:cs typeface="Calibri"/>
              </a:rPr>
              <a:t>2 </a:t>
            </a:r>
            <a:r>
              <a:rPr sz="2000" spc="-15" dirty="0">
                <a:latin typeface="Calibri"/>
                <a:cs typeface="Calibri"/>
              </a:rPr>
              <a:t>Professors </a:t>
            </a:r>
            <a:r>
              <a:rPr sz="2000" dirty="0">
                <a:latin typeface="Calibri"/>
                <a:cs typeface="Calibri"/>
              </a:rPr>
              <a:t>or 1 </a:t>
            </a:r>
            <a:r>
              <a:rPr sz="2000" spc="-15" dirty="0">
                <a:latin typeface="Calibri"/>
                <a:cs typeface="Calibri"/>
              </a:rPr>
              <a:t>Professor </a:t>
            </a:r>
            <a:r>
              <a:rPr sz="2000" dirty="0">
                <a:latin typeface="Calibri"/>
                <a:cs typeface="Calibri"/>
              </a:rPr>
              <a:t>and 1 </a:t>
            </a:r>
            <a:r>
              <a:rPr sz="2000" spc="-10" dirty="0">
                <a:latin typeface="Calibri"/>
                <a:cs typeface="Calibri"/>
              </a:rPr>
              <a:t>Associate </a:t>
            </a:r>
            <a:r>
              <a:rPr sz="2000" spc="-15" dirty="0">
                <a:latin typeface="Calibri"/>
                <a:cs typeface="Calibri"/>
              </a:rPr>
              <a:t>Professor</a:t>
            </a:r>
            <a:r>
              <a:rPr sz="2000" spc="-15" dirty="0">
                <a:solidFill>
                  <a:srgbClr val="31859C"/>
                </a:solidFill>
                <a:latin typeface="Calibri"/>
                <a:cs typeface="Calibri"/>
              </a:rPr>
              <a:t> </a:t>
            </a:r>
            <a:r>
              <a:rPr sz="2000" b="1" u="heavy" dirty="0">
                <a:solidFill>
                  <a:srgbClr val="31859C"/>
                </a:solidFill>
                <a:uFill>
                  <a:solidFill>
                    <a:srgbClr val="31859C"/>
                  </a:solidFill>
                </a:uFill>
                <a:latin typeface="Calibri"/>
                <a:cs typeface="Calibri"/>
              </a:rPr>
              <a:t>(on </a:t>
            </a:r>
            <a:r>
              <a:rPr sz="2000" b="1" u="heavy" spc="-10" dirty="0">
                <a:solidFill>
                  <a:srgbClr val="31859C"/>
                </a:solidFill>
                <a:uFill>
                  <a:solidFill>
                    <a:srgbClr val="31859C"/>
                  </a:solidFill>
                </a:uFill>
                <a:latin typeface="Calibri"/>
                <a:cs typeface="Calibri"/>
              </a:rPr>
              <a:t>regular </a:t>
            </a:r>
            <a:r>
              <a:rPr sz="2000" b="1" u="heavy" dirty="0">
                <a:solidFill>
                  <a:srgbClr val="31859C"/>
                </a:solidFill>
                <a:uFill>
                  <a:solidFill>
                    <a:srgbClr val="31859C"/>
                  </a:solidFill>
                </a:uFill>
                <a:latin typeface="Calibri"/>
                <a:cs typeface="Calibri"/>
              </a:rPr>
              <a:t>basis) </a:t>
            </a:r>
            <a:r>
              <a:rPr sz="2000" b="1" spc="5" dirty="0">
                <a:solidFill>
                  <a:srgbClr val="31859C"/>
                </a:solidFill>
                <a:latin typeface="Calibri"/>
                <a:cs typeface="Calibri"/>
              </a:rPr>
              <a:t> </a:t>
            </a:r>
            <a:r>
              <a:rPr sz="2000" dirty="0">
                <a:latin typeface="Calibri"/>
                <a:cs typeface="Calibri"/>
              </a:rPr>
              <a:t>with </a:t>
            </a:r>
            <a:r>
              <a:rPr sz="2000" spc="-15" dirty="0">
                <a:latin typeface="Calibri"/>
                <a:cs typeface="Calibri"/>
              </a:rPr>
              <a:t>Ph.D.</a:t>
            </a:r>
            <a:r>
              <a:rPr sz="2000" spc="-10" dirty="0">
                <a:latin typeface="Calibri"/>
                <a:cs typeface="Calibri"/>
              </a:rPr>
              <a:t> degree</a:t>
            </a:r>
            <a:r>
              <a:rPr sz="2000" spc="-5" dirty="0">
                <a:latin typeface="Calibri"/>
                <a:cs typeface="Calibri"/>
              </a:rPr>
              <a:t> should</a:t>
            </a:r>
            <a:r>
              <a:rPr sz="2000" dirty="0">
                <a:latin typeface="Calibri"/>
                <a:cs typeface="Calibri"/>
              </a:rPr>
              <a:t> </a:t>
            </a:r>
            <a:r>
              <a:rPr sz="2000" spc="-10" dirty="0">
                <a:latin typeface="Calibri"/>
                <a:cs typeface="Calibri"/>
              </a:rPr>
              <a:t>be available </a:t>
            </a:r>
            <a:r>
              <a:rPr sz="2000" dirty="0">
                <a:latin typeface="Calibri"/>
                <a:cs typeface="Calibri"/>
              </a:rPr>
              <a:t>in the </a:t>
            </a:r>
            <a:r>
              <a:rPr sz="2000" spc="-5" dirty="0">
                <a:latin typeface="Calibri"/>
                <a:cs typeface="Calibri"/>
              </a:rPr>
              <a:t>respective</a:t>
            </a:r>
            <a:r>
              <a:rPr sz="2000" dirty="0">
                <a:latin typeface="Calibri"/>
                <a:cs typeface="Calibri"/>
              </a:rPr>
              <a:t> </a:t>
            </a:r>
            <a:r>
              <a:rPr sz="2000" spc="-5" dirty="0">
                <a:latin typeface="Calibri"/>
                <a:cs typeface="Calibri"/>
              </a:rPr>
              <a:t>department</a:t>
            </a:r>
            <a:r>
              <a:rPr sz="2000" dirty="0">
                <a:latin typeface="Calibri"/>
                <a:cs typeface="Calibri"/>
              </a:rPr>
              <a:t> </a:t>
            </a:r>
            <a:r>
              <a:rPr sz="2000" spc="-20" dirty="0">
                <a:latin typeface="Calibri"/>
                <a:cs typeface="Calibri"/>
              </a:rPr>
              <a:t>for</a:t>
            </a:r>
            <a:r>
              <a:rPr sz="2000" spc="-15" dirty="0">
                <a:latin typeface="Calibri"/>
                <a:cs typeface="Calibri"/>
              </a:rPr>
              <a:t> </a:t>
            </a:r>
            <a:r>
              <a:rPr sz="2000" spc="-5" dirty="0">
                <a:latin typeface="Calibri"/>
                <a:cs typeface="Calibri"/>
              </a:rPr>
              <a:t>two </a:t>
            </a:r>
            <a:r>
              <a:rPr sz="2000" dirty="0">
                <a:latin typeface="Calibri"/>
                <a:cs typeface="Calibri"/>
              </a:rPr>
              <a:t> </a:t>
            </a:r>
            <a:r>
              <a:rPr sz="2000" spc="-5" dirty="0">
                <a:latin typeface="Calibri"/>
                <a:cs typeface="Calibri"/>
              </a:rPr>
              <a:t>academic </a:t>
            </a:r>
            <a:r>
              <a:rPr sz="2000" spc="-15" dirty="0">
                <a:latin typeface="Calibri"/>
                <a:cs typeface="Calibri"/>
              </a:rPr>
              <a:t>years</a:t>
            </a:r>
            <a:r>
              <a:rPr sz="2000" spc="-10" dirty="0">
                <a:latin typeface="Calibri"/>
                <a:cs typeface="Calibri"/>
              </a:rPr>
              <a:t>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a:t>
            </a:r>
            <a:r>
              <a:rPr sz="2000" spc="-35" dirty="0">
                <a:latin typeface="Calibri"/>
                <a:cs typeface="Calibri"/>
              </a:rPr>
              <a:t> </a:t>
            </a:r>
            <a:r>
              <a:rPr sz="2000" spc="-30" dirty="0">
                <a:latin typeface="Calibri"/>
                <a:cs typeface="Calibri"/>
              </a:rPr>
              <a:t>(CAY)</a:t>
            </a:r>
            <a:r>
              <a:rPr sz="2000" spc="-25" dirty="0">
                <a:latin typeface="Calibri"/>
                <a:cs typeface="Calibri"/>
              </a:rPr>
              <a:t> </a:t>
            </a:r>
            <a:r>
              <a:rPr sz="2000" spc="-5" dirty="0">
                <a:latin typeface="Calibri"/>
                <a:cs typeface="Calibri"/>
              </a:rPr>
              <a:t>and </a:t>
            </a:r>
            <a:r>
              <a:rPr sz="2000" spc="-15" dirty="0">
                <a:latin typeface="Calibri"/>
                <a:cs typeface="Calibri"/>
              </a:rPr>
              <a:t>Current</a:t>
            </a:r>
            <a:r>
              <a:rPr sz="2000" spc="-10" dirty="0">
                <a:latin typeface="Calibri"/>
                <a:cs typeface="Calibri"/>
              </a:rPr>
              <a:t> </a:t>
            </a:r>
            <a:r>
              <a:rPr sz="2000" spc="-5" dirty="0">
                <a:latin typeface="Calibri"/>
                <a:cs typeface="Calibri"/>
              </a:rPr>
              <a:t>Academic </a:t>
            </a:r>
            <a:r>
              <a:rPr sz="2000" spc="-40" dirty="0">
                <a:latin typeface="Calibri"/>
                <a:cs typeface="Calibri"/>
              </a:rPr>
              <a:t>Year </a:t>
            </a:r>
            <a:r>
              <a:rPr sz="2000" spc="-35" dirty="0">
                <a:latin typeface="Calibri"/>
                <a:cs typeface="Calibri"/>
              </a:rPr>
              <a:t> </a:t>
            </a:r>
            <a:r>
              <a:rPr sz="2000" dirty="0">
                <a:latin typeface="Calibri"/>
                <a:cs typeface="Calibri"/>
              </a:rPr>
              <a:t>Minus</a:t>
            </a:r>
            <a:r>
              <a:rPr sz="2000" spc="-20" dirty="0">
                <a:latin typeface="Calibri"/>
                <a:cs typeface="Calibri"/>
              </a:rPr>
              <a:t> </a:t>
            </a:r>
            <a:r>
              <a:rPr sz="2000" dirty="0">
                <a:latin typeface="Calibri"/>
                <a:cs typeface="Calibri"/>
              </a:rPr>
              <a:t>One</a:t>
            </a:r>
            <a:r>
              <a:rPr sz="2000" spc="-10" dirty="0">
                <a:latin typeface="Calibri"/>
                <a:cs typeface="Calibri"/>
              </a:rPr>
              <a:t> </a:t>
            </a:r>
            <a:r>
              <a:rPr sz="2000" spc="-20" dirty="0">
                <a:latin typeface="Calibri"/>
                <a:cs typeface="Calibri"/>
              </a:rPr>
              <a:t>(CAYM1).</a:t>
            </a:r>
            <a:endParaRPr sz="2000" dirty="0">
              <a:latin typeface="Calibri"/>
              <a:cs typeface="Calibri"/>
            </a:endParaRPr>
          </a:p>
          <a:p>
            <a:pPr>
              <a:lnSpc>
                <a:spcPct val="100000"/>
              </a:lnSpc>
              <a:spcBef>
                <a:spcPts val="20"/>
              </a:spcBef>
              <a:buFont typeface="Arial MT"/>
              <a:buChar char="•"/>
            </a:pPr>
            <a:endParaRPr sz="2500" dirty="0">
              <a:latin typeface="Calibri"/>
              <a:cs typeface="Calibri"/>
            </a:endParaRPr>
          </a:p>
          <a:p>
            <a:pPr marL="354965" marR="5080" indent="-342900" algn="just">
              <a:lnSpc>
                <a:spcPct val="100000"/>
              </a:lnSpc>
              <a:buFont typeface="Arial MT"/>
              <a:buChar char="•"/>
              <a:tabLst>
                <a:tab pos="355600" algn="l"/>
              </a:tabLst>
            </a:pPr>
            <a:r>
              <a:rPr sz="2000" dirty="0">
                <a:latin typeface="Calibri"/>
                <a:cs typeface="Calibri"/>
              </a:rPr>
              <a:t>HoD </a:t>
            </a:r>
            <a:r>
              <a:rPr sz="2000" spc="-10" dirty="0">
                <a:latin typeface="Calibri"/>
                <a:cs typeface="Calibri"/>
              </a:rPr>
              <a:t>of the </a:t>
            </a:r>
            <a:r>
              <a:rPr sz="2000" spc="-15" dirty="0">
                <a:latin typeface="Calibri"/>
                <a:cs typeface="Calibri"/>
              </a:rPr>
              <a:t>program </a:t>
            </a:r>
            <a:r>
              <a:rPr sz="2000" spc="-5" dirty="0">
                <a:latin typeface="Calibri"/>
                <a:cs typeface="Calibri"/>
              </a:rPr>
              <a:t>under </a:t>
            </a:r>
            <a:r>
              <a:rPr sz="2000" spc="-10" dirty="0">
                <a:latin typeface="Calibri"/>
                <a:cs typeface="Calibri"/>
              </a:rPr>
              <a:t>consideration </a:t>
            </a:r>
            <a:r>
              <a:rPr sz="2000" spc="-5" dirty="0">
                <a:latin typeface="Calibri"/>
                <a:cs typeface="Calibri"/>
              </a:rPr>
              <a:t>possesses </a:t>
            </a:r>
            <a:r>
              <a:rPr sz="2000" spc="-10" dirty="0">
                <a:latin typeface="Calibri"/>
                <a:cs typeface="Calibri"/>
              </a:rPr>
              <a:t>Ph.D. </a:t>
            </a:r>
            <a:r>
              <a:rPr sz="2000" spc="-5" dirty="0">
                <a:latin typeface="Calibri"/>
                <a:cs typeface="Calibri"/>
              </a:rPr>
              <a:t>degree </a:t>
            </a:r>
            <a:r>
              <a:rPr sz="2000" dirty="0">
                <a:latin typeface="Calibri"/>
                <a:cs typeface="Calibri"/>
              </a:rPr>
              <a:t>in </a:t>
            </a:r>
            <a:r>
              <a:rPr sz="2000" spc="5" dirty="0">
                <a:latin typeface="Calibri"/>
                <a:cs typeface="Calibri"/>
              </a:rPr>
              <a:t>the </a:t>
            </a:r>
            <a:r>
              <a:rPr sz="2000" spc="-10" dirty="0">
                <a:latin typeface="Calibri"/>
                <a:cs typeface="Calibri"/>
              </a:rPr>
              <a:t>Current </a:t>
            </a:r>
            <a:r>
              <a:rPr sz="2000" spc="-5" dirty="0">
                <a:latin typeface="Calibri"/>
                <a:cs typeface="Calibri"/>
              </a:rPr>
              <a:t> Academic </a:t>
            </a:r>
            <a:r>
              <a:rPr sz="2000" spc="-40" dirty="0">
                <a:latin typeface="Calibri"/>
                <a:cs typeface="Calibri"/>
              </a:rPr>
              <a:t>Year</a:t>
            </a:r>
            <a:r>
              <a:rPr sz="2000" spc="-10" dirty="0">
                <a:latin typeface="Calibri"/>
                <a:cs typeface="Calibri"/>
              </a:rPr>
              <a:t> </a:t>
            </a:r>
            <a:r>
              <a:rPr sz="2000" spc="-25" dirty="0">
                <a:latin typeface="Calibri"/>
                <a:cs typeface="Calibri"/>
              </a:rPr>
              <a:t>(CAY).</a:t>
            </a:r>
            <a:endParaRPr sz="2000" dirty="0">
              <a:latin typeface="Calibri"/>
              <a:cs typeface="Calibri"/>
            </a:endParaRPr>
          </a:p>
        </p:txBody>
      </p:sp>
      <p:pic>
        <p:nvPicPr>
          <p:cNvPr id="3" name="object 3"/>
          <p:cNvPicPr/>
          <p:nvPr/>
        </p:nvPicPr>
        <p:blipFill>
          <a:blip r:embed="rId2" cstate="print"/>
          <a:stretch>
            <a:fillRect/>
          </a:stretch>
        </p:blipFill>
        <p:spPr>
          <a:xfrm>
            <a:off x="88900" y="0"/>
            <a:ext cx="690371" cy="5745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1900" y="293729"/>
            <a:ext cx="8409939" cy="1799595"/>
          </a:xfrm>
          <a:prstGeom prst="rect">
            <a:avLst/>
          </a:prstGeom>
        </p:spPr>
        <p:txBody>
          <a:bodyPr vert="horz" wrap="square" lIns="0" tIns="12700" rIns="0" bIns="0" rtlCol="0">
            <a:spAutoFit/>
          </a:bodyPr>
          <a:lstStyle/>
          <a:p>
            <a:pPr marL="12700" marR="5080">
              <a:lnSpc>
                <a:spcPct val="100000"/>
              </a:lnSpc>
              <a:spcBef>
                <a:spcPts val="100"/>
              </a:spcBef>
            </a:pPr>
            <a:r>
              <a:rPr sz="3600" b="1" spc="-10" dirty="0">
                <a:solidFill>
                  <a:srgbClr val="4B390D"/>
                </a:solidFill>
                <a:latin typeface="Calibri" panose="020F0502020204030204" pitchFamily="34" charset="0"/>
                <a:cs typeface="Calibri" panose="020F0502020204030204" pitchFamily="34" charset="0"/>
              </a:rPr>
              <a:t>Accreditation </a:t>
            </a:r>
            <a:r>
              <a:rPr sz="3600" b="1" spc="-15" dirty="0">
                <a:solidFill>
                  <a:srgbClr val="4B390D"/>
                </a:solidFill>
                <a:latin typeface="Calibri" panose="020F0502020204030204" pitchFamily="34" charset="0"/>
                <a:cs typeface="Calibri" panose="020F0502020204030204" pitchFamily="34" charset="0"/>
              </a:rPr>
              <a:t>for </a:t>
            </a:r>
            <a:r>
              <a:rPr sz="3600" b="1" spc="-10" dirty="0">
                <a:solidFill>
                  <a:srgbClr val="4B390D"/>
                </a:solidFill>
                <a:latin typeface="Calibri" panose="020F0502020204030204" pitchFamily="34" charset="0"/>
                <a:cs typeface="Calibri" panose="020F0502020204030204" pitchFamily="34" charset="0"/>
              </a:rPr>
              <a:t>Three years </a:t>
            </a:r>
            <a:r>
              <a:rPr sz="3600" b="1" dirty="0">
                <a:solidFill>
                  <a:srgbClr val="4B390D"/>
                </a:solidFill>
                <a:latin typeface="Calibri" panose="020F0502020204030204" pitchFamily="34" charset="0"/>
                <a:cs typeface="Calibri" panose="020F0502020204030204" pitchFamily="34" charset="0"/>
              </a:rPr>
              <a:t>will be </a:t>
            </a:r>
            <a:r>
              <a:rPr sz="3600" b="1" spc="-10" dirty="0">
                <a:solidFill>
                  <a:srgbClr val="4B390D"/>
                </a:solidFill>
                <a:latin typeface="Calibri" panose="020F0502020204030204" pitchFamily="34" charset="0"/>
                <a:cs typeface="Calibri" panose="020F0502020204030204" pitchFamily="34" charset="0"/>
              </a:rPr>
              <a:t>accorded </a:t>
            </a:r>
            <a:r>
              <a:rPr sz="3600" b="1" spc="-20" dirty="0">
                <a:solidFill>
                  <a:srgbClr val="4B390D"/>
                </a:solidFill>
                <a:latin typeface="Calibri" panose="020F0502020204030204" pitchFamily="34" charset="0"/>
                <a:cs typeface="Calibri" panose="020F0502020204030204" pitchFamily="34" charset="0"/>
              </a:rPr>
              <a:t>to </a:t>
            </a:r>
            <a:r>
              <a:rPr sz="3600" b="1" dirty="0">
                <a:solidFill>
                  <a:srgbClr val="4B390D"/>
                </a:solidFill>
                <a:latin typeface="Calibri" panose="020F0502020204030204" pitchFamily="34" charset="0"/>
                <a:cs typeface="Calibri" panose="020F0502020204030204" pitchFamily="34" charset="0"/>
              </a:rPr>
              <a:t>a </a:t>
            </a:r>
            <a:r>
              <a:rPr sz="3600" b="1" spc="-15" dirty="0">
                <a:solidFill>
                  <a:srgbClr val="4B390D"/>
                </a:solidFill>
                <a:latin typeface="Calibri" panose="020F0502020204030204" pitchFamily="34" charset="0"/>
                <a:cs typeface="Calibri" panose="020F0502020204030204" pitchFamily="34" charset="0"/>
              </a:rPr>
              <a:t>program </a:t>
            </a:r>
            <a:r>
              <a:rPr sz="3600" b="1" dirty="0">
                <a:solidFill>
                  <a:srgbClr val="4B390D"/>
                </a:solidFill>
                <a:latin typeface="Calibri" panose="020F0502020204030204" pitchFamily="34" charset="0"/>
                <a:cs typeface="Calibri" panose="020F0502020204030204" pitchFamily="34" charset="0"/>
              </a:rPr>
              <a:t>on </a:t>
            </a:r>
            <a:r>
              <a:rPr sz="3600" b="1" spc="-530" dirty="0">
                <a:solidFill>
                  <a:srgbClr val="4B390D"/>
                </a:solidFill>
                <a:latin typeface="Calibri" panose="020F0502020204030204" pitchFamily="34" charset="0"/>
                <a:cs typeface="Calibri" panose="020F0502020204030204" pitchFamily="34" charset="0"/>
              </a:rPr>
              <a:t> </a:t>
            </a:r>
            <a:r>
              <a:rPr sz="3600" b="1" spc="-5" dirty="0">
                <a:solidFill>
                  <a:srgbClr val="4B390D"/>
                </a:solidFill>
                <a:latin typeface="Calibri" panose="020F0502020204030204" pitchFamily="34" charset="0"/>
                <a:cs typeface="Calibri" panose="020F0502020204030204" pitchFamily="34" charset="0"/>
              </a:rPr>
              <a:t>fulfilment</a:t>
            </a:r>
            <a:r>
              <a:rPr sz="3600" b="1" spc="10"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of </a:t>
            </a:r>
            <a:r>
              <a:rPr sz="3600" b="1" spc="-5" dirty="0">
                <a:solidFill>
                  <a:srgbClr val="4B390D"/>
                </a:solidFill>
                <a:latin typeface="Calibri" panose="020F0502020204030204" pitchFamily="34" charset="0"/>
                <a:cs typeface="Calibri" panose="020F0502020204030204" pitchFamily="34" charset="0"/>
              </a:rPr>
              <a:t>the</a:t>
            </a:r>
            <a:r>
              <a:rPr sz="3600" b="1" spc="25"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following</a:t>
            </a:r>
            <a:r>
              <a:rPr sz="3600" b="1" spc="-25"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requirements</a:t>
            </a:r>
            <a:r>
              <a:rPr b="1" spc="-10" dirty="0">
                <a:solidFill>
                  <a:srgbClr val="4B390D"/>
                </a:solidFill>
                <a:latin typeface="Calibri" panose="020F0502020204030204" pitchFamily="34" charset="0"/>
                <a:cs typeface="Calibri" panose="020F0502020204030204" pitchFamily="34" charset="0"/>
              </a:rPr>
              <a:t>:</a:t>
            </a:r>
          </a:p>
        </p:txBody>
      </p:sp>
      <p:sp>
        <p:nvSpPr>
          <p:cNvPr id="3" name="object 3"/>
          <p:cNvSpPr txBox="1"/>
          <p:nvPr/>
        </p:nvSpPr>
        <p:spPr>
          <a:xfrm>
            <a:off x="1142528" y="1962347"/>
            <a:ext cx="8409940" cy="4237699"/>
          </a:xfrm>
          <a:prstGeom prst="rect">
            <a:avLst/>
          </a:prstGeom>
        </p:spPr>
        <p:txBody>
          <a:bodyPr vert="horz" wrap="square" lIns="0" tIns="13335" rIns="0" bIns="0" rtlCol="0">
            <a:spAutoFit/>
          </a:bodyPr>
          <a:lstStyle/>
          <a:p>
            <a:pPr marL="312420" marR="12700" indent="-300355" algn="just">
              <a:lnSpc>
                <a:spcPct val="100000"/>
              </a:lnSpc>
              <a:spcBef>
                <a:spcPts val="105"/>
              </a:spcBef>
              <a:buFont typeface="Arial MT"/>
              <a:buChar char="•"/>
              <a:tabLst>
                <a:tab pos="313055" algn="l"/>
              </a:tabLst>
            </a:pPr>
            <a:endParaRPr lang="en-US" sz="2000" spc="-15" dirty="0">
              <a:latin typeface="Calibri"/>
              <a:cs typeface="Calibri"/>
            </a:endParaRPr>
          </a:p>
          <a:p>
            <a:pPr marL="312420" marR="12700" indent="-300355" algn="just">
              <a:lnSpc>
                <a:spcPct val="100000"/>
              </a:lnSpc>
              <a:spcBef>
                <a:spcPts val="105"/>
              </a:spcBef>
              <a:buFont typeface="Arial MT"/>
              <a:buChar char="•"/>
              <a:tabLst>
                <a:tab pos="313055" algn="l"/>
              </a:tabLst>
            </a:pPr>
            <a:endParaRPr lang="en-IN" sz="2000" spc="-15" dirty="0">
              <a:latin typeface="Calibri"/>
              <a:cs typeface="Calibri"/>
            </a:endParaRPr>
          </a:p>
          <a:p>
            <a:pPr marL="312420" marR="12700" indent="-300355" algn="just">
              <a:lnSpc>
                <a:spcPct val="100000"/>
              </a:lnSpc>
              <a:spcBef>
                <a:spcPts val="105"/>
              </a:spcBef>
              <a:buFont typeface="Arial MT"/>
              <a:buChar char="•"/>
              <a:tabLst>
                <a:tab pos="313055" algn="l"/>
              </a:tabLst>
            </a:pPr>
            <a:endParaRPr lang="en-IN" sz="100" spc="-15" dirty="0">
              <a:latin typeface="Calibri"/>
              <a:cs typeface="Calibri"/>
            </a:endParaRPr>
          </a:p>
          <a:p>
            <a:pPr marL="312420" marR="12700" indent="-300355" algn="just">
              <a:lnSpc>
                <a:spcPct val="100000"/>
              </a:lnSpc>
              <a:spcBef>
                <a:spcPts val="105"/>
              </a:spcBef>
              <a:buFont typeface="Arial MT"/>
              <a:buChar char="•"/>
              <a:tabLst>
                <a:tab pos="313055" algn="l"/>
              </a:tabLst>
            </a:pPr>
            <a:r>
              <a:rPr sz="2000" spc="-15" dirty="0">
                <a:latin typeface="Calibri"/>
                <a:cs typeface="Calibri"/>
              </a:rPr>
              <a:t>Program </a:t>
            </a:r>
            <a:r>
              <a:rPr sz="2000" spc="-5" dirty="0">
                <a:latin typeface="Calibri"/>
                <a:cs typeface="Calibri"/>
              </a:rPr>
              <a:t>should </a:t>
            </a:r>
            <a:r>
              <a:rPr sz="2000" spc="-10" dirty="0">
                <a:latin typeface="Calibri"/>
                <a:cs typeface="Calibri"/>
              </a:rPr>
              <a:t>score </a:t>
            </a:r>
            <a:r>
              <a:rPr sz="2000" dirty="0">
                <a:latin typeface="Calibri"/>
                <a:cs typeface="Calibri"/>
              </a:rPr>
              <a:t>a </a:t>
            </a:r>
            <a:r>
              <a:rPr sz="2000" spc="-5" dirty="0">
                <a:latin typeface="Calibri"/>
                <a:cs typeface="Calibri"/>
              </a:rPr>
              <a:t>minimum </a:t>
            </a:r>
            <a:r>
              <a:rPr sz="2000" dirty="0">
                <a:latin typeface="Calibri"/>
                <a:cs typeface="Calibri"/>
              </a:rPr>
              <a:t>of </a:t>
            </a:r>
            <a:r>
              <a:rPr sz="2000" spc="-5" dirty="0">
                <a:latin typeface="Calibri"/>
                <a:cs typeface="Calibri"/>
              </a:rPr>
              <a:t>600 </a:t>
            </a:r>
            <a:r>
              <a:rPr sz="2000" spc="-10" dirty="0">
                <a:latin typeface="Calibri"/>
                <a:cs typeface="Calibri"/>
              </a:rPr>
              <a:t>points </a:t>
            </a:r>
            <a:r>
              <a:rPr sz="2000" dirty="0">
                <a:latin typeface="Calibri"/>
                <a:cs typeface="Calibri"/>
              </a:rPr>
              <a:t>with </a:t>
            </a:r>
            <a:r>
              <a:rPr sz="2000" spc="-10" dirty="0">
                <a:latin typeface="Calibri"/>
                <a:cs typeface="Calibri"/>
              </a:rPr>
              <a:t>atleast </a:t>
            </a:r>
            <a:r>
              <a:rPr sz="2000" dirty="0">
                <a:latin typeface="Calibri"/>
                <a:cs typeface="Calibri"/>
              </a:rPr>
              <a:t>40 per </a:t>
            </a:r>
            <a:r>
              <a:rPr sz="2000" spc="-5" dirty="0">
                <a:latin typeface="Calibri"/>
                <a:cs typeface="Calibri"/>
              </a:rPr>
              <a:t>cent marks </a:t>
            </a:r>
            <a:r>
              <a:rPr sz="2000" spc="-440" dirty="0">
                <a:latin typeface="Calibri"/>
                <a:cs typeface="Calibri"/>
              </a:rPr>
              <a:t> </a:t>
            </a:r>
            <a:r>
              <a:rPr sz="2000" dirty="0">
                <a:latin typeface="Calibri"/>
                <a:cs typeface="Calibri"/>
              </a:rPr>
              <a:t>in</a:t>
            </a:r>
            <a:r>
              <a:rPr sz="2000" spc="-5" dirty="0">
                <a:latin typeface="Calibri"/>
                <a:cs typeface="Calibri"/>
              </a:rPr>
              <a:t> Criterion</a:t>
            </a:r>
            <a:r>
              <a:rPr sz="2000" spc="15" dirty="0">
                <a:latin typeface="Calibri"/>
                <a:cs typeface="Calibri"/>
              </a:rPr>
              <a:t> </a:t>
            </a:r>
            <a:r>
              <a:rPr sz="2000" dirty="0">
                <a:latin typeface="Calibri"/>
                <a:cs typeface="Calibri"/>
              </a:rPr>
              <a:t>V</a:t>
            </a:r>
            <a:r>
              <a:rPr sz="2000" spc="-10" dirty="0">
                <a:latin typeface="Calibri"/>
                <a:cs typeface="Calibri"/>
              </a:rPr>
              <a:t> (Faculty</a:t>
            </a:r>
            <a:r>
              <a:rPr sz="2000" dirty="0">
                <a:latin typeface="Calibri"/>
                <a:cs typeface="Calibri"/>
              </a:rPr>
              <a:t> </a:t>
            </a:r>
            <a:r>
              <a:rPr sz="2000" spc="-10" dirty="0">
                <a:latin typeface="Calibri"/>
                <a:cs typeface="Calibri"/>
              </a:rPr>
              <a:t>Information</a:t>
            </a:r>
            <a:r>
              <a:rPr sz="2000" spc="-5" dirty="0">
                <a:latin typeface="Calibri"/>
                <a:cs typeface="Calibri"/>
              </a:rPr>
              <a:t> and Contributions).</a:t>
            </a:r>
            <a:endParaRPr sz="2000" dirty="0">
              <a:latin typeface="Calibri"/>
              <a:cs typeface="Calibri"/>
            </a:endParaRPr>
          </a:p>
          <a:p>
            <a:pPr>
              <a:lnSpc>
                <a:spcPct val="100000"/>
              </a:lnSpc>
              <a:spcBef>
                <a:spcPts val="5"/>
              </a:spcBef>
              <a:buChar char="•"/>
            </a:pPr>
            <a:endParaRPr sz="2250" dirty="0">
              <a:latin typeface="Calibri"/>
              <a:cs typeface="Calibri"/>
            </a:endParaRPr>
          </a:p>
          <a:p>
            <a:pPr marL="354965" marR="5080" indent="-342900" algn="just">
              <a:lnSpc>
                <a:spcPct val="100200"/>
              </a:lnSpc>
              <a:buFont typeface="Arial MT"/>
              <a:buChar char="•"/>
              <a:tabLst>
                <a:tab pos="355600" algn="l"/>
              </a:tabLst>
            </a:pPr>
            <a:r>
              <a:rPr sz="2000" b="1" u="heavy" spc="5" dirty="0">
                <a:solidFill>
                  <a:srgbClr val="31859C"/>
                </a:solidFill>
                <a:uFill>
                  <a:solidFill>
                    <a:srgbClr val="31859C"/>
                  </a:solidFill>
                </a:uFill>
                <a:latin typeface="Calibri"/>
                <a:cs typeface="Calibri"/>
              </a:rPr>
              <a:t>The </a:t>
            </a:r>
            <a:r>
              <a:rPr sz="2000" b="1" u="heavy" spc="-5" dirty="0">
                <a:solidFill>
                  <a:srgbClr val="31859C"/>
                </a:solidFill>
                <a:uFill>
                  <a:solidFill>
                    <a:srgbClr val="31859C"/>
                  </a:solidFill>
                </a:uFill>
                <a:latin typeface="Calibri"/>
                <a:cs typeface="Calibri"/>
              </a:rPr>
              <a:t>admissions </a:t>
            </a:r>
            <a:r>
              <a:rPr sz="2000" b="1" u="heavy" spc="-10" dirty="0">
                <a:solidFill>
                  <a:srgbClr val="31859C"/>
                </a:solidFill>
                <a:uFill>
                  <a:solidFill>
                    <a:srgbClr val="31859C"/>
                  </a:solidFill>
                </a:uFill>
                <a:latin typeface="Calibri"/>
                <a:cs typeface="Calibri"/>
              </a:rPr>
              <a:t>in </a:t>
            </a:r>
            <a:r>
              <a:rPr sz="2000" b="1" u="heavy" spc="5" dirty="0">
                <a:solidFill>
                  <a:srgbClr val="31859C"/>
                </a:solidFill>
                <a:uFill>
                  <a:solidFill>
                    <a:srgbClr val="31859C"/>
                  </a:solidFill>
                </a:uFill>
                <a:latin typeface="Calibri"/>
                <a:cs typeface="Calibri"/>
              </a:rPr>
              <a:t>the </a:t>
            </a:r>
            <a:r>
              <a:rPr sz="2000" b="1" u="heavy" spc="-5" dirty="0">
                <a:solidFill>
                  <a:srgbClr val="31859C"/>
                </a:solidFill>
                <a:uFill>
                  <a:solidFill>
                    <a:srgbClr val="31859C"/>
                  </a:solidFill>
                </a:uFill>
                <a:latin typeface="Calibri"/>
                <a:cs typeface="Calibri"/>
              </a:rPr>
              <a:t>UG </a:t>
            </a:r>
            <a:r>
              <a:rPr sz="2000" b="1" u="heavy" spc="-20" dirty="0">
                <a:solidFill>
                  <a:srgbClr val="31859C"/>
                </a:solidFill>
                <a:uFill>
                  <a:solidFill>
                    <a:srgbClr val="31859C"/>
                  </a:solidFill>
                </a:uFill>
                <a:latin typeface="Calibri"/>
                <a:cs typeface="Calibri"/>
              </a:rPr>
              <a:t>program </a:t>
            </a:r>
            <a:r>
              <a:rPr sz="2000" b="1" u="heavy" spc="-5" dirty="0">
                <a:solidFill>
                  <a:srgbClr val="31859C"/>
                </a:solidFill>
                <a:uFill>
                  <a:solidFill>
                    <a:srgbClr val="31859C"/>
                  </a:solidFill>
                </a:uFill>
                <a:latin typeface="Calibri"/>
                <a:cs typeface="Calibri"/>
              </a:rPr>
              <a:t>should </a:t>
            </a:r>
            <a:r>
              <a:rPr sz="2000" b="1" u="heavy" dirty="0">
                <a:solidFill>
                  <a:srgbClr val="31859C"/>
                </a:solidFill>
                <a:uFill>
                  <a:solidFill>
                    <a:srgbClr val="31859C"/>
                  </a:solidFill>
                </a:uFill>
                <a:latin typeface="Calibri"/>
                <a:cs typeface="Calibri"/>
              </a:rPr>
              <a:t>be </a:t>
            </a:r>
            <a:r>
              <a:rPr sz="2000" b="1" u="heavy" spc="-10" dirty="0">
                <a:solidFill>
                  <a:srgbClr val="31859C"/>
                </a:solidFill>
                <a:uFill>
                  <a:solidFill>
                    <a:srgbClr val="31859C"/>
                  </a:solidFill>
                </a:uFill>
                <a:latin typeface="Calibri"/>
                <a:cs typeface="Calibri"/>
              </a:rPr>
              <a:t>more </a:t>
            </a:r>
            <a:r>
              <a:rPr sz="2000" b="1" u="heavy" spc="-5" dirty="0">
                <a:solidFill>
                  <a:srgbClr val="31859C"/>
                </a:solidFill>
                <a:uFill>
                  <a:solidFill>
                    <a:srgbClr val="31859C"/>
                  </a:solidFill>
                </a:uFill>
                <a:latin typeface="Calibri"/>
                <a:cs typeface="Calibri"/>
              </a:rPr>
              <a:t>than </a:t>
            </a:r>
            <a:r>
              <a:rPr sz="2000" b="1" u="heavy" spc="-10" dirty="0">
                <a:solidFill>
                  <a:srgbClr val="31859C"/>
                </a:solidFill>
                <a:uFill>
                  <a:solidFill>
                    <a:srgbClr val="31859C"/>
                  </a:solidFill>
                </a:uFill>
                <a:latin typeface="Calibri"/>
                <a:cs typeface="Calibri"/>
              </a:rPr>
              <a:t>or </a:t>
            </a:r>
            <a:r>
              <a:rPr sz="2000" b="1" u="heavy" spc="-5" dirty="0">
                <a:solidFill>
                  <a:srgbClr val="31859C"/>
                </a:solidFill>
                <a:uFill>
                  <a:solidFill>
                    <a:srgbClr val="31859C"/>
                  </a:solidFill>
                </a:uFill>
                <a:latin typeface="Calibri"/>
                <a:cs typeface="Calibri"/>
              </a:rPr>
              <a:t>equal </a:t>
            </a:r>
            <a:r>
              <a:rPr sz="2000" b="1" u="heavy" spc="-20" dirty="0">
                <a:solidFill>
                  <a:srgbClr val="31859C"/>
                </a:solidFill>
                <a:uFill>
                  <a:solidFill>
                    <a:srgbClr val="31859C"/>
                  </a:solidFill>
                </a:uFill>
                <a:latin typeface="Calibri"/>
                <a:cs typeface="Calibri"/>
              </a:rPr>
              <a:t>to </a:t>
            </a:r>
            <a:r>
              <a:rPr sz="2000" b="1" u="heavy" dirty="0">
                <a:solidFill>
                  <a:srgbClr val="31859C"/>
                </a:solidFill>
                <a:uFill>
                  <a:solidFill>
                    <a:srgbClr val="31859C"/>
                  </a:solidFill>
                </a:uFill>
                <a:latin typeface="Calibri"/>
                <a:cs typeface="Calibri"/>
              </a:rPr>
              <a:t>50 per </a:t>
            </a:r>
            <a:r>
              <a:rPr sz="2000" b="1" spc="5" dirty="0">
                <a:solidFill>
                  <a:srgbClr val="31859C"/>
                </a:solidFill>
                <a:latin typeface="Calibri"/>
                <a:cs typeface="Calibri"/>
              </a:rPr>
              <a:t> </a:t>
            </a:r>
            <a:r>
              <a:rPr sz="2000" b="1" u="heavy" spc="-5" dirty="0">
                <a:solidFill>
                  <a:srgbClr val="31859C"/>
                </a:solidFill>
                <a:uFill>
                  <a:solidFill>
                    <a:srgbClr val="31859C"/>
                  </a:solidFill>
                </a:uFill>
                <a:latin typeface="Calibri"/>
                <a:cs typeface="Calibri"/>
              </a:rPr>
              <a:t>cent,</a:t>
            </a:r>
            <a:r>
              <a:rPr sz="2000" b="1" u="heavy" dirty="0">
                <a:solidFill>
                  <a:srgbClr val="31859C"/>
                </a:solidFill>
                <a:uFill>
                  <a:solidFill>
                    <a:srgbClr val="31859C"/>
                  </a:solidFill>
                </a:uFill>
                <a:latin typeface="Calibri"/>
                <a:cs typeface="Calibri"/>
              </a:rPr>
              <a:t> </a:t>
            </a:r>
            <a:r>
              <a:rPr sz="2000" b="1" u="heavy" spc="-20" dirty="0">
                <a:solidFill>
                  <a:srgbClr val="31859C"/>
                </a:solidFill>
                <a:uFill>
                  <a:solidFill>
                    <a:srgbClr val="31859C"/>
                  </a:solidFill>
                </a:uFill>
                <a:latin typeface="Calibri"/>
                <a:cs typeface="Calibri"/>
              </a:rPr>
              <a:t>averaged</a:t>
            </a:r>
            <a:r>
              <a:rPr sz="2000" b="1" u="heavy" spc="-15"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over</a:t>
            </a:r>
            <a:r>
              <a:rPr sz="2000" b="1" u="heavy" spc="-5"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three</a:t>
            </a:r>
            <a:r>
              <a:rPr sz="2000" b="1" u="heavy" spc="-5" dirty="0">
                <a:solidFill>
                  <a:srgbClr val="31859C"/>
                </a:solidFill>
                <a:uFill>
                  <a:solidFill>
                    <a:srgbClr val="31859C"/>
                  </a:solidFill>
                </a:uFill>
                <a:latin typeface="Calibri"/>
                <a:cs typeface="Calibri"/>
              </a:rPr>
              <a:t> academic</a:t>
            </a:r>
            <a:r>
              <a:rPr sz="2000" b="1" u="heavy" dirty="0">
                <a:solidFill>
                  <a:srgbClr val="31859C"/>
                </a:solidFill>
                <a:uFill>
                  <a:solidFill>
                    <a:srgbClr val="31859C"/>
                  </a:solidFill>
                </a:uFill>
                <a:latin typeface="Calibri"/>
                <a:cs typeface="Calibri"/>
              </a:rPr>
              <a:t> </a:t>
            </a:r>
            <a:r>
              <a:rPr sz="2000" b="1" u="heavy" spc="-15" dirty="0">
                <a:solidFill>
                  <a:srgbClr val="31859C"/>
                </a:solidFill>
                <a:uFill>
                  <a:solidFill>
                    <a:srgbClr val="31859C"/>
                  </a:solidFill>
                </a:uFill>
                <a:latin typeface="Calibri"/>
                <a:cs typeface="Calibri"/>
              </a:rPr>
              <a:t>years</a:t>
            </a:r>
            <a:r>
              <a:rPr sz="2000" b="1" u="heavy" spc="-10"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(including</a:t>
            </a:r>
            <a:r>
              <a:rPr sz="2000" b="1" u="heavy" dirty="0">
                <a:solidFill>
                  <a:srgbClr val="31859C"/>
                </a:solidFill>
                <a:uFill>
                  <a:solidFill>
                    <a:srgbClr val="31859C"/>
                  </a:solidFill>
                </a:uFill>
                <a:latin typeface="Calibri"/>
                <a:cs typeface="Calibri"/>
              </a:rPr>
              <a:t> </a:t>
            </a:r>
            <a:r>
              <a:rPr sz="2000" b="1" u="heavy" spc="-20" dirty="0">
                <a:solidFill>
                  <a:srgbClr val="31859C"/>
                </a:solidFill>
                <a:uFill>
                  <a:solidFill>
                    <a:srgbClr val="31859C"/>
                  </a:solidFill>
                </a:uFill>
                <a:latin typeface="Calibri"/>
                <a:cs typeface="Calibri"/>
              </a:rPr>
              <a:t>lateral</a:t>
            </a:r>
            <a:r>
              <a:rPr sz="2000" b="1" u="heavy" spc="-1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entry),</a:t>
            </a:r>
            <a:r>
              <a:rPr sz="2000" b="1" u="heavy" dirty="0">
                <a:solidFill>
                  <a:srgbClr val="31859C"/>
                </a:solidFill>
                <a:uFill>
                  <a:solidFill>
                    <a:srgbClr val="31859C"/>
                  </a:solidFill>
                </a:uFill>
                <a:latin typeface="Calibri"/>
                <a:cs typeface="Calibri"/>
              </a:rPr>
              <a:t> i.e. </a:t>
            </a:r>
            <a:r>
              <a:rPr sz="2000" b="1" spc="5" dirty="0">
                <a:solidFill>
                  <a:srgbClr val="31859C"/>
                </a:solidFill>
                <a:latin typeface="Calibri"/>
                <a:cs typeface="Calibri"/>
              </a:rPr>
              <a:t> </a:t>
            </a:r>
            <a:r>
              <a:rPr sz="2000" b="1" u="heavy" spc="-10" dirty="0">
                <a:solidFill>
                  <a:srgbClr val="31859C"/>
                </a:solidFill>
                <a:uFill>
                  <a:solidFill>
                    <a:srgbClr val="31859C"/>
                  </a:solidFill>
                </a:uFill>
                <a:latin typeface="Calibri"/>
                <a:cs typeface="Calibri"/>
              </a:rPr>
              <a:t>Current </a:t>
            </a:r>
            <a:r>
              <a:rPr sz="2000" b="1" u="heavy" spc="-5" dirty="0">
                <a:solidFill>
                  <a:srgbClr val="31859C"/>
                </a:solidFill>
                <a:uFill>
                  <a:solidFill>
                    <a:srgbClr val="31859C"/>
                  </a:solidFill>
                </a:uFill>
                <a:latin typeface="Calibri"/>
                <a:cs typeface="Calibri"/>
              </a:rPr>
              <a:t>Academic </a:t>
            </a:r>
            <a:r>
              <a:rPr sz="2000" b="1" u="heavy" spc="-45" dirty="0">
                <a:solidFill>
                  <a:srgbClr val="31859C"/>
                </a:solidFill>
                <a:uFill>
                  <a:solidFill>
                    <a:srgbClr val="31859C"/>
                  </a:solidFill>
                </a:uFill>
                <a:latin typeface="Calibri"/>
                <a:cs typeface="Calibri"/>
              </a:rPr>
              <a:t>Year </a:t>
            </a:r>
            <a:r>
              <a:rPr sz="2000" b="1" u="heavy" spc="-5" dirty="0">
                <a:solidFill>
                  <a:srgbClr val="31859C"/>
                </a:solidFill>
                <a:uFill>
                  <a:solidFill>
                    <a:srgbClr val="31859C"/>
                  </a:solidFill>
                </a:uFill>
                <a:latin typeface="Calibri"/>
                <a:cs typeface="Calibri"/>
              </a:rPr>
              <a:t>Minus One </a:t>
            </a:r>
            <a:r>
              <a:rPr sz="2000" b="1" u="heavy" spc="-25" dirty="0">
                <a:solidFill>
                  <a:srgbClr val="31859C"/>
                </a:solidFill>
                <a:uFill>
                  <a:solidFill>
                    <a:srgbClr val="31859C"/>
                  </a:solidFill>
                </a:uFill>
                <a:latin typeface="Calibri"/>
                <a:cs typeface="Calibri"/>
              </a:rPr>
              <a:t>(CAYM1), </a:t>
            </a:r>
            <a:r>
              <a:rPr sz="2000" b="1" u="heavy" spc="-10" dirty="0">
                <a:solidFill>
                  <a:srgbClr val="31859C"/>
                </a:solidFill>
                <a:uFill>
                  <a:solidFill>
                    <a:srgbClr val="31859C"/>
                  </a:solidFill>
                </a:uFill>
                <a:latin typeface="Calibri"/>
                <a:cs typeface="Calibri"/>
              </a:rPr>
              <a:t>Current </a:t>
            </a:r>
            <a:r>
              <a:rPr sz="2000" b="1" u="heavy" spc="-5" dirty="0">
                <a:solidFill>
                  <a:srgbClr val="31859C"/>
                </a:solidFill>
                <a:uFill>
                  <a:solidFill>
                    <a:srgbClr val="31859C"/>
                  </a:solidFill>
                </a:uFill>
                <a:latin typeface="Calibri"/>
                <a:cs typeface="Calibri"/>
              </a:rPr>
              <a:t>Academic </a:t>
            </a:r>
            <a:r>
              <a:rPr sz="2000" b="1" u="heavy" spc="-40" dirty="0">
                <a:solidFill>
                  <a:srgbClr val="31859C"/>
                </a:solidFill>
                <a:uFill>
                  <a:solidFill>
                    <a:srgbClr val="31859C"/>
                  </a:solidFill>
                </a:uFill>
                <a:latin typeface="Calibri"/>
                <a:cs typeface="Calibri"/>
              </a:rPr>
              <a:t>Year </a:t>
            </a:r>
            <a:r>
              <a:rPr sz="2000" b="1" u="heavy" spc="-5" dirty="0">
                <a:solidFill>
                  <a:srgbClr val="31859C"/>
                </a:solidFill>
                <a:uFill>
                  <a:solidFill>
                    <a:srgbClr val="31859C"/>
                  </a:solidFill>
                </a:uFill>
                <a:latin typeface="Calibri"/>
                <a:cs typeface="Calibri"/>
              </a:rPr>
              <a:t>Minus </a:t>
            </a:r>
            <a:r>
              <a:rPr sz="2000" b="1" dirty="0">
                <a:solidFill>
                  <a:srgbClr val="31859C"/>
                </a:solidFill>
                <a:latin typeface="Calibri"/>
                <a:cs typeface="Calibri"/>
              </a:rPr>
              <a:t> </a:t>
            </a:r>
            <a:r>
              <a:rPr sz="2000" b="1" u="heavy" spc="-30" dirty="0">
                <a:solidFill>
                  <a:srgbClr val="31859C"/>
                </a:solidFill>
                <a:uFill>
                  <a:solidFill>
                    <a:srgbClr val="31859C"/>
                  </a:solidFill>
                </a:uFill>
                <a:latin typeface="Calibri"/>
                <a:cs typeface="Calibri"/>
              </a:rPr>
              <a:t>Two</a:t>
            </a:r>
            <a:r>
              <a:rPr sz="2000" b="1" u="heavy" spc="-10" dirty="0">
                <a:solidFill>
                  <a:srgbClr val="31859C"/>
                </a:solidFill>
                <a:uFill>
                  <a:solidFill>
                    <a:srgbClr val="31859C"/>
                  </a:solidFill>
                </a:uFill>
                <a:latin typeface="Calibri"/>
                <a:cs typeface="Calibri"/>
              </a:rPr>
              <a:t> </a:t>
            </a:r>
            <a:r>
              <a:rPr sz="2000" b="1" u="heavy" spc="-25" dirty="0">
                <a:solidFill>
                  <a:srgbClr val="31859C"/>
                </a:solidFill>
                <a:uFill>
                  <a:solidFill>
                    <a:srgbClr val="31859C"/>
                  </a:solidFill>
                </a:uFill>
                <a:latin typeface="Calibri"/>
                <a:cs typeface="Calibri"/>
              </a:rPr>
              <a:t>(CAYM2)</a:t>
            </a:r>
            <a:r>
              <a:rPr sz="2000" b="1" u="heavy" spc="-15"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and</a:t>
            </a:r>
            <a:r>
              <a:rPr sz="2000" b="1" u="heavy" spc="-5"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Current</a:t>
            </a:r>
            <a:r>
              <a:rPr sz="2000" b="1" u="heavy" spc="20"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Academic</a:t>
            </a:r>
            <a:r>
              <a:rPr sz="2000" b="1" u="heavy" spc="-30" dirty="0">
                <a:solidFill>
                  <a:srgbClr val="31859C"/>
                </a:solidFill>
                <a:uFill>
                  <a:solidFill>
                    <a:srgbClr val="31859C"/>
                  </a:solidFill>
                </a:uFill>
                <a:latin typeface="Calibri"/>
                <a:cs typeface="Calibri"/>
              </a:rPr>
              <a:t> </a:t>
            </a:r>
            <a:r>
              <a:rPr sz="2000" b="1" u="heavy" spc="-40" dirty="0">
                <a:solidFill>
                  <a:srgbClr val="31859C"/>
                </a:solidFill>
                <a:uFill>
                  <a:solidFill>
                    <a:srgbClr val="31859C"/>
                  </a:solidFill>
                </a:uFill>
                <a:latin typeface="Calibri"/>
                <a:cs typeface="Calibri"/>
              </a:rPr>
              <a:t>Year</a:t>
            </a:r>
            <a:r>
              <a:rPr sz="2000" b="1" u="heavy" spc="-5"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Minus</a:t>
            </a:r>
            <a:r>
              <a:rPr sz="2000" b="1" u="heavy" spc="-30"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Three</a:t>
            </a:r>
            <a:r>
              <a:rPr sz="2000" b="1" u="heavy" spc="5" dirty="0">
                <a:solidFill>
                  <a:srgbClr val="31859C"/>
                </a:solidFill>
                <a:uFill>
                  <a:solidFill>
                    <a:srgbClr val="31859C"/>
                  </a:solidFill>
                </a:uFill>
                <a:latin typeface="Calibri"/>
                <a:cs typeface="Calibri"/>
              </a:rPr>
              <a:t> </a:t>
            </a:r>
            <a:r>
              <a:rPr sz="2000" b="1" u="heavy" spc="-25" dirty="0">
                <a:solidFill>
                  <a:srgbClr val="31859C"/>
                </a:solidFill>
                <a:uFill>
                  <a:solidFill>
                    <a:srgbClr val="31859C"/>
                  </a:solidFill>
                </a:uFill>
                <a:latin typeface="Calibri"/>
                <a:cs typeface="Calibri"/>
              </a:rPr>
              <a:t>(CAYM3).</a:t>
            </a:r>
            <a:endParaRPr sz="2000" dirty="0">
              <a:latin typeface="Calibri"/>
              <a:cs typeface="Calibri"/>
            </a:endParaRPr>
          </a:p>
          <a:p>
            <a:pPr>
              <a:lnSpc>
                <a:spcPct val="100000"/>
              </a:lnSpc>
              <a:buChar char="•"/>
            </a:pPr>
            <a:endParaRPr sz="2050" dirty="0">
              <a:latin typeface="Calibri"/>
              <a:cs typeface="Calibri"/>
            </a:endParaRPr>
          </a:p>
          <a:p>
            <a:pPr marL="312420" marR="10160" indent="-300355" algn="just">
              <a:lnSpc>
                <a:spcPct val="100200"/>
              </a:lnSpc>
              <a:buFont typeface="Arial MT"/>
              <a:buChar char="•"/>
              <a:tabLst>
                <a:tab pos="313055" algn="l"/>
              </a:tabLst>
            </a:pPr>
            <a:r>
              <a:rPr sz="2000" spc="-20" dirty="0">
                <a:latin typeface="Calibri"/>
                <a:cs typeface="Calibri"/>
              </a:rPr>
              <a:t>At </a:t>
            </a:r>
            <a:r>
              <a:rPr sz="2000" spc="-5" dirty="0">
                <a:latin typeface="Calibri"/>
                <a:cs typeface="Calibri"/>
              </a:rPr>
              <a:t>least </a:t>
            </a:r>
            <a:r>
              <a:rPr sz="2000" spc="5" dirty="0">
                <a:latin typeface="Calibri"/>
                <a:cs typeface="Calibri"/>
              </a:rPr>
              <a:t>one </a:t>
            </a:r>
            <a:r>
              <a:rPr sz="2000" spc="-15" dirty="0">
                <a:latin typeface="Calibri"/>
                <a:cs typeface="Calibri"/>
              </a:rPr>
              <a:t>Professor </a:t>
            </a:r>
            <a:r>
              <a:rPr sz="2000" dirty="0">
                <a:latin typeface="Calibri"/>
                <a:cs typeface="Calibri"/>
              </a:rPr>
              <a:t>or </a:t>
            </a:r>
            <a:r>
              <a:rPr sz="2000" spc="5" dirty="0">
                <a:latin typeface="Calibri"/>
                <a:cs typeface="Calibri"/>
              </a:rPr>
              <a:t>one </a:t>
            </a:r>
            <a:r>
              <a:rPr sz="2000" spc="-10" dirty="0">
                <a:latin typeface="Calibri"/>
                <a:cs typeface="Calibri"/>
              </a:rPr>
              <a:t>Associate Professor on regular </a:t>
            </a:r>
            <a:r>
              <a:rPr sz="2000" dirty="0">
                <a:latin typeface="Calibri"/>
                <a:cs typeface="Calibri"/>
              </a:rPr>
              <a:t>basis with </a:t>
            </a:r>
            <a:r>
              <a:rPr sz="2000" spc="-15" dirty="0">
                <a:latin typeface="Calibri"/>
                <a:cs typeface="Calibri"/>
              </a:rPr>
              <a:t>Ph.D. </a:t>
            </a:r>
            <a:r>
              <a:rPr sz="2000" spc="-10" dirty="0">
                <a:latin typeface="Calibri"/>
                <a:cs typeface="Calibri"/>
              </a:rPr>
              <a:t> </a:t>
            </a:r>
            <a:r>
              <a:rPr sz="2000" spc="-5" dirty="0">
                <a:latin typeface="Calibri"/>
                <a:cs typeface="Calibri"/>
              </a:rPr>
              <a:t>degree </a:t>
            </a:r>
            <a:r>
              <a:rPr sz="2000" spc="-10" dirty="0">
                <a:latin typeface="Calibri"/>
                <a:cs typeface="Calibri"/>
              </a:rPr>
              <a:t>is available in </a:t>
            </a:r>
            <a:r>
              <a:rPr sz="2000" dirty="0">
                <a:latin typeface="Calibri"/>
                <a:cs typeface="Calibri"/>
              </a:rPr>
              <a:t>the </a:t>
            </a:r>
            <a:r>
              <a:rPr sz="2000" spc="-5" dirty="0">
                <a:latin typeface="Calibri"/>
                <a:cs typeface="Calibri"/>
              </a:rPr>
              <a:t>respective department </a:t>
            </a:r>
            <a:r>
              <a:rPr sz="2000" spc="-10" dirty="0">
                <a:latin typeface="Calibri"/>
                <a:cs typeface="Calibri"/>
              </a:rPr>
              <a:t>for </a:t>
            </a:r>
            <a:r>
              <a:rPr sz="2000" spc="-5" dirty="0">
                <a:latin typeface="Calibri"/>
                <a:cs typeface="Calibri"/>
              </a:rPr>
              <a:t>two academic </a:t>
            </a:r>
            <a:r>
              <a:rPr sz="2000" spc="-20" dirty="0">
                <a:latin typeface="Calibri"/>
                <a:cs typeface="Calibri"/>
              </a:rPr>
              <a:t>years </a:t>
            </a:r>
            <a:r>
              <a:rPr sz="2000" dirty="0">
                <a:latin typeface="Calibri"/>
                <a:cs typeface="Calibri"/>
              </a:rPr>
              <a:t>i.e. </a:t>
            </a:r>
            <a:r>
              <a:rPr sz="2000" spc="5" dirty="0">
                <a:latin typeface="Calibri"/>
                <a:cs typeface="Calibri"/>
              </a:rPr>
              <a:t> </a:t>
            </a:r>
            <a:r>
              <a:rPr sz="2000" spc="-10" dirty="0">
                <a:latin typeface="Calibri"/>
                <a:cs typeface="Calibri"/>
              </a:rPr>
              <a:t>Current</a:t>
            </a:r>
            <a:r>
              <a:rPr sz="2000" spc="15" dirty="0">
                <a:latin typeface="Calibri"/>
                <a:cs typeface="Calibri"/>
              </a:rPr>
              <a:t> </a:t>
            </a:r>
            <a:r>
              <a:rPr sz="2000" spc="-5" dirty="0">
                <a:latin typeface="Calibri"/>
                <a:cs typeface="Calibri"/>
              </a:rPr>
              <a:t>Academic</a:t>
            </a:r>
            <a:r>
              <a:rPr sz="2000" spc="5" dirty="0">
                <a:latin typeface="Calibri"/>
                <a:cs typeface="Calibri"/>
              </a:rPr>
              <a:t> </a:t>
            </a:r>
            <a:r>
              <a:rPr sz="2000" spc="-40" dirty="0">
                <a:latin typeface="Calibri"/>
                <a:cs typeface="Calibri"/>
              </a:rPr>
              <a:t>Year</a:t>
            </a:r>
            <a:r>
              <a:rPr sz="2000" spc="10" dirty="0">
                <a:latin typeface="Calibri"/>
                <a:cs typeface="Calibri"/>
              </a:rPr>
              <a:t> </a:t>
            </a:r>
            <a:r>
              <a:rPr sz="2000" spc="-30" dirty="0">
                <a:latin typeface="Calibri"/>
                <a:cs typeface="Calibri"/>
              </a:rPr>
              <a:t>(CAY)</a:t>
            </a:r>
            <a:r>
              <a:rPr sz="2000" spc="5" dirty="0">
                <a:latin typeface="Calibri"/>
                <a:cs typeface="Calibri"/>
              </a:rPr>
              <a:t> </a:t>
            </a:r>
            <a:r>
              <a:rPr sz="2000" dirty="0">
                <a:latin typeface="Calibri"/>
                <a:cs typeface="Calibri"/>
              </a:rPr>
              <a:t>and</a:t>
            </a:r>
            <a:r>
              <a:rPr sz="2000" spc="-25" dirty="0">
                <a:latin typeface="Calibri"/>
                <a:cs typeface="Calibri"/>
              </a:rPr>
              <a:t> </a:t>
            </a:r>
            <a:r>
              <a:rPr sz="2000" spc="-10" dirty="0">
                <a:latin typeface="Calibri"/>
                <a:cs typeface="Calibri"/>
              </a:rPr>
              <a:t>Current</a:t>
            </a:r>
            <a:r>
              <a:rPr sz="2000" dirty="0">
                <a:latin typeface="Calibri"/>
                <a:cs typeface="Calibri"/>
              </a:rPr>
              <a:t> </a:t>
            </a:r>
            <a:r>
              <a:rPr sz="2000" spc="-5" dirty="0">
                <a:latin typeface="Calibri"/>
                <a:cs typeface="Calibri"/>
              </a:rPr>
              <a:t>Academic</a:t>
            </a:r>
            <a:r>
              <a:rPr sz="2000" spc="25" dirty="0">
                <a:latin typeface="Calibri"/>
                <a:cs typeface="Calibri"/>
              </a:rPr>
              <a:t> </a:t>
            </a:r>
            <a:r>
              <a:rPr sz="2000" spc="-40" dirty="0">
                <a:latin typeface="Calibri"/>
                <a:cs typeface="Calibri"/>
              </a:rPr>
              <a:t>Year</a:t>
            </a:r>
            <a:r>
              <a:rPr sz="2000" spc="-10" dirty="0">
                <a:latin typeface="Calibri"/>
                <a:cs typeface="Calibri"/>
              </a:rPr>
              <a:t> </a:t>
            </a:r>
            <a:r>
              <a:rPr sz="2000" dirty="0">
                <a:latin typeface="Calibri"/>
                <a:cs typeface="Calibri"/>
              </a:rPr>
              <a:t>Minus</a:t>
            </a:r>
            <a:r>
              <a:rPr sz="2000" spc="-10" dirty="0">
                <a:latin typeface="Calibri"/>
                <a:cs typeface="Calibri"/>
              </a:rPr>
              <a:t> </a:t>
            </a:r>
            <a:r>
              <a:rPr sz="2000" spc="5" dirty="0">
                <a:latin typeface="Calibri"/>
                <a:cs typeface="Calibri"/>
              </a:rPr>
              <a:t>One</a:t>
            </a:r>
            <a:r>
              <a:rPr sz="2000" spc="-30" dirty="0">
                <a:latin typeface="Calibri"/>
                <a:cs typeface="Calibri"/>
              </a:rPr>
              <a:t> </a:t>
            </a:r>
            <a:r>
              <a:rPr sz="2000" spc="-20" dirty="0">
                <a:latin typeface="Calibri"/>
                <a:cs typeface="Calibri"/>
              </a:rPr>
              <a:t>(CAYM1).</a:t>
            </a:r>
            <a:endParaRPr sz="2000" dirty="0">
              <a:latin typeface="Calibri"/>
              <a:cs typeface="Calibri"/>
            </a:endParaRPr>
          </a:p>
        </p:txBody>
      </p:sp>
      <p:pic>
        <p:nvPicPr>
          <p:cNvPr id="4" name="object 4"/>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5332" y="1738410"/>
            <a:ext cx="8453755" cy="2891155"/>
          </a:xfrm>
          <a:prstGeom prst="rect">
            <a:avLst/>
          </a:prstGeom>
        </p:spPr>
        <p:txBody>
          <a:bodyPr vert="horz" wrap="square" lIns="0" tIns="13335" rIns="0" bIns="0" rtlCol="0">
            <a:spAutoFit/>
          </a:bodyPr>
          <a:lstStyle/>
          <a:p>
            <a:pPr marL="354965" marR="5080" indent="-342900" algn="just">
              <a:lnSpc>
                <a:spcPct val="100000"/>
              </a:lnSpc>
              <a:spcBef>
                <a:spcPts val="105"/>
              </a:spcBef>
              <a:buFont typeface="Arial MT"/>
              <a:buChar char="•"/>
              <a:tabLst>
                <a:tab pos="355600" algn="l"/>
              </a:tabLst>
            </a:pPr>
            <a:r>
              <a:rPr sz="2000" spc="-5" dirty="0">
                <a:latin typeface="Calibri"/>
                <a:cs typeface="Calibri"/>
              </a:rPr>
              <a:t>The </a:t>
            </a:r>
            <a:r>
              <a:rPr sz="2000" spc="-10" dirty="0">
                <a:latin typeface="Calibri"/>
                <a:cs typeface="Calibri"/>
              </a:rPr>
              <a:t>faculty</a:t>
            </a:r>
            <a:r>
              <a:rPr sz="2000" spc="-5" dirty="0">
                <a:latin typeface="Calibri"/>
                <a:cs typeface="Calibri"/>
              </a:rPr>
              <a:t> </a:t>
            </a:r>
            <a:r>
              <a:rPr sz="2000" spc="-10" dirty="0">
                <a:latin typeface="Calibri"/>
                <a:cs typeface="Calibri"/>
              </a:rPr>
              <a:t>student </a:t>
            </a:r>
            <a:r>
              <a:rPr sz="2000" spc="-15" dirty="0">
                <a:latin typeface="Calibri"/>
                <a:cs typeface="Calibri"/>
              </a:rPr>
              <a:t>ratio</a:t>
            </a:r>
            <a:r>
              <a:rPr sz="2000" spc="420" dirty="0">
                <a:latin typeface="Calibri"/>
                <a:cs typeface="Calibri"/>
              </a:rPr>
              <a:t> </a:t>
            </a:r>
            <a:r>
              <a:rPr sz="2000" spc="-10" dirty="0">
                <a:latin typeface="Calibri"/>
                <a:cs typeface="Calibri"/>
              </a:rPr>
              <a:t>in </a:t>
            </a:r>
            <a:r>
              <a:rPr sz="2000" spc="5" dirty="0">
                <a:latin typeface="Calibri"/>
                <a:cs typeface="Calibri"/>
              </a:rPr>
              <a:t>the </a:t>
            </a:r>
            <a:r>
              <a:rPr sz="2000" spc="-5" dirty="0">
                <a:latin typeface="Calibri"/>
                <a:cs typeface="Calibri"/>
              </a:rPr>
              <a:t>department under </a:t>
            </a:r>
            <a:r>
              <a:rPr sz="2000" spc="-10" dirty="0">
                <a:latin typeface="Calibri"/>
                <a:cs typeface="Calibri"/>
              </a:rPr>
              <a:t>consideration</a:t>
            </a:r>
            <a:r>
              <a:rPr sz="2000" spc="430" dirty="0">
                <a:latin typeface="Calibri"/>
                <a:cs typeface="Calibri"/>
              </a:rPr>
              <a:t> </a:t>
            </a:r>
            <a:r>
              <a:rPr sz="2000" spc="-5" dirty="0">
                <a:latin typeface="Calibri"/>
                <a:cs typeface="Calibri"/>
              </a:rPr>
              <a:t>should </a:t>
            </a:r>
            <a:r>
              <a:rPr sz="2000" dirty="0">
                <a:latin typeface="Calibri"/>
                <a:cs typeface="Calibri"/>
              </a:rPr>
              <a:t>be </a:t>
            </a:r>
            <a:r>
              <a:rPr sz="2000" spc="5" dirty="0">
                <a:latin typeface="Calibri"/>
                <a:cs typeface="Calibri"/>
              </a:rPr>
              <a:t> </a:t>
            </a:r>
            <a:r>
              <a:rPr sz="2000" dirty="0">
                <a:latin typeface="Calibri"/>
                <a:cs typeface="Calibri"/>
              </a:rPr>
              <a:t>less </a:t>
            </a:r>
            <a:r>
              <a:rPr sz="2000" spc="5" dirty="0">
                <a:latin typeface="Calibri"/>
                <a:cs typeface="Calibri"/>
              </a:rPr>
              <a:t>than </a:t>
            </a:r>
            <a:r>
              <a:rPr sz="2000" spc="-10" dirty="0">
                <a:latin typeface="Calibri"/>
                <a:cs typeface="Calibri"/>
              </a:rPr>
              <a:t>or </a:t>
            </a:r>
            <a:r>
              <a:rPr sz="2000" spc="-5" dirty="0">
                <a:latin typeface="Calibri"/>
                <a:cs typeface="Calibri"/>
              </a:rPr>
              <a:t>equal </a:t>
            </a:r>
            <a:r>
              <a:rPr sz="2000" spc="-15" dirty="0">
                <a:latin typeface="Calibri"/>
                <a:cs typeface="Calibri"/>
              </a:rPr>
              <a:t>to </a:t>
            </a:r>
            <a:r>
              <a:rPr sz="2000" dirty="0">
                <a:latin typeface="Calibri"/>
                <a:cs typeface="Calibri"/>
              </a:rPr>
              <a:t>1:25, </a:t>
            </a:r>
            <a:r>
              <a:rPr sz="2000" spc="-20" dirty="0">
                <a:latin typeface="Calibri"/>
                <a:cs typeface="Calibri"/>
              </a:rPr>
              <a:t>averaged </a:t>
            </a:r>
            <a:r>
              <a:rPr sz="2000" spc="-10" dirty="0">
                <a:latin typeface="Calibri"/>
                <a:cs typeface="Calibri"/>
              </a:rPr>
              <a:t>over </a:t>
            </a:r>
            <a:r>
              <a:rPr sz="2000" spc="-5" dirty="0">
                <a:latin typeface="Calibri"/>
                <a:cs typeface="Calibri"/>
              </a:rPr>
              <a:t>three academic </a:t>
            </a:r>
            <a:r>
              <a:rPr sz="2000" spc="-20"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 Academic </a:t>
            </a:r>
            <a:r>
              <a:rPr sz="2000" spc="-40" dirty="0">
                <a:latin typeface="Calibri"/>
                <a:cs typeface="Calibri"/>
              </a:rPr>
              <a:t>Year </a:t>
            </a:r>
            <a:r>
              <a:rPr sz="2000" spc="-25" dirty="0">
                <a:latin typeface="Calibri"/>
                <a:cs typeface="Calibri"/>
              </a:rPr>
              <a:t>(CAY), </a:t>
            </a:r>
            <a:r>
              <a:rPr sz="2000" spc="-15" dirty="0">
                <a:latin typeface="Calibri"/>
                <a:cs typeface="Calibri"/>
              </a:rPr>
              <a:t>Current </a:t>
            </a:r>
            <a:r>
              <a:rPr sz="2000" spc="-5" dirty="0">
                <a:latin typeface="Calibri"/>
                <a:cs typeface="Calibri"/>
              </a:rPr>
              <a:t>Academic </a:t>
            </a:r>
            <a:r>
              <a:rPr sz="2000" spc="-40" dirty="0">
                <a:latin typeface="Calibri"/>
                <a:cs typeface="Calibri"/>
              </a:rPr>
              <a:t>Year </a:t>
            </a:r>
            <a:r>
              <a:rPr sz="2000" spc="-5" dirty="0">
                <a:latin typeface="Calibri"/>
                <a:cs typeface="Calibri"/>
              </a:rPr>
              <a:t>Minus </a:t>
            </a:r>
            <a:r>
              <a:rPr sz="2000" dirty="0">
                <a:latin typeface="Calibri"/>
                <a:cs typeface="Calibri"/>
              </a:rPr>
              <a:t>One </a:t>
            </a:r>
            <a:r>
              <a:rPr sz="2000" spc="-25" dirty="0">
                <a:latin typeface="Calibri"/>
                <a:cs typeface="Calibri"/>
              </a:rPr>
              <a:t>(CAYM1) </a:t>
            </a:r>
            <a:r>
              <a:rPr sz="2000" spc="-5" dirty="0">
                <a:latin typeface="Calibri"/>
                <a:cs typeface="Calibri"/>
              </a:rPr>
              <a:t>and </a:t>
            </a:r>
            <a:r>
              <a:rPr sz="2000" spc="-10" dirty="0">
                <a:latin typeface="Calibri"/>
                <a:cs typeface="Calibri"/>
              </a:rPr>
              <a:t>Current </a:t>
            </a:r>
            <a:r>
              <a:rPr sz="2000" spc="-5" dirty="0">
                <a:latin typeface="Calibri"/>
                <a:cs typeface="Calibri"/>
              </a:rPr>
              <a:t> Academic </a:t>
            </a:r>
            <a:r>
              <a:rPr sz="2000" spc="-40" dirty="0">
                <a:latin typeface="Calibri"/>
                <a:cs typeface="Calibri"/>
              </a:rPr>
              <a:t>Year</a:t>
            </a:r>
            <a:r>
              <a:rPr sz="2000" spc="-10" dirty="0">
                <a:latin typeface="Calibri"/>
                <a:cs typeface="Calibri"/>
              </a:rPr>
              <a:t> </a:t>
            </a:r>
            <a:r>
              <a:rPr sz="2000" dirty="0">
                <a:latin typeface="Calibri"/>
                <a:cs typeface="Calibri"/>
              </a:rPr>
              <a:t>Minus</a:t>
            </a:r>
            <a:r>
              <a:rPr sz="2000" spc="5" dirty="0">
                <a:latin typeface="Calibri"/>
                <a:cs typeface="Calibri"/>
              </a:rPr>
              <a:t> </a:t>
            </a:r>
            <a:r>
              <a:rPr sz="2000" spc="-40" dirty="0">
                <a:latin typeface="Calibri"/>
                <a:cs typeface="Calibri"/>
              </a:rPr>
              <a:t>Two</a:t>
            </a:r>
            <a:r>
              <a:rPr sz="2000" spc="-10" dirty="0">
                <a:latin typeface="Calibri"/>
                <a:cs typeface="Calibri"/>
              </a:rPr>
              <a:t> </a:t>
            </a:r>
            <a:r>
              <a:rPr sz="2000" spc="-20" dirty="0">
                <a:latin typeface="Calibri"/>
                <a:cs typeface="Calibri"/>
              </a:rPr>
              <a:t>(CAYM2).</a:t>
            </a:r>
            <a:endParaRPr sz="2000">
              <a:latin typeface="Calibri"/>
              <a:cs typeface="Calibri"/>
            </a:endParaRPr>
          </a:p>
          <a:p>
            <a:pPr>
              <a:lnSpc>
                <a:spcPct val="100000"/>
              </a:lnSpc>
              <a:buFont typeface="Arial MT"/>
              <a:buChar char="•"/>
            </a:pPr>
            <a:endParaRPr sz="2750">
              <a:latin typeface="Calibri"/>
              <a:cs typeface="Calibri"/>
            </a:endParaRPr>
          </a:p>
          <a:p>
            <a:pPr marL="354965" marR="5080" indent="-342900" algn="just">
              <a:lnSpc>
                <a:spcPct val="100000"/>
              </a:lnSpc>
              <a:buFont typeface="Arial MT"/>
              <a:buChar char="•"/>
              <a:tabLst>
                <a:tab pos="355600" algn="l"/>
              </a:tabLst>
            </a:pPr>
            <a:r>
              <a:rPr sz="2000" spc="-5" dirty="0">
                <a:latin typeface="Calibri"/>
                <a:cs typeface="Calibri"/>
              </a:rPr>
              <a:t>Number </a:t>
            </a:r>
            <a:r>
              <a:rPr sz="2000" dirty="0">
                <a:latin typeface="Calibri"/>
                <a:cs typeface="Calibri"/>
              </a:rPr>
              <a:t>of </a:t>
            </a:r>
            <a:r>
              <a:rPr sz="2000" spc="-15" dirty="0">
                <a:latin typeface="Calibri"/>
                <a:cs typeface="Calibri"/>
              </a:rPr>
              <a:t>Ph.D. </a:t>
            </a:r>
            <a:r>
              <a:rPr sz="2000" spc="-10" dirty="0">
                <a:latin typeface="Calibri"/>
                <a:cs typeface="Calibri"/>
              </a:rPr>
              <a:t>available </a:t>
            </a:r>
            <a:r>
              <a:rPr sz="2000" dirty="0">
                <a:latin typeface="Calibri"/>
                <a:cs typeface="Calibri"/>
              </a:rPr>
              <a:t>in </a:t>
            </a:r>
            <a:r>
              <a:rPr sz="2000" spc="5" dirty="0">
                <a:latin typeface="Calibri"/>
                <a:cs typeface="Calibri"/>
              </a:rPr>
              <a:t>the </a:t>
            </a:r>
            <a:r>
              <a:rPr sz="2000" spc="-5" dirty="0">
                <a:latin typeface="Calibri"/>
                <a:cs typeface="Calibri"/>
              </a:rPr>
              <a:t>department </a:t>
            </a:r>
            <a:r>
              <a:rPr sz="2000" dirty="0">
                <a:latin typeface="Calibri"/>
                <a:cs typeface="Calibri"/>
              </a:rPr>
              <a:t>should be </a:t>
            </a:r>
            <a:r>
              <a:rPr sz="2000" spc="-15" dirty="0">
                <a:latin typeface="Calibri"/>
                <a:cs typeface="Calibri"/>
              </a:rPr>
              <a:t>greater </a:t>
            </a:r>
            <a:r>
              <a:rPr sz="2000" dirty="0">
                <a:latin typeface="Calibri"/>
                <a:cs typeface="Calibri"/>
              </a:rPr>
              <a:t>than or </a:t>
            </a:r>
            <a:r>
              <a:rPr sz="2000" spc="-5" dirty="0">
                <a:latin typeface="Calibri"/>
                <a:cs typeface="Calibri"/>
              </a:rPr>
              <a:t>equal </a:t>
            </a:r>
            <a:r>
              <a:rPr sz="2000" dirty="0">
                <a:latin typeface="Calibri"/>
                <a:cs typeface="Calibri"/>
              </a:rPr>
              <a:t> </a:t>
            </a:r>
            <a:r>
              <a:rPr sz="2000" spc="-15" dirty="0">
                <a:latin typeface="Calibri"/>
                <a:cs typeface="Calibri"/>
              </a:rPr>
              <a:t>to </a:t>
            </a:r>
            <a:r>
              <a:rPr sz="2000" spc="-10" dirty="0">
                <a:latin typeface="Calibri"/>
                <a:cs typeface="Calibri"/>
              </a:rPr>
              <a:t>10 </a:t>
            </a:r>
            <a:r>
              <a:rPr sz="2000" spc="-5" dirty="0">
                <a:latin typeface="Calibri"/>
                <a:cs typeface="Calibri"/>
              </a:rPr>
              <a:t>per cent </a:t>
            </a:r>
            <a:r>
              <a:rPr sz="2000" dirty="0">
                <a:latin typeface="Calibri"/>
                <a:cs typeface="Calibri"/>
              </a:rPr>
              <a:t>of </a:t>
            </a:r>
            <a:r>
              <a:rPr sz="2000" spc="5" dirty="0">
                <a:latin typeface="Calibri"/>
                <a:cs typeface="Calibri"/>
              </a:rPr>
              <a:t>the </a:t>
            </a:r>
            <a:r>
              <a:rPr sz="2000" spc="-10" dirty="0">
                <a:latin typeface="Calibri"/>
                <a:cs typeface="Calibri"/>
              </a:rPr>
              <a:t>required </a:t>
            </a:r>
            <a:r>
              <a:rPr sz="2000" spc="-5" dirty="0">
                <a:latin typeface="Calibri"/>
                <a:cs typeface="Calibri"/>
              </a:rPr>
              <a:t>number </a:t>
            </a:r>
            <a:r>
              <a:rPr sz="2000" dirty="0">
                <a:latin typeface="Calibri"/>
                <a:cs typeface="Calibri"/>
              </a:rPr>
              <a:t>of </a:t>
            </a:r>
            <a:r>
              <a:rPr sz="2000" spc="-25" dirty="0">
                <a:latin typeface="Calibri"/>
                <a:cs typeface="Calibri"/>
              </a:rPr>
              <a:t>faculty, </a:t>
            </a:r>
            <a:r>
              <a:rPr sz="2000" spc="-15" dirty="0">
                <a:latin typeface="Calibri"/>
                <a:cs typeface="Calibri"/>
              </a:rPr>
              <a:t>averaged </a:t>
            </a:r>
            <a:r>
              <a:rPr sz="2000" spc="-10" dirty="0">
                <a:latin typeface="Calibri"/>
                <a:cs typeface="Calibri"/>
              </a:rPr>
              <a:t>over </a:t>
            </a:r>
            <a:r>
              <a:rPr sz="2000" spc="-15" dirty="0">
                <a:latin typeface="Calibri"/>
                <a:cs typeface="Calibri"/>
              </a:rPr>
              <a:t>two </a:t>
            </a:r>
            <a:r>
              <a:rPr sz="2000" spc="-5" dirty="0">
                <a:latin typeface="Calibri"/>
                <a:cs typeface="Calibri"/>
              </a:rPr>
              <a:t>academic </a:t>
            </a:r>
            <a:r>
              <a:rPr sz="2000" dirty="0">
                <a:latin typeface="Calibri"/>
                <a:cs typeface="Calibri"/>
              </a:rPr>
              <a:t>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5" dirty="0">
                <a:latin typeface="Calibri"/>
                <a:cs typeface="Calibri"/>
              </a:rPr>
              <a:t>Year </a:t>
            </a:r>
            <a:r>
              <a:rPr sz="2000" spc="-30" dirty="0">
                <a:latin typeface="Calibri"/>
                <a:cs typeface="Calibri"/>
              </a:rPr>
              <a:t>(CAY) </a:t>
            </a:r>
            <a:r>
              <a:rPr sz="2000" spc="-5" dirty="0">
                <a:latin typeface="Calibri"/>
                <a:cs typeface="Calibri"/>
              </a:rPr>
              <a:t>and </a:t>
            </a:r>
            <a:r>
              <a:rPr sz="2000" spc="-10" dirty="0">
                <a:latin typeface="Calibri"/>
                <a:cs typeface="Calibri"/>
              </a:rPr>
              <a:t>Current </a:t>
            </a:r>
            <a:r>
              <a:rPr sz="2000" spc="-5" dirty="0">
                <a:latin typeface="Calibri"/>
                <a:cs typeface="Calibri"/>
              </a:rPr>
              <a:t>Academic </a:t>
            </a:r>
            <a:r>
              <a:rPr sz="2000" spc="-35" dirty="0">
                <a:latin typeface="Calibri"/>
                <a:cs typeface="Calibri"/>
              </a:rPr>
              <a:t>Year </a:t>
            </a:r>
            <a:r>
              <a:rPr sz="2000" dirty="0">
                <a:latin typeface="Calibri"/>
                <a:cs typeface="Calibri"/>
              </a:rPr>
              <a:t>Minus One </a:t>
            </a:r>
            <a:r>
              <a:rPr sz="2000" spc="5" dirty="0">
                <a:latin typeface="Calibri"/>
                <a:cs typeface="Calibri"/>
              </a:rPr>
              <a:t> </a:t>
            </a:r>
            <a:r>
              <a:rPr sz="2000" spc="-20" dirty="0">
                <a:latin typeface="Calibri"/>
                <a:cs typeface="Calibri"/>
              </a:rPr>
              <a:t>(CAYM1).</a:t>
            </a:r>
            <a:endParaRPr sz="2000">
              <a:latin typeface="Calibri"/>
              <a:cs typeface="Calibri"/>
            </a:endParaRPr>
          </a:p>
        </p:txBody>
      </p:sp>
      <p:pic>
        <p:nvPicPr>
          <p:cNvPr id="3" name="object 3"/>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100" y="109764"/>
            <a:ext cx="690371" cy="574547"/>
          </a:xfrm>
          <a:prstGeom prst="rect">
            <a:avLst/>
          </a:prstGeom>
        </p:spPr>
      </p:pic>
      <p:sp>
        <p:nvSpPr>
          <p:cNvPr id="3" name="object 3"/>
          <p:cNvSpPr txBox="1">
            <a:spLocks noGrp="1"/>
          </p:cNvSpPr>
          <p:nvPr>
            <p:ph type="title"/>
          </p:nvPr>
        </p:nvSpPr>
        <p:spPr>
          <a:xfrm>
            <a:off x="1066301" y="645455"/>
            <a:ext cx="8435975" cy="4629985"/>
          </a:xfrm>
          <a:prstGeom prst="rect">
            <a:avLst/>
          </a:prstGeom>
        </p:spPr>
        <p:txBody>
          <a:bodyPr vert="horz" wrap="square" lIns="0" tIns="12700" rIns="0" bIns="0" rtlCol="0">
            <a:spAutoFit/>
          </a:bodyPr>
          <a:lstStyle/>
          <a:p>
            <a:pPr marL="12700" algn="just">
              <a:lnSpc>
                <a:spcPct val="100000"/>
              </a:lnSpc>
              <a:spcBef>
                <a:spcPts val="100"/>
              </a:spcBef>
            </a:pPr>
            <a:r>
              <a:rPr sz="4000" b="1" dirty="0">
                <a:solidFill>
                  <a:srgbClr val="4B390D"/>
                </a:solidFill>
                <a:latin typeface="Calibri" panose="020F0502020204030204" pitchFamily="34" charset="0"/>
                <a:cs typeface="Calibri" panose="020F0502020204030204" pitchFamily="34" charset="0"/>
              </a:rPr>
              <a:t>No</a:t>
            </a:r>
            <a:r>
              <a:rPr sz="4000" b="1" spc="-25" dirty="0">
                <a:solidFill>
                  <a:srgbClr val="4B390D"/>
                </a:solidFill>
                <a:latin typeface="Calibri" panose="020F0502020204030204" pitchFamily="34" charset="0"/>
                <a:cs typeface="Calibri" panose="020F0502020204030204" pitchFamily="34" charset="0"/>
              </a:rPr>
              <a:t> </a:t>
            </a:r>
            <a:r>
              <a:rPr sz="4000" b="1" spc="-10" dirty="0">
                <a:solidFill>
                  <a:srgbClr val="4B390D"/>
                </a:solidFill>
                <a:latin typeface="Calibri" panose="020F0502020204030204" pitchFamily="34" charset="0"/>
                <a:cs typeface="Calibri" panose="020F0502020204030204" pitchFamily="34" charset="0"/>
              </a:rPr>
              <a:t>Accreditation</a:t>
            </a:r>
            <a:r>
              <a:rPr sz="4000" b="1" spc="-45" dirty="0">
                <a:solidFill>
                  <a:srgbClr val="4B390D"/>
                </a:solidFill>
                <a:latin typeface="Calibri" panose="020F0502020204030204" pitchFamily="34" charset="0"/>
                <a:cs typeface="Calibri" panose="020F0502020204030204" pitchFamily="34" charset="0"/>
              </a:rPr>
              <a:t> </a:t>
            </a:r>
            <a:r>
              <a:rPr sz="4000" b="1" dirty="0">
                <a:solidFill>
                  <a:srgbClr val="4B390D"/>
                </a:solidFill>
                <a:latin typeface="Calibri" panose="020F0502020204030204" pitchFamily="34" charset="0"/>
                <a:cs typeface="Calibri" panose="020F0502020204030204" pitchFamily="34" charset="0"/>
              </a:rPr>
              <a:t>of</a:t>
            </a:r>
            <a:r>
              <a:rPr sz="4000" b="1" spc="-15" dirty="0">
                <a:solidFill>
                  <a:srgbClr val="4B390D"/>
                </a:solidFill>
                <a:latin typeface="Calibri" panose="020F0502020204030204" pitchFamily="34" charset="0"/>
                <a:cs typeface="Calibri" panose="020F0502020204030204" pitchFamily="34" charset="0"/>
              </a:rPr>
              <a:t> </a:t>
            </a:r>
            <a:r>
              <a:rPr sz="4000" b="1" spc="5" dirty="0">
                <a:solidFill>
                  <a:srgbClr val="4B390D"/>
                </a:solidFill>
                <a:latin typeface="Calibri" panose="020F0502020204030204" pitchFamily="34" charset="0"/>
                <a:cs typeface="Calibri" panose="020F0502020204030204" pitchFamily="34" charset="0"/>
              </a:rPr>
              <a:t>the</a:t>
            </a:r>
            <a:r>
              <a:rPr sz="4000" b="1" spc="-5" dirty="0">
                <a:solidFill>
                  <a:srgbClr val="4B390D"/>
                </a:solidFill>
                <a:latin typeface="Calibri" panose="020F0502020204030204" pitchFamily="34" charset="0"/>
                <a:cs typeface="Calibri" panose="020F0502020204030204" pitchFamily="34" charset="0"/>
              </a:rPr>
              <a:t> </a:t>
            </a:r>
            <a:r>
              <a:rPr sz="4000" b="1" spc="-15" dirty="0">
                <a:solidFill>
                  <a:srgbClr val="4B390D"/>
                </a:solidFill>
                <a:latin typeface="Calibri" panose="020F0502020204030204" pitchFamily="34" charset="0"/>
                <a:cs typeface="Calibri" panose="020F0502020204030204" pitchFamily="34" charset="0"/>
              </a:rPr>
              <a:t>program</a:t>
            </a:r>
            <a:r>
              <a:rPr sz="3600" b="1" spc="-15" dirty="0">
                <a:latin typeface="Calibri" panose="020F0502020204030204" pitchFamily="34" charset="0"/>
                <a:cs typeface="Calibri" panose="020F0502020204030204" pitchFamily="34" charset="0"/>
              </a:rPr>
              <a:t>:</a:t>
            </a:r>
            <a:endParaRPr sz="3600" b="1" dirty="0">
              <a:latin typeface="Calibri" panose="020F0502020204030204" pitchFamily="34" charset="0"/>
              <a:cs typeface="Calibri" panose="020F0502020204030204" pitchFamily="34" charset="0"/>
            </a:endParaRPr>
          </a:p>
          <a:p>
            <a:pPr marL="12700" marR="5080" algn="just">
              <a:lnSpc>
                <a:spcPct val="150000"/>
              </a:lnSpc>
              <a:spcBef>
                <a:spcPts val="300"/>
              </a:spcBef>
            </a:pPr>
            <a:r>
              <a:rPr b="0" spc="-10" dirty="0">
                <a:latin typeface="Calibri" panose="020F0502020204030204" pitchFamily="34" charset="0"/>
                <a:cs typeface="Calibri" panose="020F0502020204030204" pitchFamily="34" charset="0"/>
              </a:rPr>
              <a:t>If </a:t>
            </a:r>
            <a:r>
              <a:rPr b="0" dirty="0">
                <a:latin typeface="Calibri" panose="020F0502020204030204" pitchFamily="34" charset="0"/>
                <a:cs typeface="Calibri" panose="020F0502020204030204" pitchFamily="34" charset="0"/>
              </a:rPr>
              <a:t>the </a:t>
            </a:r>
            <a:r>
              <a:rPr b="0" spc="-10" dirty="0">
                <a:latin typeface="Calibri" panose="020F0502020204030204" pitchFamily="34" charset="0"/>
                <a:cs typeface="Calibri" panose="020F0502020204030204" pitchFamily="34" charset="0"/>
              </a:rPr>
              <a:t>program </a:t>
            </a:r>
            <a:r>
              <a:rPr b="0" spc="-5" dirty="0">
                <a:latin typeface="Calibri" panose="020F0502020204030204" pitchFamily="34" charset="0"/>
                <a:cs typeface="Calibri" panose="020F0502020204030204" pitchFamily="34" charset="0"/>
              </a:rPr>
              <a:t>fails </a:t>
            </a:r>
            <a:r>
              <a:rPr b="0" spc="10" dirty="0">
                <a:latin typeface="Calibri" panose="020F0502020204030204" pitchFamily="34" charset="0"/>
                <a:cs typeface="Calibri" panose="020F0502020204030204" pitchFamily="34" charset="0"/>
              </a:rPr>
              <a:t>to </a:t>
            </a:r>
            <a:r>
              <a:rPr b="0" spc="-5" dirty="0">
                <a:latin typeface="Calibri" panose="020F0502020204030204" pitchFamily="34" charset="0"/>
                <a:cs typeface="Calibri" panose="020F0502020204030204" pitchFamily="34" charset="0"/>
              </a:rPr>
              <a:t>meet </a:t>
            </a:r>
            <a:r>
              <a:rPr b="0" spc="-10" dirty="0">
                <a:latin typeface="Calibri" panose="020F0502020204030204" pitchFamily="34" charset="0"/>
                <a:cs typeface="Calibri" panose="020F0502020204030204" pitchFamily="34" charset="0"/>
              </a:rPr>
              <a:t>criteria </a:t>
            </a:r>
            <a:r>
              <a:rPr b="0" spc="-5" dirty="0">
                <a:latin typeface="Calibri" panose="020F0502020204030204" pitchFamily="34" charset="0"/>
                <a:cs typeface="Calibri" panose="020F0502020204030204" pitchFamily="34" charset="0"/>
              </a:rPr>
              <a:t>for </a:t>
            </a:r>
            <a:r>
              <a:rPr b="0" spc="-10" dirty="0">
                <a:latin typeface="Calibri" panose="020F0502020204030204" pitchFamily="34" charset="0"/>
                <a:cs typeface="Calibri" panose="020F0502020204030204" pitchFamily="34" charset="0"/>
              </a:rPr>
              <a:t>award of accreditation </a:t>
            </a:r>
            <a:r>
              <a:rPr b="0" spc="-5" dirty="0">
                <a:latin typeface="Calibri" panose="020F0502020204030204" pitchFamily="34" charset="0"/>
                <a:cs typeface="Calibri" panose="020F0502020204030204" pitchFamily="34" charset="0"/>
              </a:rPr>
              <a:t> for</a:t>
            </a:r>
            <a:r>
              <a:rPr b="0" dirty="0">
                <a:latin typeface="Calibri" panose="020F0502020204030204" pitchFamily="34" charset="0"/>
                <a:cs typeface="Calibri" panose="020F0502020204030204" pitchFamily="34" charset="0"/>
              </a:rPr>
              <a:t> 3</a:t>
            </a:r>
            <a:r>
              <a:rPr b="0" spc="5" dirty="0">
                <a:latin typeface="Calibri" panose="020F0502020204030204" pitchFamily="34" charset="0"/>
                <a:cs typeface="Calibri" panose="020F0502020204030204" pitchFamily="34" charset="0"/>
              </a:rPr>
              <a:t> </a:t>
            </a:r>
            <a:r>
              <a:rPr b="0" spc="-5" dirty="0">
                <a:latin typeface="Calibri" panose="020F0502020204030204" pitchFamily="34" charset="0"/>
                <a:cs typeface="Calibri" panose="020F0502020204030204" pitchFamily="34" charset="0"/>
              </a:rPr>
              <a:t>years,</a:t>
            </a:r>
            <a:r>
              <a:rPr b="0" dirty="0">
                <a:latin typeface="Calibri" panose="020F0502020204030204" pitchFamily="34" charset="0"/>
                <a:cs typeface="Calibri" panose="020F0502020204030204" pitchFamily="34" charset="0"/>
              </a:rPr>
              <a:t> the</a:t>
            </a:r>
            <a:r>
              <a:rPr b="0" spc="5" dirty="0">
                <a:latin typeface="Calibri" panose="020F0502020204030204" pitchFamily="34" charset="0"/>
                <a:cs typeface="Calibri" panose="020F0502020204030204" pitchFamily="34" charset="0"/>
              </a:rPr>
              <a:t> </a:t>
            </a:r>
            <a:r>
              <a:rPr b="0" spc="-5" dirty="0">
                <a:latin typeface="Calibri" panose="020F0502020204030204" pitchFamily="34" charset="0"/>
                <a:cs typeface="Calibri" panose="020F0502020204030204" pitchFamily="34" charset="0"/>
              </a:rPr>
              <a:t>program</a:t>
            </a:r>
            <a:r>
              <a:rPr b="0" dirty="0">
                <a:latin typeface="Calibri" panose="020F0502020204030204" pitchFamily="34" charset="0"/>
                <a:cs typeface="Calibri" panose="020F0502020204030204" pitchFamily="34" charset="0"/>
              </a:rPr>
              <a:t> will</a:t>
            </a:r>
            <a:r>
              <a:rPr b="0" spc="5" dirty="0">
                <a:latin typeface="Calibri" panose="020F0502020204030204" pitchFamily="34" charset="0"/>
                <a:cs typeface="Calibri" panose="020F0502020204030204" pitchFamily="34" charset="0"/>
              </a:rPr>
              <a:t> </a:t>
            </a:r>
            <a:r>
              <a:rPr b="0" spc="-15" dirty="0">
                <a:latin typeface="Calibri" panose="020F0502020204030204" pitchFamily="34" charset="0"/>
                <a:cs typeface="Calibri" panose="020F0502020204030204" pitchFamily="34" charset="0"/>
              </a:rPr>
              <a:t>not</a:t>
            </a:r>
            <a:r>
              <a:rPr b="0" spc="640" dirty="0">
                <a:latin typeface="Calibri" panose="020F0502020204030204" pitchFamily="34" charset="0"/>
                <a:cs typeface="Calibri" panose="020F0502020204030204" pitchFamily="34" charset="0"/>
              </a:rPr>
              <a:t> </a:t>
            </a:r>
            <a:r>
              <a:rPr b="0" spc="-10" dirty="0">
                <a:latin typeface="Calibri" panose="020F0502020204030204" pitchFamily="34" charset="0"/>
                <a:cs typeface="Calibri" panose="020F0502020204030204" pitchFamily="34" charset="0"/>
              </a:rPr>
              <a:t>be</a:t>
            </a:r>
            <a:r>
              <a:rPr b="0" spc="-5" dirty="0">
                <a:latin typeface="Calibri" panose="020F0502020204030204" pitchFamily="34" charset="0"/>
                <a:cs typeface="Calibri" panose="020F0502020204030204" pitchFamily="34" charset="0"/>
              </a:rPr>
              <a:t> considered</a:t>
            </a:r>
            <a:r>
              <a:rPr b="0" dirty="0">
                <a:latin typeface="Calibri" panose="020F0502020204030204" pitchFamily="34" charset="0"/>
                <a:cs typeface="Calibri" panose="020F0502020204030204" pitchFamily="34" charset="0"/>
              </a:rPr>
              <a:t> for </a:t>
            </a:r>
            <a:r>
              <a:rPr b="0" spc="5" dirty="0">
                <a:latin typeface="Calibri" panose="020F0502020204030204" pitchFamily="34" charset="0"/>
                <a:cs typeface="Calibri" panose="020F0502020204030204" pitchFamily="34" charset="0"/>
              </a:rPr>
              <a:t> </a:t>
            </a:r>
            <a:r>
              <a:rPr b="0" spc="-5" dirty="0">
                <a:latin typeface="Calibri" panose="020F0502020204030204" pitchFamily="34" charset="0"/>
                <a:cs typeface="Calibri" panose="020F0502020204030204" pitchFamily="34" charset="0"/>
              </a:rPr>
              <a:t>accreditation</a:t>
            </a:r>
            <a:r>
              <a:rPr b="0" spc="-5" dirty="0">
                <a:latin typeface="Arial MT"/>
                <a:cs typeface="Arial MT"/>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96339" y="1130808"/>
          <a:ext cx="8357867" cy="5157214"/>
        </p:xfrm>
        <a:graphic>
          <a:graphicData uri="http://schemas.openxmlformats.org/drawingml/2006/table">
            <a:tbl>
              <a:tblPr firstRow="1" bandRow="1">
                <a:tableStyleId>{2D5ABB26-0587-4C30-8999-92F81FD0307C}</a:tableStyleId>
              </a:tblPr>
              <a:tblGrid>
                <a:gridCol w="928369">
                  <a:extLst>
                    <a:ext uri="{9D8B030D-6E8A-4147-A177-3AD203B41FA5}">
                      <a16:colId xmlns:a16="http://schemas.microsoft.com/office/drawing/2014/main" val="20000"/>
                    </a:ext>
                  </a:extLst>
                </a:gridCol>
                <a:gridCol w="3637914">
                  <a:extLst>
                    <a:ext uri="{9D8B030D-6E8A-4147-A177-3AD203B41FA5}">
                      <a16:colId xmlns:a16="http://schemas.microsoft.com/office/drawing/2014/main" val="20001"/>
                    </a:ext>
                  </a:extLst>
                </a:gridCol>
                <a:gridCol w="2613659">
                  <a:extLst>
                    <a:ext uri="{9D8B030D-6E8A-4147-A177-3AD203B41FA5}">
                      <a16:colId xmlns:a16="http://schemas.microsoft.com/office/drawing/2014/main" val="20002"/>
                    </a:ext>
                  </a:extLst>
                </a:gridCol>
                <a:gridCol w="1177925">
                  <a:extLst>
                    <a:ext uri="{9D8B030D-6E8A-4147-A177-3AD203B41FA5}">
                      <a16:colId xmlns:a16="http://schemas.microsoft.com/office/drawing/2014/main" val="20003"/>
                    </a:ext>
                  </a:extLst>
                </a:gridCol>
              </a:tblGrid>
              <a:tr h="664463">
                <a:tc>
                  <a:txBody>
                    <a:bodyPr/>
                    <a:lstStyle/>
                    <a:p>
                      <a:pPr marL="635" algn="ctr">
                        <a:lnSpc>
                          <a:spcPts val="1160"/>
                        </a:lnSpc>
                      </a:pPr>
                      <a:r>
                        <a:rPr sz="1000" b="1" spc="100" dirty="0">
                          <a:latin typeface="Cambria"/>
                          <a:cs typeface="Cambria"/>
                        </a:rPr>
                        <a:t>S.N.</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0300">
                        <a:lnSpc>
                          <a:spcPts val="1275"/>
                        </a:lnSpc>
                      </a:pPr>
                      <a:r>
                        <a:rPr sz="1100" b="1" spc="35" dirty="0">
                          <a:latin typeface="Cambria"/>
                          <a:cs typeface="Cambria"/>
                        </a:rPr>
                        <a:t>Pre</a:t>
                      </a:r>
                      <a:r>
                        <a:rPr sz="1100" b="1" spc="90" dirty="0">
                          <a:latin typeface="Cambria"/>
                          <a:cs typeface="Cambria"/>
                        </a:rPr>
                        <a:t> </a:t>
                      </a:r>
                      <a:r>
                        <a:rPr sz="1100" b="1" spc="75" dirty="0">
                          <a:latin typeface="Cambria"/>
                          <a:cs typeface="Cambria"/>
                        </a:rPr>
                        <a:t>Visit</a:t>
                      </a:r>
                      <a:r>
                        <a:rPr sz="1100" b="1" spc="95" dirty="0">
                          <a:latin typeface="Cambria"/>
                          <a:cs typeface="Cambria"/>
                        </a:rPr>
                        <a:t> </a:t>
                      </a:r>
                      <a:r>
                        <a:rPr sz="1100" b="1" spc="50" dirty="0">
                          <a:latin typeface="Cambria"/>
                          <a:cs typeface="Cambria"/>
                        </a:rPr>
                        <a:t>Qualifiers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75"/>
                        </a:lnSpc>
                      </a:pPr>
                      <a:r>
                        <a:rPr sz="1100" b="1" spc="70" dirty="0">
                          <a:latin typeface="Cambria"/>
                          <a:cs typeface="Cambria"/>
                        </a:rPr>
                        <a:t>Current</a:t>
                      </a:r>
                      <a:r>
                        <a:rPr sz="1100" b="1" spc="55" dirty="0">
                          <a:latin typeface="Cambria"/>
                          <a:cs typeface="Cambria"/>
                        </a:rPr>
                        <a:t> </a:t>
                      </a:r>
                      <a:r>
                        <a:rPr sz="1100" b="1" spc="90" dirty="0">
                          <a:latin typeface="Cambria"/>
                          <a:cs typeface="Cambria"/>
                        </a:rPr>
                        <a:t>Status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635" marR="117475" indent="-1270" algn="ctr">
                        <a:lnSpc>
                          <a:spcPts val="1200"/>
                        </a:lnSpc>
                      </a:pPr>
                      <a:r>
                        <a:rPr sz="1000" b="1" spc="65" dirty="0">
                          <a:latin typeface="Cambria"/>
                          <a:cs typeface="Cambria"/>
                        </a:rPr>
                        <a:t>Compliance </a:t>
                      </a:r>
                      <a:r>
                        <a:rPr sz="1000" b="1" spc="70" dirty="0">
                          <a:latin typeface="Cambria"/>
                          <a:cs typeface="Cambria"/>
                        </a:rPr>
                        <a:t> </a:t>
                      </a:r>
                      <a:r>
                        <a:rPr sz="1000" b="1" spc="75" dirty="0">
                          <a:latin typeface="Cambria"/>
                          <a:cs typeface="Cambria"/>
                        </a:rPr>
                        <a:t>Status </a:t>
                      </a:r>
                      <a:r>
                        <a:rPr sz="1000" b="1" spc="80" dirty="0">
                          <a:latin typeface="Cambria"/>
                          <a:cs typeface="Cambria"/>
                        </a:rPr>
                        <a:t> </a:t>
                      </a:r>
                      <a:r>
                        <a:rPr sz="1000" b="1" spc="-10" dirty="0">
                          <a:latin typeface="Cambria"/>
                          <a:cs typeface="Cambria"/>
                        </a:rPr>
                        <a:t>C</a:t>
                      </a:r>
                      <a:r>
                        <a:rPr sz="1000" b="1" spc="-5" dirty="0">
                          <a:latin typeface="Cambria"/>
                          <a:cs typeface="Cambria"/>
                        </a:rPr>
                        <a:t>o</a:t>
                      </a:r>
                      <a:r>
                        <a:rPr sz="1000" b="1" dirty="0">
                          <a:latin typeface="Cambria"/>
                          <a:cs typeface="Cambria"/>
                        </a:rPr>
                        <a:t>m</a:t>
                      </a:r>
                      <a:r>
                        <a:rPr sz="1000" b="1" spc="-5" dirty="0">
                          <a:latin typeface="Cambria"/>
                          <a:cs typeface="Cambria"/>
                        </a:rPr>
                        <a:t>p</a:t>
                      </a:r>
                      <a:r>
                        <a:rPr sz="1000" b="1" dirty="0">
                          <a:latin typeface="Cambria"/>
                          <a:cs typeface="Cambria"/>
                        </a:rPr>
                        <a:t>li</a:t>
                      </a:r>
                      <a:r>
                        <a:rPr sz="1000" b="1" spc="-10" dirty="0">
                          <a:latin typeface="Cambria"/>
                          <a:cs typeface="Cambria"/>
                        </a:rPr>
                        <a:t>e</a:t>
                      </a:r>
                      <a:r>
                        <a:rPr sz="1000" b="1" spc="-5" dirty="0">
                          <a:latin typeface="Cambria"/>
                          <a:cs typeface="Cambria"/>
                        </a:rPr>
                        <a:t>d</a:t>
                      </a:r>
                      <a:r>
                        <a:rPr sz="1000" b="1" spc="5" dirty="0">
                          <a:latin typeface="Cambria"/>
                          <a:cs typeface="Cambria"/>
                        </a:rPr>
                        <a:t>/</a:t>
                      </a:r>
                      <a:r>
                        <a:rPr sz="1000" b="1" spc="-10" dirty="0">
                          <a:latin typeface="Cambria"/>
                          <a:cs typeface="Cambria"/>
                        </a:rPr>
                        <a:t>N</a:t>
                      </a:r>
                      <a:r>
                        <a:rPr sz="1000" b="1" spc="-15" dirty="0">
                          <a:latin typeface="Cambria"/>
                          <a:cs typeface="Cambria"/>
                        </a:rPr>
                        <a:t>o</a:t>
                      </a:r>
                      <a:r>
                        <a:rPr sz="1000" b="1" dirty="0">
                          <a:latin typeface="Cambria"/>
                          <a:cs typeface="Cambria"/>
                        </a:rPr>
                        <a:t>t  </a:t>
                      </a:r>
                      <a:r>
                        <a:rPr sz="1000" b="1" spc="60" dirty="0">
                          <a:latin typeface="Cambria"/>
                          <a:cs typeface="Cambria"/>
                        </a:rPr>
                        <a:t>Complied</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00812">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38100">
                        <a:lnSpc>
                          <a:spcPts val="1625"/>
                        </a:lnSpc>
                      </a:pPr>
                      <a:r>
                        <a:rPr sz="1400" b="1" spc="95" dirty="0">
                          <a:latin typeface="Cambria"/>
                          <a:cs typeface="Cambria"/>
                        </a:rPr>
                        <a:t>Essential</a:t>
                      </a:r>
                      <a:r>
                        <a:rPr sz="1400" b="1" spc="114" dirty="0">
                          <a:latin typeface="Cambria"/>
                          <a:cs typeface="Cambria"/>
                        </a:rPr>
                        <a:t> </a:t>
                      </a:r>
                      <a:r>
                        <a:rPr sz="1400" b="1" spc="55" dirty="0">
                          <a:latin typeface="Cambria"/>
                          <a:cs typeface="Cambria"/>
                        </a:rPr>
                        <a:t>qualifiers</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563623">
                <a:tc>
                  <a:txBody>
                    <a:bodyPr/>
                    <a:lstStyle/>
                    <a:p>
                      <a:pPr algn="ctr">
                        <a:lnSpc>
                          <a:spcPts val="1160"/>
                        </a:lnSpc>
                      </a:pPr>
                      <a:r>
                        <a:rPr sz="1000" b="1" dirty="0">
                          <a:latin typeface="Cambria"/>
                          <a:cs typeface="Cambria"/>
                        </a:rPr>
                        <a:t>1</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5"/>
                        </a:spcBef>
                      </a:pPr>
                      <a:r>
                        <a:rPr sz="1200" b="1" spc="80" dirty="0">
                          <a:latin typeface="Cambria"/>
                          <a:cs typeface="Cambria"/>
                        </a:rPr>
                        <a:t>Vision,</a:t>
                      </a:r>
                      <a:r>
                        <a:rPr sz="1200" b="1" spc="135" dirty="0">
                          <a:latin typeface="Cambria"/>
                          <a:cs typeface="Cambria"/>
                        </a:rPr>
                        <a:t> </a:t>
                      </a:r>
                      <a:r>
                        <a:rPr sz="1200" b="1" spc="70" dirty="0">
                          <a:latin typeface="Cambria"/>
                          <a:cs typeface="Cambria"/>
                        </a:rPr>
                        <a:t>Mission</a:t>
                      </a:r>
                      <a:r>
                        <a:rPr sz="1200" b="1" spc="150" dirty="0">
                          <a:latin typeface="Cambria"/>
                          <a:cs typeface="Cambria"/>
                        </a:rPr>
                        <a:t> </a:t>
                      </a:r>
                      <a:r>
                        <a:rPr sz="1200" b="1" spc="70" dirty="0">
                          <a:latin typeface="Cambria"/>
                          <a:cs typeface="Cambria"/>
                        </a:rPr>
                        <a:t>&amp;</a:t>
                      </a:r>
                      <a:r>
                        <a:rPr sz="1200" b="1" spc="135" dirty="0">
                          <a:latin typeface="Cambria"/>
                          <a:cs typeface="Cambria"/>
                        </a:rPr>
                        <a:t> </a:t>
                      </a:r>
                      <a:r>
                        <a:rPr sz="1200" b="1" spc="100" dirty="0">
                          <a:latin typeface="Cambria"/>
                          <a:cs typeface="Cambria"/>
                        </a:rPr>
                        <a:t>PEOs</a:t>
                      </a:r>
                      <a:endParaRPr sz="1200">
                        <a:latin typeface="Cambria"/>
                        <a:cs typeface="Cambria"/>
                      </a:endParaRPr>
                    </a:p>
                    <a:p>
                      <a:pPr marL="380365" marR="164465" indent="-342900">
                        <a:lnSpc>
                          <a:spcPct val="114999"/>
                        </a:lnSpc>
                        <a:buAutoNum type="romanLcPeriod"/>
                        <a:tabLst>
                          <a:tab pos="380365" algn="l"/>
                          <a:tab pos="381000" algn="l"/>
                        </a:tabLst>
                      </a:pPr>
                      <a:r>
                        <a:rPr sz="1200" b="1" spc="40" dirty="0">
                          <a:latin typeface="Cambria"/>
                          <a:cs typeface="Cambria"/>
                        </a:rPr>
                        <a:t>Are</a:t>
                      </a:r>
                      <a:r>
                        <a:rPr sz="1200" b="1" spc="135" dirty="0">
                          <a:latin typeface="Cambria"/>
                          <a:cs typeface="Cambria"/>
                        </a:rPr>
                        <a:t> </a:t>
                      </a:r>
                      <a:r>
                        <a:rPr sz="1200" b="1" spc="85" dirty="0">
                          <a:latin typeface="Cambria"/>
                          <a:cs typeface="Cambria"/>
                        </a:rPr>
                        <a:t>the</a:t>
                      </a:r>
                      <a:r>
                        <a:rPr sz="1200" b="1" spc="155" dirty="0">
                          <a:latin typeface="Cambria"/>
                          <a:cs typeface="Cambria"/>
                        </a:rPr>
                        <a:t> </a:t>
                      </a:r>
                      <a:r>
                        <a:rPr sz="1200" b="1" spc="70" dirty="0">
                          <a:latin typeface="Cambria"/>
                          <a:cs typeface="Cambria"/>
                        </a:rPr>
                        <a:t>Vision</a:t>
                      </a:r>
                      <a:r>
                        <a:rPr sz="1200" b="1" spc="135" dirty="0">
                          <a:latin typeface="Cambria"/>
                          <a:cs typeface="Cambria"/>
                        </a:rPr>
                        <a:t> </a:t>
                      </a:r>
                      <a:r>
                        <a:rPr sz="1200" b="1" spc="70" dirty="0">
                          <a:latin typeface="Cambria"/>
                          <a:cs typeface="Cambria"/>
                        </a:rPr>
                        <a:t>&amp;</a:t>
                      </a:r>
                      <a:r>
                        <a:rPr sz="1200" b="1" spc="155" dirty="0">
                          <a:latin typeface="Cambria"/>
                          <a:cs typeface="Cambria"/>
                        </a:rPr>
                        <a:t> </a:t>
                      </a:r>
                      <a:r>
                        <a:rPr sz="1200" b="1" spc="70" dirty="0">
                          <a:latin typeface="Cambria"/>
                          <a:cs typeface="Cambria"/>
                        </a:rPr>
                        <a:t>Mission</a:t>
                      </a:r>
                      <a:r>
                        <a:rPr sz="1200" b="1" spc="160" dirty="0">
                          <a:latin typeface="Cambria"/>
                          <a:cs typeface="Cambria"/>
                        </a:rPr>
                        <a:t> </a:t>
                      </a:r>
                      <a:r>
                        <a:rPr sz="1200" b="1" spc="60" dirty="0">
                          <a:latin typeface="Cambria"/>
                          <a:cs typeface="Cambria"/>
                        </a:rPr>
                        <a:t>of</a:t>
                      </a:r>
                      <a:r>
                        <a:rPr sz="1200" b="1" spc="155" dirty="0">
                          <a:latin typeface="Cambria"/>
                          <a:cs typeface="Cambria"/>
                        </a:rPr>
                        <a:t> </a:t>
                      </a:r>
                      <a:r>
                        <a:rPr sz="1200" b="1" spc="85" dirty="0">
                          <a:latin typeface="Cambria"/>
                          <a:cs typeface="Cambria"/>
                        </a:rPr>
                        <a:t>the </a:t>
                      </a:r>
                      <a:r>
                        <a:rPr sz="1200" b="1" spc="90" dirty="0">
                          <a:latin typeface="Cambria"/>
                          <a:cs typeface="Cambria"/>
                        </a:rPr>
                        <a:t> </a:t>
                      </a:r>
                      <a:r>
                        <a:rPr sz="1200" b="1" spc="70" dirty="0">
                          <a:latin typeface="Cambria"/>
                          <a:cs typeface="Cambria"/>
                        </a:rPr>
                        <a:t>Department</a:t>
                      </a:r>
                      <a:r>
                        <a:rPr sz="1200" b="1" spc="135" dirty="0">
                          <a:latin typeface="Cambria"/>
                          <a:cs typeface="Cambria"/>
                        </a:rPr>
                        <a:t> </a:t>
                      </a:r>
                      <a:r>
                        <a:rPr sz="1200" b="1" spc="75" dirty="0">
                          <a:latin typeface="Cambria"/>
                          <a:cs typeface="Cambria"/>
                        </a:rPr>
                        <a:t>stated</a:t>
                      </a:r>
                      <a:r>
                        <a:rPr sz="1200" b="1" spc="150" dirty="0">
                          <a:latin typeface="Cambria"/>
                          <a:cs typeface="Cambria"/>
                        </a:rPr>
                        <a:t> </a:t>
                      </a:r>
                      <a:r>
                        <a:rPr sz="1200" b="1" spc="70" dirty="0">
                          <a:latin typeface="Cambria"/>
                          <a:cs typeface="Cambria"/>
                        </a:rPr>
                        <a:t>in</a:t>
                      </a:r>
                      <a:r>
                        <a:rPr sz="1200" b="1" spc="135" dirty="0">
                          <a:latin typeface="Cambria"/>
                          <a:cs typeface="Cambria"/>
                        </a:rPr>
                        <a:t> </a:t>
                      </a:r>
                      <a:r>
                        <a:rPr sz="1200" b="1" spc="85" dirty="0">
                          <a:latin typeface="Cambria"/>
                          <a:cs typeface="Cambria"/>
                        </a:rPr>
                        <a:t>the</a:t>
                      </a:r>
                      <a:r>
                        <a:rPr sz="1200" b="1" spc="135" dirty="0">
                          <a:latin typeface="Cambria"/>
                          <a:cs typeface="Cambria"/>
                        </a:rPr>
                        <a:t> </a:t>
                      </a:r>
                      <a:r>
                        <a:rPr sz="1200" b="1" spc="65" dirty="0">
                          <a:latin typeface="Cambria"/>
                          <a:cs typeface="Cambria"/>
                        </a:rPr>
                        <a:t>Prospectus</a:t>
                      </a:r>
                      <a:r>
                        <a:rPr sz="1200" b="1" spc="150" dirty="0">
                          <a:latin typeface="Cambria"/>
                          <a:cs typeface="Cambria"/>
                        </a:rPr>
                        <a:t> </a:t>
                      </a:r>
                      <a:r>
                        <a:rPr sz="1200" b="1" spc="110" dirty="0">
                          <a:latin typeface="Cambria"/>
                          <a:cs typeface="Cambria"/>
                        </a:rPr>
                        <a:t>/ </a:t>
                      </a:r>
                      <a:r>
                        <a:rPr sz="1200" b="1" spc="-250" dirty="0">
                          <a:latin typeface="Cambria"/>
                          <a:cs typeface="Cambria"/>
                        </a:rPr>
                        <a:t> </a:t>
                      </a:r>
                      <a:r>
                        <a:rPr sz="1200" b="1" spc="70" dirty="0">
                          <a:latin typeface="Cambria"/>
                          <a:cs typeface="Cambria"/>
                        </a:rPr>
                        <a:t>Website?</a:t>
                      </a:r>
                      <a:endParaRPr sz="1200">
                        <a:latin typeface="Cambria"/>
                        <a:cs typeface="Cambria"/>
                      </a:endParaRPr>
                    </a:p>
                    <a:p>
                      <a:pPr marL="380365" marR="260350" indent="-342900">
                        <a:lnSpc>
                          <a:spcPct val="114999"/>
                        </a:lnSpc>
                        <a:buAutoNum type="romanLcPeriod"/>
                        <a:tabLst>
                          <a:tab pos="380365" algn="l"/>
                          <a:tab pos="381000" algn="l"/>
                        </a:tabLst>
                      </a:pPr>
                      <a:r>
                        <a:rPr sz="1200" b="1" spc="40" dirty="0">
                          <a:latin typeface="Cambria"/>
                          <a:cs typeface="Cambria"/>
                        </a:rPr>
                        <a:t>Are</a:t>
                      </a:r>
                      <a:r>
                        <a:rPr sz="1200" b="1" spc="135" dirty="0">
                          <a:latin typeface="Cambria"/>
                          <a:cs typeface="Cambria"/>
                        </a:rPr>
                        <a:t> </a:t>
                      </a:r>
                      <a:r>
                        <a:rPr sz="1200" b="1" spc="85" dirty="0">
                          <a:latin typeface="Cambria"/>
                          <a:cs typeface="Cambria"/>
                        </a:rPr>
                        <a:t>the</a:t>
                      </a:r>
                      <a:r>
                        <a:rPr sz="1200" b="1" spc="155" dirty="0">
                          <a:latin typeface="Cambria"/>
                          <a:cs typeface="Cambria"/>
                        </a:rPr>
                        <a:t> </a:t>
                      </a:r>
                      <a:r>
                        <a:rPr sz="1200" b="1" spc="100" dirty="0">
                          <a:latin typeface="Cambria"/>
                          <a:cs typeface="Cambria"/>
                        </a:rPr>
                        <a:t>PEOs</a:t>
                      </a:r>
                      <a:r>
                        <a:rPr sz="1200" b="1" spc="135" dirty="0">
                          <a:latin typeface="Cambria"/>
                          <a:cs typeface="Cambria"/>
                        </a:rPr>
                        <a:t> </a:t>
                      </a:r>
                      <a:r>
                        <a:rPr sz="1200" b="1" spc="60" dirty="0">
                          <a:latin typeface="Cambria"/>
                          <a:cs typeface="Cambria"/>
                        </a:rPr>
                        <a:t>of</a:t>
                      </a:r>
                      <a:r>
                        <a:rPr sz="1200" b="1" spc="140"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a:t>
                      </a:r>
                      <a:r>
                        <a:rPr sz="1200" b="1" spc="155" dirty="0">
                          <a:latin typeface="Cambria"/>
                          <a:cs typeface="Cambria"/>
                        </a:rPr>
                        <a:t> </a:t>
                      </a:r>
                      <a:r>
                        <a:rPr sz="1200" b="1" spc="60" dirty="0">
                          <a:latin typeface="Cambria"/>
                          <a:cs typeface="Cambria"/>
                        </a:rPr>
                        <a:t>listed</a:t>
                      </a:r>
                      <a:r>
                        <a:rPr sz="1200" b="1" spc="150" dirty="0">
                          <a:latin typeface="Cambria"/>
                          <a:cs typeface="Cambria"/>
                        </a:rPr>
                        <a:t> </a:t>
                      </a:r>
                      <a:r>
                        <a:rPr sz="1200" b="1" spc="70" dirty="0">
                          <a:latin typeface="Cambria"/>
                          <a:cs typeface="Cambria"/>
                        </a:rPr>
                        <a:t>in </a:t>
                      </a:r>
                      <a:r>
                        <a:rPr sz="1200" b="1" spc="-250" dirty="0">
                          <a:latin typeface="Cambria"/>
                          <a:cs typeface="Cambria"/>
                        </a:rPr>
                        <a:t> </a:t>
                      </a:r>
                      <a:r>
                        <a:rPr sz="1200" b="1" spc="85" dirty="0">
                          <a:latin typeface="Cambria"/>
                          <a:cs typeface="Cambria"/>
                        </a:rPr>
                        <a:t>the</a:t>
                      </a:r>
                      <a:r>
                        <a:rPr sz="1200" b="1" spc="135" dirty="0">
                          <a:latin typeface="Cambria"/>
                          <a:cs typeface="Cambria"/>
                        </a:rPr>
                        <a:t> </a:t>
                      </a:r>
                      <a:r>
                        <a:rPr sz="1200" b="1" spc="65" dirty="0">
                          <a:latin typeface="Cambria"/>
                          <a:cs typeface="Cambria"/>
                        </a:rPr>
                        <a:t>Prospectus</a:t>
                      </a:r>
                      <a:r>
                        <a:rPr sz="1200" b="1" spc="135" dirty="0">
                          <a:latin typeface="Cambria"/>
                          <a:cs typeface="Cambria"/>
                        </a:rPr>
                        <a:t> </a:t>
                      </a:r>
                      <a:r>
                        <a:rPr sz="1200" b="1" spc="110" dirty="0">
                          <a:latin typeface="Cambria"/>
                          <a:cs typeface="Cambria"/>
                        </a:rPr>
                        <a:t>/</a:t>
                      </a:r>
                      <a:r>
                        <a:rPr sz="1200" b="1" spc="150" dirty="0">
                          <a:latin typeface="Cambria"/>
                          <a:cs typeface="Cambria"/>
                        </a:rPr>
                        <a:t> </a:t>
                      </a:r>
                      <a:r>
                        <a:rPr sz="1200" b="1" spc="70" dirty="0">
                          <a:latin typeface="Cambria"/>
                          <a:cs typeface="Cambria"/>
                        </a:rPr>
                        <a:t>Website?</a:t>
                      </a:r>
                      <a:endParaRPr sz="1200">
                        <a:latin typeface="Cambria"/>
                        <a:cs typeface="Cambria"/>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156716">
                <a:tc>
                  <a:txBody>
                    <a:bodyPr/>
                    <a:lstStyle/>
                    <a:p>
                      <a:pPr algn="ctr">
                        <a:lnSpc>
                          <a:spcPts val="1150"/>
                        </a:lnSpc>
                      </a:pPr>
                      <a:r>
                        <a:rPr sz="1000" b="1" dirty="0">
                          <a:latin typeface="Cambria"/>
                          <a:cs typeface="Cambria"/>
                        </a:rPr>
                        <a:t>2</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35"/>
                        </a:spcBef>
                      </a:pPr>
                      <a:r>
                        <a:rPr sz="1200" b="1" spc="50" dirty="0">
                          <a:latin typeface="Cambria"/>
                          <a:cs typeface="Cambria"/>
                        </a:rPr>
                        <a:t>Whether</a:t>
                      </a:r>
                      <a:r>
                        <a:rPr sz="1200" b="1" spc="145" dirty="0">
                          <a:latin typeface="Cambria"/>
                          <a:cs typeface="Cambria"/>
                        </a:rPr>
                        <a:t> </a:t>
                      </a:r>
                      <a:r>
                        <a:rPr sz="1200" b="1" spc="45" dirty="0">
                          <a:latin typeface="Cambria"/>
                          <a:cs typeface="Cambria"/>
                        </a:rPr>
                        <a:t>approval</a:t>
                      </a:r>
                      <a:r>
                        <a:rPr sz="1200" b="1" spc="150" dirty="0">
                          <a:latin typeface="Cambria"/>
                          <a:cs typeface="Cambria"/>
                        </a:rPr>
                        <a:t> </a:t>
                      </a:r>
                      <a:r>
                        <a:rPr sz="1200" b="1" spc="60" dirty="0">
                          <a:latin typeface="Cambria"/>
                          <a:cs typeface="Cambria"/>
                        </a:rPr>
                        <a:t>of</a:t>
                      </a:r>
                      <a:r>
                        <a:rPr sz="1200" b="1" spc="150" dirty="0">
                          <a:latin typeface="Cambria"/>
                          <a:cs typeface="Cambria"/>
                        </a:rPr>
                        <a:t> </a:t>
                      </a:r>
                      <a:r>
                        <a:rPr sz="1200" b="1" spc="114" dirty="0">
                          <a:latin typeface="Cambria"/>
                          <a:cs typeface="Cambria"/>
                        </a:rPr>
                        <a:t>AICTE</a:t>
                      </a:r>
                      <a:r>
                        <a:rPr sz="1200" b="1" spc="130" dirty="0">
                          <a:latin typeface="Cambria"/>
                          <a:cs typeface="Cambria"/>
                        </a:rPr>
                        <a:t> </a:t>
                      </a:r>
                      <a:r>
                        <a:rPr sz="1200" b="1" spc="35" dirty="0">
                          <a:latin typeface="Cambria"/>
                          <a:cs typeface="Cambria"/>
                        </a:rPr>
                        <a:t>for</a:t>
                      </a:r>
                      <a:r>
                        <a:rPr sz="1200" b="1" spc="135"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programs</a:t>
                      </a:r>
                      <a:endParaRPr sz="1200">
                        <a:latin typeface="Cambria"/>
                        <a:cs typeface="Cambria"/>
                      </a:endParaRPr>
                    </a:p>
                    <a:p>
                      <a:pPr marL="37465" marR="222250">
                        <a:lnSpc>
                          <a:spcPct val="114999"/>
                        </a:lnSpc>
                      </a:pPr>
                      <a:r>
                        <a:rPr sz="1200" b="1" spc="50" dirty="0">
                          <a:latin typeface="Cambria"/>
                          <a:cs typeface="Cambria"/>
                        </a:rPr>
                        <a:t>under</a:t>
                      </a:r>
                      <a:r>
                        <a:rPr sz="1200" b="1" spc="125" dirty="0">
                          <a:latin typeface="Cambria"/>
                          <a:cs typeface="Cambria"/>
                        </a:rPr>
                        <a:t> </a:t>
                      </a:r>
                      <a:r>
                        <a:rPr sz="1200" b="1" spc="65" dirty="0">
                          <a:latin typeface="Cambria"/>
                          <a:cs typeface="Cambria"/>
                        </a:rPr>
                        <a:t>consideration</a:t>
                      </a:r>
                      <a:r>
                        <a:rPr sz="1200" b="1" spc="160" dirty="0">
                          <a:latin typeface="Cambria"/>
                          <a:cs typeface="Cambria"/>
                        </a:rPr>
                        <a:t> </a:t>
                      </a:r>
                      <a:r>
                        <a:rPr sz="1200" b="1" spc="70" dirty="0">
                          <a:latin typeface="Cambria"/>
                          <a:cs typeface="Cambria"/>
                        </a:rPr>
                        <a:t>has</a:t>
                      </a:r>
                      <a:r>
                        <a:rPr sz="1200" b="1" spc="150" dirty="0">
                          <a:latin typeface="Cambria"/>
                          <a:cs typeface="Cambria"/>
                        </a:rPr>
                        <a:t> </a:t>
                      </a:r>
                      <a:r>
                        <a:rPr sz="1200" b="1" spc="50" dirty="0">
                          <a:latin typeface="Cambria"/>
                          <a:cs typeface="Cambria"/>
                        </a:rPr>
                        <a:t>been</a:t>
                      </a:r>
                      <a:r>
                        <a:rPr sz="1200" b="1" spc="155" dirty="0">
                          <a:latin typeface="Cambria"/>
                          <a:cs typeface="Cambria"/>
                        </a:rPr>
                        <a:t> </a:t>
                      </a:r>
                      <a:r>
                        <a:rPr sz="1200" b="1" spc="55" dirty="0">
                          <a:latin typeface="Cambria"/>
                          <a:cs typeface="Cambria"/>
                        </a:rPr>
                        <a:t>obtained</a:t>
                      </a:r>
                      <a:r>
                        <a:rPr sz="1200" b="1" spc="160" dirty="0">
                          <a:latin typeface="Cambria"/>
                          <a:cs typeface="Cambria"/>
                        </a:rPr>
                        <a:t> </a:t>
                      </a:r>
                      <a:r>
                        <a:rPr sz="1200" b="1" spc="35" dirty="0">
                          <a:latin typeface="Cambria"/>
                          <a:cs typeface="Cambria"/>
                        </a:rPr>
                        <a:t>for </a:t>
                      </a:r>
                      <a:r>
                        <a:rPr sz="1200" b="1" spc="-250" dirty="0">
                          <a:latin typeface="Cambria"/>
                          <a:cs typeface="Cambria"/>
                        </a:rPr>
                        <a:t> </a:t>
                      </a:r>
                      <a:r>
                        <a:rPr sz="1200" b="1" spc="40" dirty="0">
                          <a:latin typeface="Cambria"/>
                          <a:cs typeface="Cambria"/>
                        </a:rPr>
                        <a:t>all</a:t>
                      </a:r>
                      <a:r>
                        <a:rPr sz="1200" b="1" spc="150" dirty="0">
                          <a:latin typeface="Cambria"/>
                          <a:cs typeface="Cambria"/>
                        </a:rPr>
                        <a:t> </a:t>
                      </a:r>
                      <a:r>
                        <a:rPr sz="1200" b="1" spc="85" dirty="0">
                          <a:latin typeface="Cambria"/>
                          <a:cs typeface="Cambria"/>
                        </a:rPr>
                        <a:t>the</a:t>
                      </a:r>
                      <a:r>
                        <a:rPr sz="1200" b="1" spc="150" dirty="0">
                          <a:latin typeface="Cambria"/>
                          <a:cs typeface="Cambria"/>
                        </a:rPr>
                        <a:t> </a:t>
                      </a:r>
                      <a:r>
                        <a:rPr sz="1200" b="1" spc="55" dirty="0">
                          <a:latin typeface="Cambria"/>
                          <a:cs typeface="Cambria"/>
                        </a:rPr>
                        <a:t>years</a:t>
                      </a:r>
                      <a:r>
                        <a:rPr sz="1200" b="1" spc="155" dirty="0">
                          <a:latin typeface="Cambria"/>
                          <a:cs typeface="Cambria"/>
                        </a:rPr>
                        <a:t> </a:t>
                      </a:r>
                      <a:r>
                        <a:rPr sz="1200" b="1" spc="70" dirty="0">
                          <a:latin typeface="Cambria"/>
                          <a:cs typeface="Cambria"/>
                        </a:rPr>
                        <a:t>including</a:t>
                      </a:r>
                      <a:r>
                        <a:rPr sz="1200" b="1" spc="150" dirty="0">
                          <a:latin typeface="Cambria"/>
                          <a:cs typeface="Cambria"/>
                        </a:rPr>
                        <a:t> </a:t>
                      </a:r>
                      <a:r>
                        <a:rPr sz="1200" b="1" spc="60" dirty="0">
                          <a:latin typeface="Cambria"/>
                          <a:cs typeface="Cambria"/>
                        </a:rPr>
                        <a:t>current</a:t>
                      </a:r>
                      <a:r>
                        <a:rPr sz="1200" b="1" spc="135" dirty="0">
                          <a:latin typeface="Cambria"/>
                          <a:cs typeface="Cambria"/>
                        </a:rPr>
                        <a:t> </a:t>
                      </a:r>
                      <a:r>
                        <a:rPr sz="1200" b="1" spc="50" dirty="0">
                          <a:latin typeface="Cambria"/>
                          <a:cs typeface="Cambria"/>
                        </a:rPr>
                        <a:t>year</a:t>
                      </a:r>
                      <a:endParaRPr sz="1200">
                        <a:latin typeface="Cambria"/>
                        <a:cs typeface="Cambri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371600">
                <a:tc>
                  <a:txBody>
                    <a:bodyPr/>
                    <a:lstStyle/>
                    <a:p>
                      <a:pPr algn="ctr">
                        <a:lnSpc>
                          <a:spcPts val="1160"/>
                        </a:lnSpc>
                      </a:pPr>
                      <a:r>
                        <a:rPr sz="1000" b="1" dirty="0">
                          <a:latin typeface="Cambria"/>
                          <a:cs typeface="Cambria"/>
                        </a:rPr>
                        <a:t>3</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marR="28575" algn="just">
                        <a:lnSpc>
                          <a:spcPts val="1440"/>
                        </a:lnSpc>
                      </a:pPr>
                      <a:r>
                        <a:rPr sz="1200" b="1" spc="50" dirty="0">
                          <a:latin typeface="Cambria"/>
                          <a:cs typeface="Cambria"/>
                        </a:rPr>
                        <a:t>Whether</a:t>
                      </a:r>
                      <a:r>
                        <a:rPr sz="1200" b="1" spc="55" dirty="0">
                          <a:latin typeface="Cambria"/>
                          <a:cs typeface="Cambria"/>
                        </a:rPr>
                        <a:t> </a:t>
                      </a:r>
                      <a:r>
                        <a:rPr sz="1200" b="1" spc="70" dirty="0">
                          <a:latin typeface="Cambria"/>
                          <a:cs typeface="Cambria"/>
                        </a:rPr>
                        <a:t>admissions</a:t>
                      </a:r>
                      <a:r>
                        <a:rPr sz="1200" b="1" spc="75" dirty="0">
                          <a:latin typeface="Cambria"/>
                          <a:cs typeface="Cambria"/>
                        </a:rPr>
                        <a:t> </a:t>
                      </a:r>
                      <a:r>
                        <a:rPr sz="1200" b="1" spc="70" dirty="0">
                          <a:latin typeface="Cambria"/>
                          <a:cs typeface="Cambria"/>
                        </a:rPr>
                        <a:t>in</a:t>
                      </a:r>
                      <a:r>
                        <a:rPr sz="1200" b="1" spc="75" dirty="0">
                          <a:latin typeface="Cambria"/>
                          <a:cs typeface="Cambria"/>
                        </a:rPr>
                        <a:t> </a:t>
                      </a:r>
                      <a:r>
                        <a:rPr sz="1200" b="1" spc="85" dirty="0">
                          <a:latin typeface="Cambria"/>
                          <a:cs typeface="Cambria"/>
                        </a:rPr>
                        <a:t>the</a:t>
                      </a:r>
                      <a:r>
                        <a:rPr sz="1200" b="1" spc="90" dirty="0">
                          <a:latin typeface="Cambria"/>
                          <a:cs typeface="Cambria"/>
                        </a:rPr>
                        <a:t> </a:t>
                      </a:r>
                      <a:r>
                        <a:rPr sz="1200" b="1" spc="55" dirty="0">
                          <a:latin typeface="Cambria"/>
                          <a:cs typeface="Cambria"/>
                        </a:rPr>
                        <a:t>undergraduate </a:t>
                      </a:r>
                      <a:r>
                        <a:rPr sz="1200" b="1" spc="60" dirty="0">
                          <a:latin typeface="Cambria"/>
                          <a:cs typeface="Cambria"/>
                        </a:rPr>
                        <a:t> </a:t>
                      </a:r>
                      <a:r>
                        <a:rPr sz="1200" b="1" spc="50" dirty="0">
                          <a:latin typeface="Cambria"/>
                          <a:cs typeface="Cambria"/>
                        </a:rPr>
                        <a:t>programs</a:t>
                      </a:r>
                      <a:r>
                        <a:rPr sz="1200" b="1" spc="55" dirty="0">
                          <a:latin typeface="Cambria"/>
                          <a:cs typeface="Cambria"/>
                        </a:rPr>
                        <a:t> </a:t>
                      </a:r>
                      <a:r>
                        <a:rPr sz="1200" b="1" spc="50" dirty="0">
                          <a:latin typeface="Cambria"/>
                          <a:cs typeface="Cambria"/>
                        </a:rPr>
                        <a:t>under</a:t>
                      </a:r>
                      <a:r>
                        <a:rPr sz="1200" b="1" spc="55" dirty="0">
                          <a:latin typeface="Cambria"/>
                          <a:cs typeface="Cambria"/>
                        </a:rPr>
                        <a:t> </a:t>
                      </a:r>
                      <a:r>
                        <a:rPr sz="1200" b="1" spc="65" dirty="0">
                          <a:latin typeface="Cambria"/>
                          <a:cs typeface="Cambria"/>
                        </a:rPr>
                        <a:t>consideration</a:t>
                      </a:r>
                      <a:r>
                        <a:rPr sz="1200" b="1" spc="395" dirty="0">
                          <a:latin typeface="Cambria"/>
                          <a:cs typeface="Cambria"/>
                        </a:rPr>
                        <a:t> </a:t>
                      </a:r>
                      <a:r>
                        <a:rPr sz="1200" b="1" spc="75" dirty="0">
                          <a:latin typeface="Cambria"/>
                          <a:cs typeface="Cambria"/>
                        </a:rPr>
                        <a:t>has </a:t>
                      </a:r>
                      <a:r>
                        <a:rPr sz="1200" b="1" spc="80" dirty="0">
                          <a:latin typeface="Cambria"/>
                          <a:cs typeface="Cambria"/>
                        </a:rPr>
                        <a:t> </a:t>
                      </a:r>
                      <a:r>
                        <a:rPr sz="1200" b="1" spc="55" dirty="0">
                          <a:latin typeface="Cambria"/>
                          <a:cs typeface="Cambria"/>
                        </a:rPr>
                        <a:t>been </a:t>
                      </a:r>
                      <a:r>
                        <a:rPr sz="1200" b="1" spc="60" dirty="0">
                          <a:latin typeface="Cambria"/>
                          <a:cs typeface="Cambria"/>
                        </a:rPr>
                        <a:t> more </a:t>
                      </a:r>
                      <a:r>
                        <a:rPr sz="1200" b="1" spc="85" dirty="0">
                          <a:latin typeface="Cambria"/>
                          <a:cs typeface="Cambria"/>
                        </a:rPr>
                        <a:t>than </a:t>
                      </a:r>
                      <a:r>
                        <a:rPr sz="1200" b="1" spc="25" dirty="0">
                          <a:latin typeface="Cambria"/>
                          <a:cs typeface="Cambria"/>
                        </a:rPr>
                        <a:t>or </a:t>
                      </a:r>
                      <a:r>
                        <a:rPr sz="1200" b="1" spc="50" dirty="0">
                          <a:latin typeface="Cambria"/>
                          <a:cs typeface="Cambria"/>
                        </a:rPr>
                        <a:t>equal </a:t>
                      </a:r>
                      <a:r>
                        <a:rPr sz="1200" b="1" u="heavy" spc="85" dirty="0">
                          <a:solidFill>
                            <a:srgbClr val="00AFEF"/>
                          </a:solidFill>
                          <a:uFill>
                            <a:solidFill>
                              <a:srgbClr val="00AFEF"/>
                            </a:solidFill>
                          </a:uFill>
                          <a:latin typeface="Cambria"/>
                          <a:cs typeface="Cambria"/>
                        </a:rPr>
                        <a:t>to </a:t>
                      </a:r>
                      <a:r>
                        <a:rPr sz="1200" b="1" u="heavy" spc="35" dirty="0">
                          <a:solidFill>
                            <a:srgbClr val="00AFEF"/>
                          </a:solidFill>
                          <a:uFill>
                            <a:solidFill>
                              <a:srgbClr val="00AFEF"/>
                            </a:solidFill>
                          </a:uFill>
                          <a:latin typeface="Cambria"/>
                          <a:cs typeface="Cambria"/>
                        </a:rPr>
                        <a:t>50% </a:t>
                      </a:r>
                      <a:r>
                        <a:rPr sz="1200" b="1" u="heavy" spc="50" dirty="0">
                          <a:solidFill>
                            <a:srgbClr val="00AFEF"/>
                          </a:solidFill>
                          <a:uFill>
                            <a:solidFill>
                              <a:srgbClr val="00AFEF"/>
                            </a:solidFill>
                          </a:uFill>
                          <a:latin typeface="Cambria"/>
                          <a:cs typeface="Cambria"/>
                        </a:rPr>
                        <a:t>(including </a:t>
                      </a:r>
                      <a:r>
                        <a:rPr sz="1200" b="1" u="heavy" spc="45" dirty="0">
                          <a:solidFill>
                            <a:srgbClr val="00AFEF"/>
                          </a:solidFill>
                          <a:uFill>
                            <a:solidFill>
                              <a:srgbClr val="00AFEF"/>
                            </a:solidFill>
                          </a:uFill>
                          <a:latin typeface="Cambria"/>
                          <a:cs typeface="Cambria"/>
                        </a:rPr>
                        <a:t>lateral </a:t>
                      </a:r>
                      <a:r>
                        <a:rPr sz="1200" b="1" spc="50" dirty="0">
                          <a:solidFill>
                            <a:srgbClr val="00AFEF"/>
                          </a:solidFill>
                          <a:latin typeface="Cambria"/>
                          <a:cs typeface="Cambria"/>
                        </a:rPr>
                        <a:t> </a:t>
                      </a:r>
                      <a:r>
                        <a:rPr sz="1200" b="1" u="heavy" spc="40" dirty="0">
                          <a:solidFill>
                            <a:srgbClr val="00AFEF"/>
                          </a:solidFill>
                          <a:uFill>
                            <a:solidFill>
                              <a:srgbClr val="00AFEF"/>
                            </a:solidFill>
                          </a:uFill>
                          <a:latin typeface="Cambria"/>
                          <a:cs typeface="Cambria"/>
                        </a:rPr>
                        <a:t>entry)</a:t>
                      </a:r>
                      <a:r>
                        <a:rPr sz="1200" b="1" u="heavy" spc="45" dirty="0">
                          <a:solidFill>
                            <a:srgbClr val="00AFEF"/>
                          </a:solidFill>
                          <a:uFill>
                            <a:solidFill>
                              <a:srgbClr val="00AFEF"/>
                            </a:solidFill>
                          </a:uFill>
                          <a:latin typeface="Cambria"/>
                          <a:cs typeface="Cambria"/>
                        </a:rPr>
                        <a:t> </a:t>
                      </a:r>
                      <a:r>
                        <a:rPr sz="1200" b="1" u="heavy" spc="55" dirty="0">
                          <a:solidFill>
                            <a:srgbClr val="00AFEF"/>
                          </a:solidFill>
                          <a:uFill>
                            <a:solidFill>
                              <a:srgbClr val="00AFEF"/>
                            </a:solidFill>
                          </a:uFill>
                          <a:latin typeface="Cambria"/>
                          <a:cs typeface="Cambria"/>
                        </a:rPr>
                        <a:t>average</a:t>
                      </a:r>
                      <a:r>
                        <a:rPr sz="1200" b="1" u="heavy" spc="60" dirty="0">
                          <a:solidFill>
                            <a:srgbClr val="00AFEF"/>
                          </a:solidFill>
                          <a:uFill>
                            <a:solidFill>
                              <a:srgbClr val="00AFEF"/>
                            </a:solidFill>
                          </a:uFill>
                          <a:latin typeface="Cambria"/>
                          <a:cs typeface="Cambria"/>
                        </a:rPr>
                        <a:t> of</a:t>
                      </a:r>
                      <a:r>
                        <a:rPr sz="1200" b="1" u="heavy" spc="65" dirty="0">
                          <a:solidFill>
                            <a:srgbClr val="00AFEF"/>
                          </a:solidFill>
                          <a:uFill>
                            <a:solidFill>
                              <a:srgbClr val="00AFEF"/>
                            </a:solidFill>
                          </a:uFill>
                          <a:latin typeface="Cambria"/>
                          <a:cs typeface="Cambria"/>
                        </a:rPr>
                        <a:t> </a:t>
                      </a:r>
                      <a:r>
                        <a:rPr sz="1200" b="1" u="heavy" spc="85" dirty="0">
                          <a:solidFill>
                            <a:srgbClr val="00AFEF"/>
                          </a:solidFill>
                          <a:uFill>
                            <a:solidFill>
                              <a:srgbClr val="00AFEF"/>
                            </a:solidFill>
                          </a:uFill>
                          <a:latin typeface="Cambria"/>
                          <a:cs typeface="Cambria"/>
                        </a:rPr>
                        <a:t>the</a:t>
                      </a:r>
                      <a:r>
                        <a:rPr sz="1200" b="1" u="heavy" spc="90" dirty="0">
                          <a:solidFill>
                            <a:srgbClr val="00AFEF"/>
                          </a:solidFill>
                          <a:uFill>
                            <a:solidFill>
                              <a:srgbClr val="00AFEF"/>
                            </a:solidFill>
                          </a:uFill>
                          <a:latin typeface="Cambria"/>
                          <a:cs typeface="Cambria"/>
                        </a:rPr>
                        <a:t> </a:t>
                      </a:r>
                      <a:r>
                        <a:rPr sz="1200" b="1" u="heavy" spc="120" dirty="0">
                          <a:solidFill>
                            <a:srgbClr val="00AFEF"/>
                          </a:solidFill>
                          <a:uFill>
                            <a:solidFill>
                              <a:srgbClr val="00AFEF"/>
                            </a:solidFill>
                          </a:uFill>
                          <a:latin typeface="Cambria"/>
                          <a:cs typeface="Cambria"/>
                        </a:rPr>
                        <a:t>CAYm1, CAYm2 </a:t>
                      </a:r>
                      <a:r>
                        <a:rPr sz="1200" b="1" u="heavy" spc="60" dirty="0">
                          <a:solidFill>
                            <a:srgbClr val="00AFEF"/>
                          </a:solidFill>
                          <a:uFill>
                            <a:solidFill>
                              <a:srgbClr val="00AFEF"/>
                            </a:solidFill>
                          </a:uFill>
                          <a:latin typeface="Cambria"/>
                          <a:cs typeface="Cambria"/>
                        </a:rPr>
                        <a:t>and </a:t>
                      </a:r>
                      <a:r>
                        <a:rPr sz="1200" b="1" spc="65" dirty="0">
                          <a:solidFill>
                            <a:srgbClr val="00AFEF"/>
                          </a:solidFill>
                          <a:latin typeface="Cambria"/>
                          <a:cs typeface="Cambria"/>
                        </a:rPr>
                        <a:t> </a:t>
                      </a:r>
                      <a:r>
                        <a:rPr sz="1200" b="1" u="heavy" spc="120" dirty="0">
                          <a:solidFill>
                            <a:srgbClr val="00AFEF"/>
                          </a:solidFill>
                          <a:uFill>
                            <a:solidFill>
                              <a:srgbClr val="00AFEF"/>
                            </a:solidFill>
                          </a:uFill>
                          <a:latin typeface="Cambria"/>
                          <a:cs typeface="Cambria"/>
                        </a:rPr>
                        <a:t>CAYm3.</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160"/>
                        </a:lnSpc>
                      </a:pPr>
                      <a:r>
                        <a:rPr sz="1000" b="1" spc="-40" dirty="0">
                          <a:latin typeface="Cambria"/>
                          <a:cs typeface="Cambria"/>
                        </a:rPr>
                        <a:t>%</a:t>
                      </a:r>
                      <a:r>
                        <a:rPr sz="1000" b="1" spc="75" dirty="0">
                          <a:latin typeface="Cambria"/>
                          <a:cs typeface="Cambria"/>
                        </a:rPr>
                        <a:t> </a:t>
                      </a:r>
                      <a:r>
                        <a:rPr sz="1000" b="1" spc="55" dirty="0">
                          <a:latin typeface="Cambria"/>
                          <a:cs typeface="Cambria"/>
                        </a:rPr>
                        <a:t>Admission</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xfrm>
            <a:off x="2497336" y="592378"/>
            <a:ext cx="5194300" cy="330835"/>
          </a:xfrm>
          <a:prstGeom prst="rect">
            <a:avLst/>
          </a:prstGeom>
        </p:spPr>
        <p:txBody>
          <a:bodyPr vert="horz" wrap="square" lIns="0" tIns="13335" rIns="0" bIns="0" rtlCol="0">
            <a:spAutoFit/>
          </a:bodyPr>
          <a:lstStyle/>
          <a:p>
            <a:pPr marL="12700">
              <a:lnSpc>
                <a:spcPct val="100000"/>
              </a:lnSpc>
              <a:spcBef>
                <a:spcPts val="105"/>
              </a:spcBef>
            </a:pPr>
            <a:r>
              <a:rPr sz="2000" b="1" u="heavy" spc="85" dirty="0">
                <a:solidFill>
                  <a:srgbClr val="4B390D"/>
                </a:solidFill>
                <a:uFill>
                  <a:solidFill>
                    <a:srgbClr val="000000"/>
                  </a:solidFill>
                </a:uFill>
                <a:latin typeface="Calibri" panose="020F0502020204030204" pitchFamily="34" charset="0"/>
                <a:cs typeface="Calibri" panose="020F0502020204030204" pitchFamily="34" charset="0"/>
              </a:rPr>
              <a:t>Pre-Qualifiers</a:t>
            </a:r>
            <a:r>
              <a:rPr sz="2000" b="1" u="heavy" spc="245" dirty="0">
                <a:solidFill>
                  <a:srgbClr val="4B390D"/>
                </a:solidFill>
                <a:uFill>
                  <a:solidFill>
                    <a:srgbClr val="000000"/>
                  </a:solidFill>
                </a:uFill>
                <a:latin typeface="Calibri" panose="020F0502020204030204" pitchFamily="34" charset="0"/>
                <a:cs typeface="Calibri" panose="020F0502020204030204" pitchFamily="34" charset="0"/>
              </a:rPr>
              <a:t> </a:t>
            </a:r>
            <a:r>
              <a:rPr sz="2000" b="1" u="heavy" spc="100" dirty="0">
                <a:solidFill>
                  <a:srgbClr val="4B390D"/>
                </a:solidFill>
                <a:uFill>
                  <a:solidFill>
                    <a:srgbClr val="000000"/>
                  </a:solidFill>
                </a:uFill>
                <a:latin typeface="Calibri" panose="020F0502020204030204" pitchFamily="34" charset="0"/>
                <a:cs typeface="Calibri" panose="020F0502020204030204" pitchFamily="34" charset="0"/>
              </a:rPr>
              <a:t>(TIER-II</a:t>
            </a:r>
            <a:r>
              <a:rPr sz="2000" b="1" u="heavy" spc="225" dirty="0">
                <a:solidFill>
                  <a:srgbClr val="4B390D"/>
                </a:solidFill>
                <a:uFill>
                  <a:solidFill>
                    <a:srgbClr val="000000"/>
                  </a:solidFill>
                </a:uFill>
                <a:latin typeface="Calibri" panose="020F0502020204030204" pitchFamily="34" charset="0"/>
                <a:cs typeface="Calibri" panose="020F0502020204030204" pitchFamily="34" charset="0"/>
              </a:rPr>
              <a:t> </a:t>
            </a:r>
            <a:r>
              <a:rPr sz="2000" b="1" u="heavy" spc="195" dirty="0">
                <a:solidFill>
                  <a:srgbClr val="4B390D"/>
                </a:solidFill>
                <a:uFill>
                  <a:solidFill>
                    <a:srgbClr val="000000"/>
                  </a:solidFill>
                </a:uFill>
                <a:latin typeface="Calibri" panose="020F0502020204030204" pitchFamily="34" charset="0"/>
                <a:cs typeface="Calibri" panose="020F0502020204030204" pitchFamily="34" charset="0"/>
              </a:rPr>
              <a:t>UG</a:t>
            </a:r>
            <a:r>
              <a:rPr sz="2000" b="1" u="heavy" spc="245" dirty="0">
                <a:solidFill>
                  <a:srgbClr val="4B390D"/>
                </a:solidFill>
                <a:uFill>
                  <a:solidFill>
                    <a:srgbClr val="000000"/>
                  </a:solidFill>
                </a:uFill>
                <a:latin typeface="Calibri" panose="020F0502020204030204" pitchFamily="34" charset="0"/>
                <a:cs typeface="Calibri" panose="020F0502020204030204" pitchFamily="34" charset="0"/>
              </a:rPr>
              <a:t> </a:t>
            </a:r>
            <a:r>
              <a:rPr sz="2000" b="1" u="heavy" spc="110" dirty="0">
                <a:solidFill>
                  <a:srgbClr val="4B390D"/>
                </a:solidFill>
                <a:uFill>
                  <a:solidFill>
                    <a:srgbClr val="000000"/>
                  </a:solidFill>
                </a:uFill>
                <a:latin typeface="Calibri" panose="020F0502020204030204" pitchFamily="34" charset="0"/>
                <a:cs typeface="Calibri" panose="020F0502020204030204" pitchFamily="34" charset="0"/>
              </a:rPr>
              <a:t>Engineering)</a:t>
            </a:r>
            <a:endParaRPr sz="2000" b="1" dirty="0">
              <a:solidFill>
                <a:srgbClr val="4B390D"/>
              </a:solidFill>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88900" y="183248"/>
            <a:ext cx="690371" cy="57454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67967" y="649224"/>
          <a:ext cx="8213724" cy="4149851"/>
        </p:xfrm>
        <a:graphic>
          <a:graphicData uri="http://schemas.openxmlformats.org/drawingml/2006/table">
            <a:tbl>
              <a:tblPr firstRow="1" bandRow="1">
                <a:tableStyleId>{2D5ABB26-0587-4C30-8999-92F81FD0307C}</a:tableStyleId>
              </a:tblPr>
              <a:tblGrid>
                <a:gridCol w="856615">
                  <a:extLst>
                    <a:ext uri="{9D8B030D-6E8A-4147-A177-3AD203B41FA5}">
                      <a16:colId xmlns:a16="http://schemas.microsoft.com/office/drawing/2014/main" val="20000"/>
                    </a:ext>
                  </a:extLst>
                </a:gridCol>
                <a:gridCol w="3631565">
                  <a:extLst>
                    <a:ext uri="{9D8B030D-6E8A-4147-A177-3AD203B41FA5}">
                      <a16:colId xmlns:a16="http://schemas.microsoft.com/office/drawing/2014/main" val="20001"/>
                    </a:ext>
                  </a:extLst>
                </a:gridCol>
                <a:gridCol w="2569210">
                  <a:extLst>
                    <a:ext uri="{9D8B030D-6E8A-4147-A177-3AD203B41FA5}">
                      <a16:colId xmlns:a16="http://schemas.microsoft.com/office/drawing/2014/main" val="20002"/>
                    </a:ext>
                  </a:extLst>
                </a:gridCol>
                <a:gridCol w="1156334">
                  <a:extLst>
                    <a:ext uri="{9D8B030D-6E8A-4147-A177-3AD203B41FA5}">
                      <a16:colId xmlns:a16="http://schemas.microsoft.com/office/drawing/2014/main" val="20003"/>
                    </a:ext>
                  </a:extLst>
                </a:gridCol>
              </a:tblGrid>
              <a:tr h="1066800">
                <a:tc>
                  <a:txBody>
                    <a:bodyPr/>
                    <a:lstStyle/>
                    <a:p>
                      <a:pPr marL="635" algn="ctr">
                        <a:lnSpc>
                          <a:spcPts val="1160"/>
                        </a:lnSpc>
                      </a:pPr>
                      <a:r>
                        <a:rPr sz="1000" b="1" dirty="0">
                          <a:latin typeface="Cambria"/>
                          <a:cs typeface="Cambria"/>
                        </a:rPr>
                        <a:t>4</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263525">
                        <a:lnSpc>
                          <a:spcPts val="1440"/>
                        </a:lnSpc>
                      </a:pPr>
                      <a:r>
                        <a:rPr sz="1200" b="1" spc="50" dirty="0">
                          <a:latin typeface="Cambria"/>
                          <a:cs typeface="Cambria"/>
                        </a:rPr>
                        <a:t>Whether</a:t>
                      </a:r>
                      <a:r>
                        <a:rPr sz="1200" b="1" spc="55" dirty="0">
                          <a:latin typeface="Cambria"/>
                          <a:cs typeface="Cambria"/>
                        </a:rPr>
                        <a:t> </a:t>
                      </a:r>
                      <a:r>
                        <a:rPr sz="1200" b="1" spc="80" dirty="0">
                          <a:latin typeface="Cambria"/>
                          <a:cs typeface="Cambria"/>
                        </a:rPr>
                        <a:t>faculty </a:t>
                      </a:r>
                      <a:r>
                        <a:rPr sz="1200" b="1" spc="75" dirty="0">
                          <a:latin typeface="Cambria"/>
                          <a:cs typeface="Cambria"/>
                        </a:rPr>
                        <a:t>student </a:t>
                      </a:r>
                      <a:r>
                        <a:rPr sz="1200" b="1" spc="55" dirty="0">
                          <a:latin typeface="Cambria"/>
                          <a:cs typeface="Cambria"/>
                        </a:rPr>
                        <a:t>ratio</a:t>
                      </a:r>
                      <a:r>
                        <a:rPr sz="1200" b="1" spc="60" dirty="0">
                          <a:latin typeface="Cambria"/>
                          <a:cs typeface="Cambria"/>
                        </a:rPr>
                        <a:t> </a:t>
                      </a:r>
                      <a:r>
                        <a:rPr sz="1200" b="1" spc="70" dirty="0">
                          <a:latin typeface="Cambria"/>
                          <a:cs typeface="Cambria"/>
                        </a:rPr>
                        <a:t>in </a:t>
                      </a:r>
                      <a:r>
                        <a:rPr sz="1200" b="1" spc="85" dirty="0">
                          <a:latin typeface="Cambria"/>
                          <a:cs typeface="Cambria"/>
                        </a:rPr>
                        <a:t>the </a:t>
                      </a:r>
                      <a:r>
                        <a:rPr sz="1200" b="1" spc="90" dirty="0">
                          <a:latin typeface="Cambria"/>
                          <a:cs typeface="Cambria"/>
                        </a:rPr>
                        <a:t> </a:t>
                      </a:r>
                      <a:r>
                        <a:rPr sz="1200" b="1" spc="65" dirty="0">
                          <a:latin typeface="Cambria"/>
                          <a:cs typeface="Cambria"/>
                        </a:rPr>
                        <a:t>department</a:t>
                      </a:r>
                      <a:r>
                        <a:rPr sz="1200" b="1" spc="135" dirty="0">
                          <a:latin typeface="Cambria"/>
                          <a:cs typeface="Cambria"/>
                        </a:rPr>
                        <a:t> </a:t>
                      </a:r>
                      <a:r>
                        <a:rPr sz="1200" b="1" spc="50" dirty="0">
                          <a:latin typeface="Cambria"/>
                          <a:cs typeface="Cambria"/>
                        </a:rPr>
                        <a:t>under</a:t>
                      </a:r>
                      <a:r>
                        <a:rPr sz="1200" b="1" spc="125" dirty="0">
                          <a:latin typeface="Cambria"/>
                          <a:cs typeface="Cambria"/>
                        </a:rPr>
                        <a:t> </a:t>
                      </a:r>
                      <a:r>
                        <a:rPr sz="1200" b="1" spc="65" dirty="0">
                          <a:latin typeface="Cambria"/>
                          <a:cs typeface="Cambria"/>
                        </a:rPr>
                        <a:t>consideration</a:t>
                      </a:r>
                      <a:r>
                        <a:rPr sz="1200" b="1" spc="160" dirty="0">
                          <a:latin typeface="Cambria"/>
                          <a:cs typeface="Cambria"/>
                        </a:rPr>
                        <a:t> </a:t>
                      </a:r>
                      <a:r>
                        <a:rPr sz="1200" b="1" spc="60" dirty="0">
                          <a:latin typeface="Cambria"/>
                          <a:cs typeface="Cambria"/>
                        </a:rPr>
                        <a:t>is</a:t>
                      </a:r>
                      <a:r>
                        <a:rPr sz="1200" b="1" spc="155" dirty="0">
                          <a:latin typeface="Cambria"/>
                          <a:cs typeface="Cambria"/>
                        </a:rPr>
                        <a:t> </a:t>
                      </a:r>
                      <a:r>
                        <a:rPr sz="1200" b="1" spc="55" dirty="0">
                          <a:latin typeface="Cambria"/>
                          <a:cs typeface="Cambria"/>
                        </a:rPr>
                        <a:t>better </a:t>
                      </a:r>
                      <a:r>
                        <a:rPr sz="1200" b="1" spc="-250" dirty="0">
                          <a:latin typeface="Cambria"/>
                          <a:cs typeface="Cambria"/>
                        </a:rPr>
                        <a:t> </a:t>
                      </a:r>
                      <a:r>
                        <a:rPr sz="1200" b="1" spc="85" dirty="0">
                          <a:latin typeface="Cambria"/>
                          <a:cs typeface="Cambria"/>
                        </a:rPr>
                        <a:t>than </a:t>
                      </a:r>
                      <a:r>
                        <a:rPr sz="1200" b="1" spc="25" dirty="0">
                          <a:latin typeface="Cambria"/>
                          <a:cs typeface="Cambria"/>
                        </a:rPr>
                        <a:t>or</a:t>
                      </a:r>
                      <a:r>
                        <a:rPr sz="1200" b="1" spc="30" dirty="0">
                          <a:latin typeface="Cambria"/>
                          <a:cs typeface="Cambria"/>
                        </a:rPr>
                        <a:t> </a:t>
                      </a:r>
                      <a:r>
                        <a:rPr sz="1200" b="1" spc="45" dirty="0">
                          <a:latin typeface="Cambria"/>
                          <a:cs typeface="Cambria"/>
                        </a:rPr>
                        <a:t>equal</a:t>
                      </a:r>
                      <a:r>
                        <a:rPr sz="1200" b="1" spc="50" dirty="0">
                          <a:latin typeface="Cambria"/>
                          <a:cs typeface="Cambria"/>
                        </a:rPr>
                        <a:t> </a:t>
                      </a:r>
                      <a:r>
                        <a:rPr sz="1200" b="1" spc="85" dirty="0">
                          <a:latin typeface="Cambria"/>
                          <a:cs typeface="Cambria"/>
                        </a:rPr>
                        <a:t>to </a:t>
                      </a:r>
                      <a:r>
                        <a:rPr sz="1200" b="1" spc="75" dirty="0">
                          <a:latin typeface="Cambria"/>
                          <a:cs typeface="Cambria"/>
                        </a:rPr>
                        <a:t>1:25 </a:t>
                      </a:r>
                      <a:r>
                        <a:rPr sz="1200" b="1" spc="50" dirty="0">
                          <a:latin typeface="Cambria"/>
                          <a:cs typeface="Cambria"/>
                        </a:rPr>
                        <a:t>average</a:t>
                      </a:r>
                      <a:r>
                        <a:rPr sz="1200" b="1" spc="55" dirty="0">
                          <a:latin typeface="Cambria"/>
                          <a:cs typeface="Cambria"/>
                        </a:rPr>
                        <a:t> </a:t>
                      </a:r>
                      <a:r>
                        <a:rPr sz="1200" b="1" spc="60" dirty="0">
                          <a:latin typeface="Cambria"/>
                          <a:cs typeface="Cambria"/>
                        </a:rPr>
                        <a:t>of </a:t>
                      </a:r>
                      <a:r>
                        <a:rPr sz="1200" b="1" spc="125" dirty="0">
                          <a:latin typeface="Cambria"/>
                          <a:cs typeface="Cambria"/>
                        </a:rPr>
                        <a:t>CAY, </a:t>
                      </a:r>
                      <a:r>
                        <a:rPr sz="1200" b="1" spc="130" dirty="0">
                          <a:latin typeface="Cambria"/>
                          <a:cs typeface="Cambria"/>
                        </a:rPr>
                        <a:t> </a:t>
                      </a:r>
                      <a:r>
                        <a:rPr sz="1200" b="1" spc="120" dirty="0">
                          <a:latin typeface="Cambria"/>
                          <a:cs typeface="Cambria"/>
                        </a:rPr>
                        <a:t>CAYm1</a:t>
                      </a:r>
                      <a:r>
                        <a:rPr sz="1200" b="1" spc="135" dirty="0">
                          <a:latin typeface="Cambria"/>
                          <a:cs typeface="Cambria"/>
                        </a:rPr>
                        <a:t> </a:t>
                      </a:r>
                      <a:r>
                        <a:rPr sz="1200" b="1" spc="60" dirty="0">
                          <a:latin typeface="Cambria"/>
                          <a:cs typeface="Cambria"/>
                        </a:rPr>
                        <a:t>and</a:t>
                      </a:r>
                      <a:r>
                        <a:rPr sz="1200" b="1" spc="135" dirty="0">
                          <a:latin typeface="Cambria"/>
                          <a:cs typeface="Cambria"/>
                        </a:rPr>
                        <a:t> </a:t>
                      </a:r>
                      <a:r>
                        <a:rPr sz="1200" b="1" spc="120" dirty="0">
                          <a:latin typeface="Cambria"/>
                          <a:cs typeface="Cambria"/>
                        </a:rPr>
                        <a:t>CAYm2.</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90"/>
                        </a:lnSpc>
                      </a:pPr>
                      <a:r>
                        <a:rPr sz="1200" b="1" spc="150" dirty="0">
                          <a:latin typeface="Cambria"/>
                          <a:cs typeface="Cambria"/>
                        </a:rPr>
                        <a:t>SFR</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156715">
                <a:tc>
                  <a:txBody>
                    <a:bodyPr/>
                    <a:lstStyle/>
                    <a:p>
                      <a:pPr marL="635" algn="ctr">
                        <a:lnSpc>
                          <a:spcPts val="1160"/>
                        </a:lnSpc>
                      </a:pPr>
                      <a:r>
                        <a:rPr sz="1000" b="1" dirty="0">
                          <a:latin typeface="Cambria"/>
                          <a:cs typeface="Cambria"/>
                        </a:rPr>
                        <a:t>5</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a:t>
                      </a:r>
                      <a:r>
                        <a:rPr sz="1200" b="1" spc="55" dirty="0">
                          <a:latin typeface="Cambria"/>
                          <a:cs typeface="Cambria"/>
                        </a:rPr>
                        <a:t> </a:t>
                      </a:r>
                      <a:r>
                        <a:rPr sz="1200" b="1" spc="80" dirty="0">
                          <a:latin typeface="Cambria"/>
                          <a:cs typeface="Cambria"/>
                        </a:rPr>
                        <a:t>at</a:t>
                      </a:r>
                      <a:r>
                        <a:rPr sz="1200" b="1" spc="425" dirty="0">
                          <a:latin typeface="Cambria"/>
                          <a:cs typeface="Cambria"/>
                        </a:rPr>
                        <a:t> </a:t>
                      </a:r>
                      <a:r>
                        <a:rPr sz="1200" b="1" spc="65" dirty="0">
                          <a:latin typeface="Cambria"/>
                          <a:cs typeface="Cambria"/>
                        </a:rPr>
                        <a:t>least</a:t>
                      </a:r>
                      <a:r>
                        <a:rPr sz="1200" b="1" spc="70" dirty="0">
                          <a:latin typeface="Cambria"/>
                          <a:cs typeface="Cambria"/>
                        </a:rPr>
                        <a:t> </a:t>
                      </a:r>
                      <a:r>
                        <a:rPr sz="1200" b="1" spc="65" dirty="0">
                          <a:latin typeface="Cambria"/>
                          <a:cs typeface="Cambria"/>
                        </a:rPr>
                        <a:t>one</a:t>
                      </a:r>
                      <a:r>
                        <a:rPr sz="1200" b="1" spc="70" dirty="0">
                          <a:latin typeface="Cambria"/>
                          <a:cs typeface="Cambria"/>
                        </a:rPr>
                        <a:t> </a:t>
                      </a:r>
                      <a:r>
                        <a:rPr sz="1200" b="1" spc="45" dirty="0">
                          <a:latin typeface="Cambria"/>
                          <a:cs typeface="Cambria"/>
                        </a:rPr>
                        <a:t>Professor</a:t>
                      </a:r>
                      <a:r>
                        <a:rPr sz="1200" b="1" spc="50" dirty="0">
                          <a:latin typeface="Cambria"/>
                          <a:cs typeface="Cambria"/>
                        </a:rPr>
                        <a:t> </a:t>
                      </a:r>
                      <a:r>
                        <a:rPr sz="1200" b="1" spc="30" dirty="0">
                          <a:latin typeface="Cambria"/>
                          <a:cs typeface="Cambria"/>
                        </a:rPr>
                        <a:t>or</a:t>
                      </a:r>
                      <a:r>
                        <a:rPr sz="1200" b="1" spc="325" dirty="0">
                          <a:latin typeface="Cambria"/>
                          <a:cs typeface="Cambria"/>
                        </a:rPr>
                        <a:t> </a:t>
                      </a:r>
                      <a:r>
                        <a:rPr sz="1200" b="1" spc="65" dirty="0">
                          <a:latin typeface="Cambria"/>
                          <a:cs typeface="Cambria"/>
                        </a:rPr>
                        <a:t>one </a:t>
                      </a:r>
                      <a:r>
                        <a:rPr sz="1200" b="1" spc="70" dirty="0">
                          <a:latin typeface="Cambria"/>
                          <a:cs typeface="Cambria"/>
                        </a:rPr>
                        <a:t> </a:t>
                      </a:r>
                      <a:r>
                        <a:rPr sz="1200" b="1" spc="75" dirty="0">
                          <a:latin typeface="Cambria"/>
                          <a:cs typeface="Cambria"/>
                        </a:rPr>
                        <a:t>Associate</a:t>
                      </a:r>
                      <a:r>
                        <a:rPr sz="1200" b="1" spc="80" dirty="0">
                          <a:latin typeface="Cambria"/>
                          <a:cs typeface="Cambria"/>
                        </a:rPr>
                        <a:t> </a:t>
                      </a:r>
                      <a:r>
                        <a:rPr sz="1200" b="1" spc="45" dirty="0">
                          <a:latin typeface="Cambria"/>
                          <a:cs typeface="Cambria"/>
                        </a:rPr>
                        <a:t>Professor</a:t>
                      </a:r>
                      <a:r>
                        <a:rPr sz="1200" b="1" spc="50" dirty="0">
                          <a:latin typeface="Cambria"/>
                          <a:cs typeface="Cambria"/>
                        </a:rPr>
                        <a:t> </a:t>
                      </a:r>
                      <a:r>
                        <a:rPr sz="1200" b="1" spc="70" dirty="0">
                          <a:latin typeface="Cambria"/>
                          <a:cs typeface="Cambria"/>
                        </a:rPr>
                        <a:t>on</a:t>
                      </a:r>
                      <a:r>
                        <a:rPr sz="1200" b="1" spc="75" dirty="0">
                          <a:latin typeface="Cambria"/>
                          <a:cs typeface="Cambria"/>
                        </a:rPr>
                        <a:t> </a:t>
                      </a:r>
                      <a:r>
                        <a:rPr sz="1200" b="1" spc="35" dirty="0">
                          <a:latin typeface="Cambria"/>
                          <a:cs typeface="Cambria"/>
                        </a:rPr>
                        <a:t>regular</a:t>
                      </a:r>
                      <a:r>
                        <a:rPr sz="1200" b="1" spc="40" dirty="0">
                          <a:latin typeface="Cambria"/>
                          <a:cs typeface="Cambria"/>
                        </a:rPr>
                        <a:t> </a:t>
                      </a:r>
                      <a:r>
                        <a:rPr sz="1200" b="1" spc="50" dirty="0">
                          <a:latin typeface="Cambria"/>
                          <a:cs typeface="Cambria"/>
                        </a:rPr>
                        <a:t>basis</a:t>
                      </a:r>
                      <a:r>
                        <a:rPr sz="1200" b="1" spc="55" dirty="0">
                          <a:latin typeface="Cambria"/>
                          <a:cs typeface="Cambria"/>
                        </a:rPr>
                        <a:t> </a:t>
                      </a:r>
                      <a:r>
                        <a:rPr sz="1200" b="1" spc="65" dirty="0">
                          <a:latin typeface="Cambria"/>
                          <a:cs typeface="Cambria"/>
                        </a:rPr>
                        <a:t>with </a:t>
                      </a:r>
                      <a:r>
                        <a:rPr sz="1200" b="1" spc="70" dirty="0">
                          <a:latin typeface="Cambria"/>
                          <a:cs typeface="Cambria"/>
                        </a:rPr>
                        <a:t> </a:t>
                      </a:r>
                      <a:r>
                        <a:rPr sz="1200" b="1" spc="95" dirty="0">
                          <a:latin typeface="Cambria"/>
                          <a:cs typeface="Cambria"/>
                        </a:rPr>
                        <a:t>Ph.D. </a:t>
                      </a:r>
                      <a:r>
                        <a:rPr sz="1200" b="1" spc="45" dirty="0">
                          <a:latin typeface="Cambria"/>
                          <a:cs typeface="Cambria"/>
                        </a:rPr>
                        <a:t>degree</a:t>
                      </a:r>
                      <a:r>
                        <a:rPr sz="1200" b="1" spc="50" dirty="0">
                          <a:latin typeface="Cambria"/>
                          <a:cs typeface="Cambria"/>
                        </a:rPr>
                        <a:t> </a:t>
                      </a:r>
                      <a:r>
                        <a:rPr sz="1200" b="1" spc="60" dirty="0">
                          <a:latin typeface="Cambria"/>
                          <a:cs typeface="Cambria"/>
                        </a:rPr>
                        <a:t>is</a:t>
                      </a:r>
                      <a:r>
                        <a:rPr sz="1200" b="1" spc="65" dirty="0">
                          <a:latin typeface="Cambria"/>
                          <a:cs typeface="Cambria"/>
                        </a:rPr>
                        <a:t> </a:t>
                      </a:r>
                      <a:r>
                        <a:rPr sz="1200" b="1" spc="50" dirty="0">
                          <a:latin typeface="Cambria"/>
                          <a:cs typeface="Cambria"/>
                        </a:rPr>
                        <a:t>available</a:t>
                      </a:r>
                      <a:r>
                        <a:rPr sz="1200" b="1" spc="55" dirty="0">
                          <a:latin typeface="Cambria"/>
                          <a:cs typeface="Cambria"/>
                        </a:rPr>
                        <a:t> </a:t>
                      </a:r>
                      <a:r>
                        <a:rPr sz="1200" b="1" spc="70" dirty="0">
                          <a:latin typeface="Cambria"/>
                          <a:cs typeface="Cambria"/>
                        </a:rPr>
                        <a:t>in </a:t>
                      </a:r>
                      <a:r>
                        <a:rPr sz="1200" b="1" spc="85" dirty="0">
                          <a:latin typeface="Cambria"/>
                          <a:cs typeface="Cambria"/>
                        </a:rPr>
                        <a:t>the </a:t>
                      </a:r>
                      <a:r>
                        <a:rPr sz="1200" b="1" spc="65" dirty="0">
                          <a:latin typeface="Cambria"/>
                          <a:cs typeface="Cambria"/>
                        </a:rPr>
                        <a:t>respective </a:t>
                      </a:r>
                      <a:r>
                        <a:rPr sz="1200" b="1" spc="70" dirty="0">
                          <a:latin typeface="Cambria"/>
                          <a:cs typeface="Cambria"/>
                        </a:rPr>
                        <a:t> Department</a:t>
                      </a:r>
                      <a:r>
                        <a:rPr sz="1200" b="1" spc="135" dirty="0">
                          <a:latin typeface="Cambria"/>
                          <a:cs typeface="Cambria"/>
                        </a:rPr>
                        <a:t> </a:t>
                      </a:r>
                      <a:r>
                        <a:rPr sz="1200" b="1" spc="50" dirty="0">
                          <a:latin typeface="Cambria"/>
                          <a:cs typeface="Cambria"/>
                        </a:rPr>
                        <a:t>during</a:t>
                      </a:r>
                      <a:r>
                        <a:rPr sz="1200" b="1" spc="140" dirty="0">
                          <a:latin typeface="Cambria"/>
                          <a:cs typeface="Cambria"/>
                        </a:rPr>
                        <a:t> </a:t>
                      </a:r>
                      <a:r>
                        <a:rPr sz="1200" b="1" spc="130" dirty="0">
                          <a:latin typeface="Cambria"/>
                          <a:cs typeface="Cambria"/>
                        </a:rPr>
                        <a:t>CAY</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156716">
                <a:tc>
                  <a:txBody>
                    <a:bodyPr/>
                    <a:lstStyle/>
                    <a:p>
                      <a:pPr marL="635" algn="ctr">
                        <a:lnSpc>
                          <a:spcPts val="1160"/>
                        </a:lnSpc>
                      </a:pPr>
                      <a:r>
                        <a:rPr sz="1000" b="1" dirty="0">
                          <a:latin typeface="Cambria"/>
                          <a:cs typeface="Cambria"/>
                        </a:rPr>
                        <a:t>6</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 </a:t>
                      </a:r>
                      <a:r>
                        <a:rPr sz="1200" b="1" spc="55" dirty="0">
                          <a:latin typeface="Cambria"/>
                          <a:cs typeface="Cambria"/>
                        </a:rPr>
                        <a:t>number </a:t>
                      </a:r>
                      <a:r>
                        <a:rPr sz="1200" b="1" spc="65" dirty="0">
                          <a:latin typeface="Cambria"/>
                          <a:cs typeface="Cambria"/>
                        </a:rPr>
                        <a:t>of </a:t>
                      </a:r>
                      <a:r>
                        <a:rPr sz="1200" b="1" spc="50" dirty="0">
                          <a:latin typeface="Cambria"/>
                          <a:cs typeface="Cambria"/>
                        </a:rPr>
                        <a:t>available </a:t>
                      </a:r>
                      <a:r>
                        <a:rPr sz="1200" b="1" spc="90" dirty="0">
                          <a:latin typeface="Cambria"/>
                          <a:cs typeface="Cambria"/>
                        </a:rPr>
                        <a:t>Ph.Ds. </a:t>
                      </a:r>
                      <a:r>
                        <a:rPr sz="1200" b="1" spc="75" dirty="0">
                          <a:latin typeface="Cambria"/>
                          <a:cs typeface="Cambria"/>
                        </a:rPr>
                        <a:t>in </a:t>
                      </a:r>
                      <a:r>
                        <a:rPr sz="1200" b="1" spc="85" dirty="0">
                          <a:latin typeface="Cambria"/>
                          <a:cs typeface="Cambria"/>
                        </a:rPr>
                        <a:t>the </a:t>
                      </a:r>
                      <a:r>
                        <a:rPr sz="1200" b="1" spc="90" dirty="0">
                          <a:latin typeface="Cambria"/>
                          <a:cs typeface="Cambria"/>
                        </a:rPr>
                        <a:t> </a:t>
                      </a:r>
                      <a:r>
                        <a:rPr sz="1200" b="1" spc="65" dirty="0">
                          <a:latin typeface="Cambria"/>
                          <a:cs typeface="Cambria"/>
                        </a:rPr>
                        <a:t>department </a:t>
                      </a:r>
                      <a:r>
                        <a:rPr sz="1200" b="1" spc="60" dirty="0">
                          <a:latin typeface="Cambria"/>
                          <a:cs typeface="Cambria"/>
                        </a:rPr>
                        <a:t>is </a:t>
                      </a:r>
                      <a:r>
                        <a:rPr sz="1200" b="1" spc="45" dirty="0">
                          <a:latin typeface="Cambria"/>
                          <a:cs typeface="Cambria"/>
                        </a:rPr>
                        <a:t>greater </a:t>
                      </a:r>
                      <a:r>
                        <a:rPr sz="1200" b="1" spc="85" dirty="0">
                          <a:latin typeface="Cambria"/>
                          <a:cs typeface="Cambria"/>
                        </a:rPr>
                        <a:t>than </a:t>
                      </a:r>
                      <a:r>
                        <a:rPr sz="1200" b="1" spc="25" dirty="0">
                          <a:latin typeface="Cambria"/>
                          <a:cs typeface="Cambria"/>
                        </a:rPr>
                        <a:t>or  </a:t>
                      </a:r>
                      <a:r>
                        <a:rPr sz="1200" b="1" spc="45" dirty="0">
                          <a:latin typeface="Cambria"/>
                          <a:cs typeface="Cambria"/>
                        </a:rPr>
                        <a:t>equal </a:t>
                      </a:r>
                      <a:r>
                        <a:rPr sz="1200" b="1" spc="85" dirty="0">
                          <a:latin typeface="Cambria"/>
                          <a:cs typeface="Cambria"/>
                        </a:rPr>
                        <a:t>to </a:t>
                      </a:r>
                      <a:r>
                        <a:rPr sz="1200" b="1" spc="35" dirty="0">
                          <a:latin typeface="Cambria"/>
                          <a:cs typeface="Cambria"/>
                        </a:rPr>
                        <a:t>10% </a:t>
                      </a:r>
                      <a:r>
                        <a:rPr sz="1200" b="1" spc="40" dirty="0">
                          <a:latin typeface="Cambria"/>
                          <a:cs typeface="Cambria"/>
                        </a:rPr>
                        <a:t> </a:t>
                      </a:r>
                      <a:r>
                        <a:rPr sz="1200" b="1" spc="60" dirty="0">
                          <a:latin typeface="Cambria"/>
                          <a:cs typeface="Cambria"/>
                        </a:rPr>
                        <a:t>of</a:t>
                      </a:r>
                      <a:r>
                        <a:rPr sz="1200" b="1" spc="65" dirty="0">
                          <a:latin typeface="Cambria"/>
                          <a:cs typeface="Cambria"/>
                        </a:rPr>
                        <a:t> </a:t>
                      </a:r>
                      <a:r>
                        <a:rPr sz="1200" b="1" spc="85" dirty="0">
                          <a:latin typeface="Cambria"/>
                          <a:cs typeface="Cambria"/>
                        </a:rPr>
                        <a:t>the </a:t>
                      </a:r>
                      <a:r>
                        <a:rPr sz="1200" b="1" spc="40" dirty="0">
                          <a:latin typeface="Cambria"/>
                          <a:cs typeface="Cambria"/>
                        </a:rPr>
                        <a:t>required  </a:t>
                      </a:r>
                      <a:r>
                        <a:rPr sz="1200" b="1" spc="55" dirty="0">
                          <a:latin typeface="Cambria"/>
                          <a:cs typeface="Cambria"/>
                        </a:rPr>
                        <a:t>number  </a:t>
                      </a:r>
                      <a:r>
                        <a:rPr sz="1200" b="1" spc="60" dirty="0">
                          <a:latin typeface="Cambria"/>
                          <a:cs typeface="Cambria"/>
                        </a:rPr>
                        <a:t>of  </a:t>
                      </a:r>
                      <a:r>
                        <a:rPr sz="1200" b="1" spc="80" dirty="0">
                          <a:latin typeface="Cambria"/>
                          <a:cs typeface="Cambria"/>
                        </a:rPr>
                        <a:t>faculty  </a:t>
                      </a:r>
                      <a:r>
                        <a:rPr sz="1200" b="1" spc="50" dirty="0">
                          <a:latin typeface="Cambria"/>
                          <a:cs typeface="Cambria"/>
                        </a:rPr>
                        <a:t>average </a:t>
                      </a:r>
                      <a:r>
                        <a:rPr sz="1200" b="1" spc="55" dirty="0">
                          <a:latin typeface="Cambria"/>
                          <a:cs typeface="Cambria"/>
                        </a:rPr>
                        <a:t> </a:t>
                      </a:r>
                      <a:r>
                        <a:rPr sz="1200" b="1" spc="60" dirty="0">
                          <a:latin typeface="Cambria"/>
                          <a:cs typeface="Cambria"/>
                        </a:rPr>
                        <a:t>of</a:t>
                      </a:r>
                      <a:r>
                        <a:rPr sz="1200" b="1" spc="135" dirty="0">
                          <a:latin typeface="Cambria"/>
                          <a:cs typeface="Cambria"/>
                        </a:rPr>
                        <a:t> </a:t>
                      </a:r>
                      <a:r>
                        <a:rPr sz="1200" b="1" spc="130" dirty="0">
                          <a:latin typeface="Cambria"/>
                          <a:cs typeface="Cambria"/>
                        </a:rPr>
                        <a:t>CAY</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69620">
                <a:tc>
                  <a:txBody>
                    <a:bodyPr/>
                    <a:lstStyle/>
                    <a:p>
                      <a:pPr marL="635" algn="ctr">
                        <a:lnSpc>
                          <a:spcPts val="1150"/>
                        </a:lnSpc>
                      </a:pPr>
                      <a:r>
                        <a:rPr sz="1000" b="1" dirty="0">
                          <a:latin typeface="Cambria"/>
                          <a:cs typeface="Cambria"/>
                        </a:rPr>
                        <a:t>7</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380"/>
                        </a:lnSpc>
                      </a:pPr>
                      <a:r>
                        <a:rPr sz="1200" b="1" spc="50" dirty="0">
                          <a:latin typeface="Cambria"/>
                          <a:cs typeface="Cambria"/>
                        </a:rPr>
                        <a:t>Whether </a:t>
                      </a:r>
                      <a:r>
                        <a:rPr sz="1200" b="1" spc="220" dirty="0">
                          <a:latin typeface="Cambria"/>
                          <a:cs typeface="Cambria"/>
                        </a:rPr>
                        <a:t> </a:t>
                      </a:r>
                      <a:r>
                        <a:rPr sz="1200" b="1" spc="55" dirty="0">
                          <a:latin typeface="Cambria"/>
                          <a:cs typeface="Cambria"/>
                        </a:rPr>
                        <a:t>two </a:t>
                      </a:r>
                      <a:r>
                        <a:rPr sz="1200" b="1" spc="225" dirty="0">
                          <a:latin typeface="Cambria"/>
                          <a:cs typeface="Cambria"/>
                        </a:rPr>
                        <a:t> </a:t>
                      </a:r>
                      <a:r>
                        <a:rPr sz="1200" b="1" spc="75" dirty="0">
                          <a:latin typeface="Cambria"/>
                          <a:cs typeface="Cambria"/>
                        </a:rPr>
                        <a:t>batches </a:t>
                      </a:r>
                      <a:r>
                        <a:rPr sz="1200" b="1" spc="195" dirty="0">
                          <a:latin typeface="Cambria"/>
                          <a:cs typeface="Cambria"/>
                        </a:rPr>
                        <a:t> </a:t>
                      </a:r>
                      <a:r>
                        <a:rPr sz="1200" b="1" spc="70" dirty="0">
                          <a:latin typeface="Cambria"/>
                          <a:cs typeface="Cambria"/>
                        </a:rPr>
                        <a:t>have </a:t>
                      </a:r>
                      <a:r>
                        <a:rPr sz="1200" b="1" spc="200" dirty="0">
                          <a:latin typeface="Cambria"/>
                          <a:cs typeface="Cambria"/>
                        </a:rPr>
                        <a:t> </a:t>
                      </a:r>
                      <a:r>
                        <a:rPr sz="1200" b="1" spc="55" dirty="0">
                          <a:latin typeface="Cambria"/>
                          <a:cs typeface="Cambria"/>
                        </a:rPr>
                        <a:t>passed </a:t>
                      </a:r>
                      <a:r>
                        <a:rPr sz="1200" b="1" spc="215" dirty="0">
                          <a:latin typeface="Cambria"/>
                          <a:cs typeface="Cambria"/>
                        </a:rPr>
                        <a:t> </a:t>
                      </a:r>
                      <a:r>
                        <a:rPr sz="1200" b="1" spc="80" dirty="0">
                          <a:latin typeface="Cambria"/>
                          <a:cs typeface="Cambria"/>
                        </a:rPr>
                        <a:t>out </a:t>
                      </a:r>
                      <a:r>
                        <a:rPr sz="1200" b="1" spc="190" dirty="0">
                          <a:latin typeface="Cambria"/>
                          <a:cs typeface="Cambria"/>
                        </a:rPr>
                        <a:t> </a:t>
                      </a:r>
                      <a:r>
                        <a:rPr sz="1200" b="1" spc="70" dirty="0">
                          <a:latin typeface="Cambria"/>
                          <a:cs typeface="Cambria"/>
                        </a:rPr>
                        <a:t>in</a:t>
                      </a:r>
                      <a:endParaRPr sz="1200">
                        <a:latin typeface="Cambria"/>
                        <a:cs typeface="Cambria"/>
                      </a:endParaRPr>
                    </a:p>
                    <a:p>
                      <a:pPr marL="62230">
                        <a:lnSpc>
                          <a:spcPct val="100000"/>
                        </a:lnSpc>
                      </a:pPr>
                      <a:r>
                        <a:rPr sz="1200" b="1" spc="85" dirty="0">
                          <a:latin typeface="Cambria"/>
                          <a:cs typeface="Cambria"/>
                        </a:rPr>
                        <a:t>the</a:t>
                      </a:r>
                      <a:r>
                        <a:rPr sz="1200" b="1" spc="125" dirty="0">
                          <a:latin typeface="Cambria"/>
                          <a:cs typeface="Cambria"/>
                        </a:rPr>
                        <a:t> </a:t>
                      </a:r>
                      <a:r>
                        <a:rPr sz="1200" b="1" spc="50" dirty="0">
                          <a:latin typeface="Cambria"/>
                          <a:cs typeface="Cambria"/>
                        </a:rPr>
                        <a:t>programs</a:t>
                      </a:r>
                      <a:r>
                        <a:rPr sz="1200" b="1" spc="145" dirty="0">
                          <a:latin typeface="Cambria"/>
                          <a:cs typeface="Cambria"/>
                        </a:rPr>
                        <a:t> </a:t>
                      </a:r>
                      <a:r>
                        <a:rPr sz="1200" b="1" spc="50" dirty="0">
                          <a:latin typeface="Cambria"/>
                          <a:cs typeface="Cambria"/>
                        </a:rPr>
                        <a:t>under</a:t>
                      </a:r>
                      <a:r>
                        <a:rPr sz="1200" b="1" spc="130" dirty="0">
                          <a:latin typeface="Cambria"/>
                          <a:cs typeface="Cambria"/>
                        </a:rPr>
                        <a:t> </a:t>
                      </a:r>
                      <a:r>
                        <a:rPr sz="1200" b="1" spc="65" dirty="0">
                          <a:latin typeface="Cambria"/>
                          <a:cs typeface="Cambria"/>
                        </a:rPr>
                        <a:t>consideration</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3" name="object 3"/>
          <p:cNvPicPr/>
          <p:nvPr/>
        </p:nvPicPr>
        <p:blipFill>
          <a:blip r:embed="rId2" cstate="print"/>
          <a:stretch>
            <a:fillRect/>
          </a:stretch>
        </p:blipFill>
        <p:spPr>
          <a:xfrm>
            <a:off x="165100" y="74677"/>
            <a:ext cx="690371" cy="57454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23771" y="1130808"/>
          <a:ext cx="8328660" cy="4879846"/>
        </p:xfrm>
        <a:graphic>
          <a:graphicData uri="http://schemas.openxmlformats.org/drawingml/2006/table">
            <a:tbl>
              <a:tblPr firstRow="1" bandRow="1">
                <a:tableStyleId>{2D5ABB26-0587-4C30-8999-92F81FD0307C}</a:tableStyleId>
              </a:tblPr>
              <a:tblGrid>
                <a:gridCol w="926465">
                  <a:extLst>
                    <a:ext uri="{9D8B030D-6E8A-4147-A177-3AD203B41FA5}">
                      <a16:colId xmlns:a16="http://schemas.microsoft.com/office/drawing/2014/main" val="20000"/>
                    </a:ext>
                  </a:extLst>
                </a:gridCol>
                <a:gridCol w="3625215">
                  <a:extLst>
                    <a:ext uri="{9D8B030D-6E8A-4147-A177-3AD203B41FA5}">
                      <a16:colId xmlns:a16="http://schemas.microsoft.com/office/drawing/2014/main" val="20001"/>
                    </a:ext>
                  </a:extLst>
                </a:gridCol>
                <a:gridCol w="2604135">
                  <a:extLst>
                    <a:ext uri="{9D8B030D-6E8A-4147-A177-3AD203B41FA5}">
                      <a16:colId xmlns:a16="http://schemas.microsoft.com/office/drawing/2014/main" val="20002"/>
                    </a:ext>
                  </a:extLst>
                </a:gridCol>
                <a:gridCol w="1172845">
                  <a:extLst>
                    <a:ext uri="{9D8B030D-6E8A-4147-A177-3AD203B41FA5}">
                      <a16:colId xmlns:a16="http://schemas.microsoft.com/office/drawing/2014/main" val="20003"/>
                    </a:ext>
                  </a:extLst>
                </a:gridCol>
              </a:tblGrid>
              <a:tr h="670559">
                <a:tc>
                  <a:txBody>
                    <a:bodyPr/>
                    <a:lstStyle/>
                    <a:p>
                      <a:pPr marL="1905" algn="ctr">
                        <a:lnSpc>
                          <a:spcPts val="1275"/>
                        </a:lnSpc>
                      </a:pPr>
                      <a:r>
                        <a:rPr sz="1100" b="1" spc="114" dirty="0">
                          <a:latin typeface="Cambria"/>
                          <a:cs typeface="Cambria"/>
                        </a:rPr>
                        <a:t>S.N.</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21995" marR="713740" indent="401955">
                        <a:lnSpc>
                          <a:spcPts val="1320"/>
                        </a:lnSpc>
                      </a:pPr>
                      <a:r>
                        <a:rPr sz="1100" b="1" spc="35" dirty="0">
                          <a:latin typeface="Cambria"/>
                          <a:cs typeface="Cambria"/>
                        </a:rPr>
                        <a:t>Pre</a:t>
                      </a:r>
                      <a:r>
                        <a:rPr sz="1100" b="1" spc="105" dirty="0">
                          <a:latin typeface="Cambria"/>
                          <a:cs typeface="Cambria"/>
                        </a:rPr>
                        <a:t> </a:t>
                      </a:r>
                      <a:r>
                        <a:rPr sz="1100" b="1" spc="75" dirty="0">
                          <a:latin typeface="Cambria"/>
                          <a:cs typeface="Cambria"/>
                        </a:rPr>
                        <a:t>Visit</a:t>
                      </a:r>
                      <a:r>
                        <a:rPr sz="1100" b="1" spc="110" dirty="0">
                          <a:latin typeface="Cambria"/>
                          <a:cs typeface="Cambria"/>
                        </a:rPr>
                        <a:t> </a:t>
                      </a:r>
                      <a:r>
                        <a:rPr sz="1100" b="1" spc="50" dirty="0">
                          <a:latin typeface="Cambria"/>
                          <a:cs typeface="Cambria"/>
                        </a:rPr>
                        <a:t>Qualifiers </a:t>
                      </a:r>
                      <a:r>
                        <a:rPr sz="1100" b="1" spc="55" dirty="0">
                          <a:latin typeface="Cambria"/>
                          <a:cs typeface="Cambria"/>
                        </a:rPr>
                        <a:t> </a:t>
                      </a:r>
                      <a:r>
                        <a:rPr sz="1100" b="1" spc="25" dirty="0">
                          <a:latin typeface="Cambria"/>
                          <a:cs typeface="Cambria"/>
                        </a:rPr>
                        <a:t>(Average</a:t>
                      </a:r>
                      <a:r>
                        <a:rPr sz="1100" b="1" spc="120" dirty="0">
                          <a:latin typeface="Cambria"/>
                          <a:cs typeface="Cambria"/>
                        </a:rPr>
                        <a:t> </a:t>
                      </a:r>
                      <a:r>
                        <a:rPr sz="1100" b="1" spc="55" dirty="0">
                          <a:latin typeface="Cambria"/>
                          <a:cs typeface="Cambria"/>
                        </a:rPr>
                        <a:t>of</a:t>
                      </a:r>
                      <a:r>
                        <a:rPr sz="1100" b="1" spc="114" dirty="0">
                          <a:latin typeface="Cambria"/>
                          <a:cs typeface="Cambria"/>
                        </a:rPr>
                        <a:t> </a:t>
                      </a:r>
                      <a:r>
                        <a:rPr sz="1100" b="1" spc="75" dirty="0">
                          <a:latin typeface="Cambria"/>
                          <a:cs typeface="Cambria"/>
                        </a:rPr>
                        <a:t>Assessment</a:t>
                      </a:r>
                      <a:r>
                        <a:rPr sz="1100" b="1" spc="100" dirty="0">
                          <a:latin typeface="Cambria"/>
                          <a:cs typeface="Cambria"/>
                        </a:rPr>
                        <a:t> </a:t>
                      </a:r>
                      <a:r>
                        <a:rPr sz="1100" b="1" spc="25" dirty="0">
                          <a:latin typeface="Cambria"/>
                          <a:cs typeface="Cambria"/>
                        </a:rPr>
                        <a:t>years)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75"/>
                        </a:lnSpc>
                      </a:pPr>
                      <a:r>
                        <a:rPr sz="1100" b="1" spc="70" dirty="0">
                          <a:latin typeface="Cambria"/>
                          <a:cs typeface="Cambria"/>
                        </a:rPr>
                        <a:t>Current</a:t>
                      </a:r>
                      <a:r>
                        <a:rPr sz="1100" b="1" spc="55" dirty="0">
                          <a:latin typeface="Cambria"/>
                          <a:cs typeface="Cambria"/>
                        </a:rPr>
                        <a:t> </a:t>
                      </a:r>
                      <a:r>
                        <a:rPr sz="1100" b="1" spc="90" dirty="0">
                          <a:latin typeface="Cambria"/>
                          <a:cs typeface="Cambria"/>
                        </a:rPr>
                        <a:t>Status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marR="64769" indent="-1270" algn="ctr">
                        <a:lnSpc>
                          <a:spcPts val="1320"/>
                        </a:lnSpc>
                      </a:pPr>
                      <a:r>
                        <a:rPr sz="1100" b="1" spc="75" dirty="0">
                          <a:latin typeface="Cambria"/>
                          <a:cs typeface="Cambria"/>
                        </a:rPr>
                        <a:t>Compliance </a:t>
                      </a:r>
                      <a:r>
                        <a:rPr sz="1100" b="1" spc="80" dirty="0">
                          <a:latin typeface="Cambria"/>
                          <a:cs typeface="Cambria"/>
                        </a:rPr>
                        <a:t> </a:t>
                      </a:r>
                      <a:r>
                        <a:rPr sz="1100" b="1" spc="90" dirty="0">
                          <a:latin typeface="Cambria"/>
                          <a:cs typeface="Cambria"/>
                        </a:rPr>
                        <a:t>Status </a:t>
                      </a:r>
                      <a:r>
                        <a:rPr sz="1100" b="1" spc="95" dirty="0">
                          <a:latin typeface="Cambria"/>
                          <a:cs typeface="Cambria"/>
                        </a:rPr>
                        <a:t> </a:t>
                      </a:r>
                      <a:r>
                        <a:rPr sz="1100" b="1" dirty="0">
                          <a:latin typeface="Cambria"/>
                          <a:cs typeface="Cambria"/>
                        </a:rPr>
                        <a:t>C</a:t>
                      </a:r>
                      <a:r>
                        <a:rPr sz="1100" b="1" spc="-5" dirty="0">
                          <a:latin typeface="Cambria"/>
                          <a:cs typeface="Cambria"/>
                        </a:rPr>
                        <a:t>o</a:t>
                      </a:r>
                      <a:r>
                        <a:rPr sz="1100" b="1" dirty="0">
                          <a:latin typeface="Cambria"/>
                          <a:cs typeface="Cambria"/>
                        </a:rPr>
                        <a:t>m</a:t>
                      </a:r>
                      <a:r>
                        <a:rPr sz="1100" b="1" spc="-15" dirty="0">
                          <a:latin typeface="Cambria"/>
                          <a:cs typeface="Cambria"/>
                        </a:rPr>
                        <a:t>p</a:t>
                      </a:r>
                      <a:r>
                        <a:rPr sz="1100" b="1" dirty="0">
                          <a:latin typeface="Cambria"/>
                          <a:cs typeface="Cambria"/>
                        </a:rPr>
                        <a:t>li</a:t>
                      </a:r>
                      <a:r>
                        <a:rPr sz="1100" b="1" spc="-15" dirty="0">
                          <a:latin typeface="Cambria"/>
                          <a:cs typeface="Cambria"/>
                        </a:rPr>
                        <a:t>e</a:t>
                      </a:r>
                      <a:r>
                        <a:rPr sz="1100" b="1" spc="-5" dirty="0">
                          <a:latin typeface="Cambria"/>
                          <a:cs typeface="Cambria"/>
                        </a:rPr>
                        <a:t>d/</a:t>
                      </a:r>
                      <a:r>
                        <a:rPr sz="1100" b="1" dirty="0">
                          <a:latin typeface="Cambria"/>
                          <a:cs typeface="Cambria"/>
                        </a:rPr>
                        <a:t>N</a:t>
                      </a:r>
                      <a:r>
                        <a:rPr sz="1100" b="1" spc="-5" dirty="0">
                          <a:latin typeface="Cambria"/>
                          <a:cs typeface="Cambria"/>
                        </a:rPr>
                        <a:t>o</a:t>
                      </a:r>
                      <a:r>
                        <a:rPr sz="1100" b="1" dirty="0">
                          <a:latin typeface="Cambria"/>
                          <a:cs typeface="Cambria"/>
                        </a:rPr>
                        <a:t>t  </a:t>
                      </a:r>
                      <a:r>
                        <a:rPr sz="1100" b="1" spc="70" dirty="0">
                          <a:latin typeface="Cambria"/>
                          <a:cs typeface="Cambria"/>
                        </a:rPr>
                        <a:t>Complied</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88036">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38100">
                        <a:lnSpc>
                          <a:spcPts val="1275"/>
                        </a:lnSpc>
                      </a:pPr>
                      <a:r>
                        <a:rPr sz="1100" b="1" spc="70" dirty="0">
                          <a:latin typeface="Cambria"/>
                          <a:cs typeface="Cambria"/>
                        </a:rPr>
                        <a:t>Essential</a:t>
                      </a:r>
                      <a:r>
                        <a:rPr sz="1100" b="1" spc="110" dirty="0">
                          <a:latin typeface="Cambria"/>
                          <a:cs typeface="Cambria"/>
                        </a:rPr>
                        <a:t> </a:t>
                      </a:r>
                      <a:r>
                        <a:rPr sz="1100" b="1" spc="40" dirty="0">
                          <a:latin typeface="Cambria"/>
                          <a:cs typeface="Cambria"/>
                        </a:rPr>
                        <a:t>qualifiers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197864">
                <a:tc>
                  <a:txBody>
                    <a:bodyPr/>
                    <a:lstStyle/>
                    <a:p>
                      <a:pPr marL="635" algn="ctr">
                        <a:lnSpc>
                          <a:spcPts val="1265"/>
                        </a:lnSpc>
                      </a:pPr>
                      <a:r>
                        <a:rPr sz="1100" b="1" dirty="0">
                          <a:latin typeface="Cambria"/>
                          <a:cs typeface="Cambria"/>
                        </a:rPr>
                        <a:t>1</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25"/>
                        </a:spcBef>
                      </a:pPr>
                      <a:r>
                        <a:rPr sz="1100" b="1" spc="75" dirty="0">
                          <a:latin typeface="Cambria"/>
                          <a:cs typeface="Cambria"/>
                        </a:rPr>
                        <a:t>Vision,</a:t>
                      </a:r>
                      <a:r>
                        <a:rPr sz="1100" b="1" spc="90" dirty="0">
                          <a:latin typeface="Cambria"/>
                          <a:cs typeface="Cambria"/>
                        </a:rPr>
                        <a:t> </a:t>
                      </a:r>
                      <a:r>
                        <a:rPr sz="1100" b="1" spc="70" dirty="0">
                          <a:latin typeface="Cambria"/>
                          <a:cs typeface="Cambria"/>
                        </a:rPr>
                        <a:t>Mission</a:t>
                      </a:r>
                      <a:r>
                        <a:rPr sz="1100" b="1" spc="114" dirty="0">
                          <a:latin typeface="Cambria"/>
                          <a:cs typeface="Cambria"/>
                        </a:rPr>
                        <a:t> </a:t>
                      </a:r>
                      <a:r>
                        <a:rPr sz="1100" b="1" spc="65" dirty="0">
                          <a:latin typeface="Cambria"/>
                          <a:cs typeface="Cambria"/>
                        </a:rPr>
                        <a:t>&amp;</a:t>
                      </a:r>
                      <a:r>
                        <a:rPr sz="1100" b="1" spc="114" dirty="0">
                          <a:latin typeface="Cambria"/>
                          <a:cs typeface="Cambria"/>
                        </a:rPr>
                        <a:t> </a:t>
                      </a:r>
                      <a:r>
                        <a:rPr sz="1100" b="1" spc="100" dirty="0">
                          <a:latin typeface="Cambria"/>
                          <a:cs typeface="Cambria"/>
                        </a:rPr>
                        <a:t>PEOs</a:t>
                      </a:r>
                      <a:endParaRPr sz="1100">
                        <a:latin typeface="Cambria"/>
                        <a:cs typeface="Cambria"/>
                      </a:endParaRPr>
                    </a:p>
                    <a:p>
                      <a:pPr marL="411480" marR="385445" indent="-343535">
                        <a:lnSpc>
                          <a:spcPct val="99500"/>
                        </a:lnSpc>
                        <a:spcBef>
                          <a:spcPts val="130"/>
                        </a:spcBef>
                        <a:buAutoNum type="romanLcPeriod"/>
                        <a:tabLst>
                          <a:tab pos="411480" algn="l"/>
                          <a:tab pos="412115" algn="l"/>
                        </a:tabLst>
                      </a:pPr>
                      <a:r>
                        <a:rPr sz="1100" b="1" spc="40" dirty="0">
                          <a:latin typeface="Cambria"/>
                          <a:cs typeface="Cambria"/>
                        </a:rPr>
                        <a:t>Are</a:t>
                      </a:r>
                      <a:r>
                        <a:rPr sz="1100" b="1" spc="110" dirty="0">
                          <a:latin typeface="Cambria"/>
                          <a:cs typeface="Cambria"/>
                        </a:rPr>
                        <a:t> </a:t>
                      </a:r>
                      <a:r>
                        <a:rPr sz="1100" b="1" spc="80" dirty="0">
                          <a:latin typeface="Cambria"/>
                          <a:cs typeface="Cambria"/>
                        </a:rPr>
                        <a:t>the</a:t>
                      </a:r>
                      <a:r>
                        <a:rPr sz="1100" b="1" spc="114" dirty="0">
                          <a:latin typeface="Cambria"/>
                          <a:cs typeface="Cambria"/>
                        </a:rPr>
                        <a:t> </a:t>
                      </a:r>
                      <a:r>
                        <a:rPr sz="1100" b="1" spc="65" dirty="0">
                          <a:latin typeface="Cambria"/>
                          <a:cs typeface="Cambria"/>
                        </a:rPr>
                        <a:t>Vision</a:t>
                      </a:r>
                      <a:r>
                        <a:rPr sz="1100" b="1" spc="114" dirty="0">
                          <a:latin typeface="Cambria"/>
                          <a:cs typeface="Cambria"/>
                        </a:rPr>
                        <a:t> </a:t>
                      </a:r>
                      <a:r>
                        <a:rPr sz="1100" b="1" spc="65" dirty="0">
                          <a:latin typeface="Cambria"/>
                          <a:cs typeface="Cambria"/>
                        </a:rPr>
                        <a:t>&amp;</a:t>
                      </a:r>
                      <a:r>
                        <a:rPr sz="1100" b="1" spc="130" dirty="0">
                          <a:latin typeface="Cambria"/>
                          <a:cs typeface="Cambria"/>
                        </a:rPr>
                        <a:t> </a:t>
                      </a:r>
                      <a:r>
                        <a:rPr sz="1100" b="1" spc="70" dirty="0">
                          <a:latin typeface="Cambria"/>
                          <a:cs typeface="Cambria"/>
                        </a:rPr>
                        <a:t>Mission</a:t>
                      </a:r>
                      <a:r>
                        <a:rPr sz="1100" b="1" spc="130" dirty="0">
                          <a:latin typeface="Cambria"/>
                          <a:cs typeface="Cambria"/>
                        </a:rPr>
                        <a:t> </a:t>
                      </a:r>
                      <a:r>
                        <a:rPr sz="1100" b="1" spc="55" dirty="0">
                          <a:latin typeface="Cambria"/>
                          <a:cs typeface="Cambria"/>
                        </a:rPr>
                        <a:t>of</a:t>
                      </a:r>
                      <a:r>
                        <a:rPr sz="1100" b="1" spc="130" dirty="0">
                          <a:latin typeface="Cambria"/>
                          <a:cs typeface="Cambria"/>
                        </a:rPr>
                        <a:t> </a:t>
                      </a:r>
                      <a:r>
                        <a:rPr sz="1100" b="1" spc="80" dirty="0">
                          <a:latin typeface="Cambria"/>
                          <a:cs typeface="Cambria"/>
                        </a:rPr>
                        <a:t>the </a:t>
                      </a:r>
                      <a:r>
                        <a:rPr sz="1100" b="1" spc="85" dirty="0">
                          <a:latin typeface="Cambria"/>
                          <a:cs typeface="Cambria"/>
                        </a:rPr>
                        <a:t> </a:t>
                      </a:r>
                      <a:r>
                        <a:rPr sz="1100" b="1" spc="65" dirty="0">
                          <a:latin typeface="Cambria"/>
                          <a:cs typeface="Cambria"/>
                        </a:rPr>
                        <a:t>Department</a:t>
                      </a:r>
                      <a:r>
                        <a:rPr sz="1100" b="1" spc="105" dirty="0">
                          <a:latin typeface="Cambria"/>
                          <a:cs typeface="Cambria"/>
                        </a:rPr>
                        <a:t> </a:t>
                      </a:r>
                      <a:r>
                        <a:rPr sz="1100" b="1" spc="65" dirty="0">
                          <a:latin typeface="Cambria"/>
                          <a:cs typeface="Cambria"/>
                        </a:rPr>
                        <a:t>stated</a:t>
                      </a:r>
                      <a:r>
                        <a:rPr sz="1100" b="1" spc="114" dirty="0">
                          <a:latin typeface="Cambria"/>
                          <a:cs typeface="Cambria"/>
                        </a:rPr>
                        <a:t> </a:t>
                      </a:r>
                      <a:r>
                        <a:rPr sz="1100" b="1" spc="60" dirty="0">
                          <a:latin typeface="Cambria"/>
                          <a:cs typeface="Cambria"/>
                        </a:rPr>
                        <a:t>in</a:t>
                      </a:r>
                      <a:r>
                        <a:rPr sz="1100" b="1" spc="140" dirty="0">
                          <a:latin typeface="Cambria"/>
                          <a:cs typeface="Cambria"/>
                        </a:rPr>
                        <a:t> </a:t>
                      </a:r>
                      <a:r>
                        <a:rPr sz="1100" b="1" spc="80" dirty="0">
                          <a:latin typeface="Cambria"/>
                          <a:cs typeface="Cambria"/>
                        </a:rPr>
                        <a:t>the</a:t>
                      </a:r>
                      <a:r>
                        <a:rPr sz="1100" b="1" spc="114" dirty="0">
                          <a:latin typeface="Cambria"/>
                          <a:cs typeface="Cambria"/>
                        </a:rPr>
                        <a:t> </a:t>
                      </a:r>
                      <a:r>
                        <a:rPr sz="1100" b="1" spc="60" dirty="0">
                          <a:latin typeface="Cambria"/>
                          <a:cs typeface="Cambria"/>
                        </a:rPr>
                        <a:t>Prospectus</a:t>
                      </a:r>
                      <a:r>
                        <a:rPr sz="1100" b="1" spc="114" dirty="0">
                          <a:latin typeface="Cambria"/>
                          <a:cs typeface="Cambria"/>
                        </a:rPr>
                        <a:t> </a:t>
                      </a:r>
                      <a:r>
                        <a:rPr sz="1100" b="1" spc="105" dirty="0">
                          <a:latin typeface="Cambria"/>
                          <a:cs typeface="Cambria"/>
                        </a:rPr>
                        <a:t>/ </a:t>
                      </a:r>
                      <a:r>
                        <a:rPr sz="1100" b="1" spc="-229" dirty="0">
                          <a:latin typeface="Cambria"/>
                          <a:cs typeface="Cambria"/>
                        </a:rPr>
                        <a:t> </a:t>
                      </a:r>
                      <a:r>
                        <a:rPr sz="1100" b="1" spc="65" dirty="0">
                          <a:latin typeface="Cambria"/>
                          <a:cs typeface="Cambria"/>
                        </a:rPr>
                        <a:t>Website?</a:t>
                      </a:r>
                      <a:endParaRPr sz="1100">
                        <a:latin typeface="Cambria"/>
                        <a:cs typeface="Cambria"/>
                      </a:endParaRPr>
                    </a:p>
                    <a:p>
                      <a:pPr marL="411480" marR="185420" indent="-343535">
                        <a:lnSpc>
                          <a:spcPts val="1310"/>
                        </a:lnSpc>
                        <a:spcBef>
                          <a:spcPts val="60"/>
                        </a:spcBef>
                        <a:buAutoNum type="romanLcPeriod"/>
                        <a:tabLst>
                          <a:tab pos="411480" algn="l"/>
                          <a:tab pos="412115" algn="l"/>
                        </a:tabLst>
                      </a:pPr>
                      <a:r>
                        <a:rPr sz="1100" b="1" spc="40" dirty="0">
                          <a:latin typeface="Cambria"/>
                          <a:cs typeface="Cambria"/>
                        </a:rPr>
                        <a:t>Are</a:t>
                      </a:r>
                      <a:r>
                        <a:rPr sz="1100" b="1" spc="114" dirty="0">
                          <a:latin typeface="Cambria"/>
                          <a:cs typeface="Cambria"/>
                        </a:rPr>
                        <a:t> </a:t>
                      </a:r>
                      <a:r>
                        <a:rPr sz="1100" b="1" spc="80" dirty="0">
                          <a:latin typeface="Cambria"/>
                          <a:cs typeface="Cambria"/>
                        </a:rPr>
                        <a:t>the</a:t>
                      </a:r>
                      <a:r>
                        <a:rPr sz="1100" b="1" spc="114" dirty="0">
                          <a:latin typeface="Cambria"/>
                          <a:cs typeface="Cambria"/>
                        </a:rPr>
                        <a:t> </a:t>
                      </a:r>
                      <a:r>
                        <a:rPr sz="1100" b="1" spc="95" dirty="0">
                          <a:latin typeface="Cambria"/>
                          <a:cs typeface="Cambria"/>
                        </a:rPr>
                        <a:t>PEOs</a:t>
                      </a:r>
                      <a:r>
                        <a:rPr sz="1100" b="1" spc="110" dirty="0">
                          <a:latin typeface="Cambria"/>
                          <a:cs typeface="Cambria"/>
                        </a:rPr>
                        <a:t> </a:t>
                      </a:r>
                      <a:r>
                        <a:rPr sz="1100" b="1" spc="55" dirty="0">
                          <a:latin typeface="Cambria"/>
                          <a:cs typeface="Cambria"/>
                        </a:rPr>
                        <a:t>of</a:t>
                      </a:r>
                      <a:r>
                        <a:rPr sz="1100" b="1" spc="120" dirty="0">
                          <a:latin typeface="Cambria"/>
                          <a:cs typeface="Cambria"/>
                        </a:rPr>
                        <a:t> </a:t>
                      </a:r>
                      <a:r>
                        <a:rPr sz="1100" b="1" spc="85" dirty="0">
                          <a:latin typeface="Cambria"/>
                          <a:cs typeface="Cambria"/>
                        </a:rPr>
                        <a:t>the</a:t>
                      </a:r>
                      <a:r>
                        <a:rPr sz="1100" b="1" spc="120" dirty="0">
                          <a:latin typeface="Cambria"/>
                          <a:cs typeface="Cambria"/>
                        </a:rPr>
                        <a:t> </a:t>
                      </a:r>
                      <a:r>
                        <a:rPr sz="1100" b="1" spc="45" dirty="0">
                          <a:latin typeface="Cambria"/>
                          <a:cs typeface="Cambria"/>
                        </a:rPr>
                        <a:t>Program</a:t>
                      </a:r>
                      <a:r>
                        <a:rPr sz="1100" b="1" spc="110" dirty="0">
                          <a:latin typeface="Cambria"/>
                          <a:cs typeface="Cambria"/>
                        </a:rPr>
                        <a:t> </a:t>
                      </a:r>
                      <a:r>
                        <a:rPr sz="1100" b="1" spc="55" dirty="0">
                          <a:latin typeface="Cambria"/>
                          <a:cs typeface="Cambria"/>
                        </a:rPr>
                        <a:t>listed</a:t>
                      </a:r>
                      <a:r>
                        <a:rPr sz="1100" b="1" spc="130" dirty="0">
                          <a:latin typeface="Cambria"/>
                          <a:cs typeface="Cambria"/>
                        </a:rPr>
                        <a:t> </a:t>
                      </a:r>
                      <a:r>
                        <a:rPr sz="1100" b="1" spc="65" dirty="0">
                          <a:latin typeface="Cambria"/>
                          <a:cs typeface="Cambria"/>
                        </a:rPr>
                        <a:t>in</a:t>
                      </a:r>
                      <a:r>
                        <a:rPr sz="1100" b="1" spc="130" dirty="0">
                          <a:latin typeface="Cambria"/>
                          <a:cs typeface="Cambria"/>
                        </a:rPr>
                        <a:t> </a:t>
                      </a:r>
                      <a:r>
                        <a:rPr sz="1100" b="1" spc="80" dirty="0">
                          <a:latin typeface="Cambria"/>
                          <a:cs typeface="Cambria"/>
                        </a:rPr>
                        <a:t>the </a:t>
                      </a:r>
                      <a:r>
                        <a:rPr sz="1100" b="1" spc="-225" dirty="0">
                          <a:latin typeface="Cambria"/>
                          <a:cs typeface="Cambria"/>
                        </a:rPr>
                        <a:t> </a:t>
                      </a:r>
                      <a:r>
                        <a:rPr sz="1100" b="1" spc="60" dirty="0">
                          <a:latin typeface="Cambria"/>
                          <a:cs typeface="Cambria"/>
                        </a:rPr>
                        <a:t>Prospectus</a:t>
                      </a:r>
                      <a:r>
                        <a:rPr sz="1100" b="1" spc="114" dirty="0">
                          <a:latin typeface="Cambria"/>
                          <a:cs typeface="Cambria"/>
                        </a:rPr>
                        <a:t> </a:t>
                      </a:r>
                      <a:r>
                        <a:rPr sz="1100" b="1" spc="105" dirty="0">
                          <a:latin typeface="Cambria"/>
                          <a:cs typeface="Cambria"/>
                        </a:rPr>
                        <a:t>/</a:t>
                      </a:r>
                      <a:r>
                        <a:rPr sz="1100" b="1" spc="140" dirty="0">
                          <a:latin typeface="Cambria"/>
                          <a:cs typeface="Cambria"/>
                        </a:rPr>
                        <a:t> </a:t>
                      </a:r>
                      <a:r>
                        <a:rPr sz="1100" b="1" spc="60" dirty="0">
                          <a:latin typeface="Cambria"/>
                          <a:cs typeface="Cambria"/>
                        </a:rPr>
                        <a:t>Website?</a:t>
                      </a:r>
                      <a:endParaRPr sz="1100">
                        <a:latin typeface="Cambria"/>
                        <a:cs typeface="Cambri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43355">
                <a:tc>
                  <a:txBody>
                    <a:bodyPr/>
                    <a:lstStyle/>
                    <a:p>
                      <a:pPr marL="635" algn="ctr">
                        <a:lnSpc>
                          <a:spcPts val="1275"/>
                        </a:lnSpc>
                      </a:pPr>
                      <a:r>
                        <a:rPr sz="1100" b="1" dirty="0">
                          <a:latin typeface="Cambria"/>
                          <a:cs typeface="Cambria"/>
                        </a:rPr>
                        <a:t>2</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60325" algn="just">
                        <a:lnSpc>
                          <a:spcPts val="1320"/>
                        </a:lnSpc>
                      </a:pPr>
                      <a:r>
                        <a:rPr sz="1100" b="1" spc="50" dirty="0">
                          <a:latin typeface="Cambria"/>
                          <a:cs typeface="Cambria"/>
                        </a:rPr>
                        <a:t>Whether</a:t>
                      </a:r>
                      <a:r>
                        <a:rPr sz="1100" b="1" spc="55" dirty="0">
                          <a:latin typeface="Cambria"/>
                          <a:cs typeface="Cambria"/>
                        </a:rPr>
                        <a:t> </a:t>
                      </a:r>
                      <a:r>
                        <a:rPr sz="1100" b="1" spc="35" dirty="0">
                          <a:latin typeface="Cambria"/>
                          <a:cs typeface="Cambria"/>
                        </a:rPr>
                        <a:t>approval</a:t>
                      </a:r>
                      <a:r>
                        <a:rPr sz="1100" b="1" spc="40" dirty="0">
                          <a:latin typeface="Cambria"/>
                          <a:cs typeface="Cambria"/>
                        </a:rPr>
                        <a:t> </a:t>
                      </a:r>
                      <a:r>
                        <a:rPr sz="1100" b="1" spc="55" dirty="0">
                          <a:latin typeface="Cambria"/>
                          <a:cs typeface="Cambria"/>
                        </a:rPr>
                        <a:t>of</a:t>
                      </a:r>
                      <a:r>
                        <a:rPr sz="1100" b="1" spc="60" dirty="0">
                          <a:latin typeface="Cambria"/>
                          <a:cs typeface="Cambria"/>
                        </a:rPr>
                        <a:t> </a:t>
                      </a:r>
                      <a:r>
                        <a:rPr sz="1100" b="1" spc="80" dirty="0">
                          <a:latin typeface="Cambria"/>
                          <a:cs typeface="Cambria"/>
                        </a:rPr>
                        <a:t>the</a:t>
                      </a:r>
                      <a:r>
                        <a:rPr sz="1100" b="1" spc="85" dirty="0">
                          <a:latin typeface="Cambria"/>
                          <a:cs typeface="Cambria"/>
                        </a:rPr>
                        <a:t> </a:t>
                      </a:r>
                      <a:r>
                        <a:rPr sz="1100" b="1" spc="80" dirty="0">
                          <a:latin typeface="Cambria"/>
                          <a:cs typeface="Cambria"/>
                        </a:rPr>
                        <a:t>competent</a:t>
                      </a:r>
                      <a:r>
                        <a:rPr sz="1100" b="1" spc="85" dirty="0">
                          <a:latin typeface="Cambria"/>
                          <a:cs typeface="Cambria"/>
                        </a:rPr>
                        <a:t> </a:t>
                      </a:r>
                      <a:r>
                        <a:rPr sz="1100" b="1" spc="65" dirty="0">
                          <a:latin typeface="Cambria"/>
                          <a:cs typeface="Cambria"/>
                        </a:rPr>
                        <a:t>authority </a:t>
                      </a:r>
                      <a:r>
                        <a:rPr sz="1100" b="1" spc="-229" dirty="0">
                          <a:latin typeface="Cambria"/>
                          <a:cs typeface="Cambria"/>
                        </a:rPr>
                        <a:t> </a:t>
                      </a:r>
                      <a:r>
                        <a:rPr sz="1100" b="1" spc="25" dirty="0">
                          <a:latin typeface="Cambria"/>
                          <a:cs typeface="Cambria"/>
                        </a:rPr>
                        <a:t>(Approval </a:t>
                      </a:r>
                      <a:r>
                        <a:rPr sz="1100" b="1" spc="55" dirty="0">
                          <a:latin typeface="Cambria"/>
                          <a:cs typeface="Cambria"/>
                        </a:rPr>
                        <a:t>of </a:t>
                      </a:r>
                      <a:r>
                        <a:rPr sz="1100" b="1" spc="105" dirty="0">
                          <a:latin typeface="Cambria"/>
                          <a:cs typeface="Cambria"/>
                        </a:rPr>
                        <a:t>AICTE/ </a:t>
                      </a:r>
                      <a:r>
                        <a:rPr sz="1100" b="1" spc="125" dirty="0">
                          <a:latin typeface="Cambria"/>
                          <a:cs typeface="Cambria"/>
                        </a:rPr>
                        <a:t>UGC/ </a:t>
                      </a:r>
                      <a:r>
                        <a:rPr sz="1100" b="1" spc="90" dirty="0">
                          <a:latin typeface="Cambria"/>
                          <a:cs typeface="Cambria"/>
                        </a:rPr>
                        <a:t>BoG </a:t>
                      </a:r>
                      <a:r>
                        <a:rPr sz="1100" b="1" spc="55" dirty="0">
                          <a:latin typeface="Cambria"/>
                          <a:cs typeface="Cambria"/>
                        </a:rPr>
                        <a:t>of </a:t>
                      </a:r>
                      <a:r>
                        <a:rPr sz="1100" b="1" spc="60" dirty="0">
                          <a:latin typeface="Cambria"/>
                          <a:cs typeface="Cambria"/>
                        </a:rPr>
                        <a:t>Universities/ </a:t>
                      </a:r>
                      <a:r>
                        <a:rPr sz="1100" b="1" spc="65" dirty="0">
                          <a:latin typeface="Cambria"/>
                          <a:cs typeface="Cambria"/>
                        </a:rPr>
                        <a:t> Deemed</a:t>
                      </a:r>
                      <a:r>
                        <a:rPr sz="1100" b="1" spc="70" dirty="0">
                          <a:latin typeface="Cambria"/>
                          <a:cs typeface="Cambria"/>
                        </a:rPr>
                        <a:t> </a:t>
                      </a:r>
                      <a:r>
                        <a:rPr sz="1100" b="1" spc="55" dirty="0">
                          <a:latin typeface="Cambria"/>
                          <a:cs typeface="Cambria"/>
                        </a:rPr>
                        <a:t>Universities</a:t>
                      </a:r>
                      <a:r>
                        <a:rPr sz="1100" b="1" spc="355" dirty="0">
                          <a:latin typeface="Cambria"/>
                          <a:cs typeface="Cambria"/>
                        </a:rPr>
                        <a:t> </a:t>
                      </a:r>
                      <a:r>
                        <a:rPr sz="1100" b="1" spc="55" dirty="0">
                          <a:latin typeface="Cambria"/>
                          <a:cs typeface="Cambria"/>
                        </a:rPr>
                        <a:t>etc.)</a:t>
                      </a:r>
                      <a:r>
                        <a:rPr sz="1100" b="1" spc="355" dirty="0">
                          <a:latin typeface="Cambria"/>
                          <a:cs typeface="Cambria"/>
                        </a:rPr>
                        <a:t> </a:t>
                      </a:r>
                      <a:r>
                        <a:rPr sz="1100" b="1" spc="35" dirty="0">
                          <a:latin typeface="Cambria"/>
                          <a:cs typeface="Cambria"/>
                        </a:rPr>
                        <a:t>for</a:t>
                      </a:r>
                      <a:r>
                        <a:rPr sz="1100" b="1" spc="40" dirty="0">
                          <a:latin typeface="Cambria"/>
                          <a:cs typeface="Cambria"/>
                        </a:rPr>
                        <a:t> </a:t>
                      </a:r>
                      <a:r>
                        <a:rPr sz="1100" b="1" spc="80" dirty="0">
                          <a:latin typeface="Cambria"/>
                          <a:cs typeface="Cambria"/>
                        </a:rPr>
                        <a:t>the</a:t>
                      </a:r>
                      <a:r>
                        <a:rPr sz="1100" b="1" spc="85" dirty="0">
                          <a:latin typeface="Cambria"/>
                          <a:cs typeface="Cambria"/>
                        </a:rPr>
                        <a:t> </a:t>
                      </a:r>
                      <a:r>
                        <a:rPr sz="1100" b="1" spc="45" dirty="0">
                          <a:latin typeface="Cambria"/>
                          <a:cs typeface="Cambria"/>
                        </a:rPr>
                        <a:t>programs </a:t>
                      </a:r>
                      <a:r>
                        <a:rPr sz="1100" b="1" spc="50" dirty="0">
                          <a:latin typeface="Cambria"/>
                          <a:cs typeface="Cambria"/>
                        </a:rPr>
                        <a:t> </a:t>
                      </a:r>
                      <a:r>
                        <a:rPr sz="1100" b="1" spc="45" dirty="0">
                          <a:latin typeface="Cambria"/>
                          <a:cs typeface="Cambria"/>
                        </a:rPr>
                        <a:t>under</a:t>
                      </a:r>
                      <a:r>
                        <a:rPr sz="1100" b="1" spc="50" dirty="0">
                          <a:latin typeface="Cambria"/>
                          <a:cs typeface="Cambria"/>
                        </a:rPr>
                        <a:t> </a:t>
                      </a:r>
                      <a:r>
                        <a:rPr sz="1100" b="1" spc="60" dirty="0">
                          <a:latin typeface="Cambria"/>
                          <a:cs typeface="Cambria"/>
                        </a:rPr>
                        <a:t>consideration</a:t>
                      </a:r>
                      <a:r>
                        <a:rPr sz="1100" b="1" spc="65" dirty="0">
                          <a:latin typeface="Cambria"/>
                          <a:cs typeface="Cambria"/>
                        </a:rPr>
                        <a:t> has</a:t>
                      </a:r>
                      <a:r>
                        <a:rPr sz="1100" b="1" spc="70" dirty="0">
                          <a:latin typeface="Cambria"/>
                          <a:cs typeface="Cambria"/>
                        </a:rPr>
                        <a:t> </a:t>
                      </a:r>
                      <a:r>
                        <a:rPr sz="1100" b="1" spc="45" dirty="0">
                          <a:latin typeface="Cambria"/>
                          <a:cs typeface="Cambria"/>
                        </a:rPr>
                        <a:t>been</a:t>
                      </a:r>
                      <a:r>
                        <a:rPr sz="1100" b="1" spc="50" dirty="0">
                          <a:latin typeface="Cambria"/>
                          <a:cs typeface="Cambria"/>
                        </a:rPr>
                        <a:t> </a:t>
                      </a:r>
                      <a:r>
                        <a:rPr sz="1100" b="1" spc="55" dirty="0">
                          <a:latin typeface="Cambria"/>
                          <a:cs typeface="Cambria"/>
                        </a:rPr>
                        <a:t>obtained</a:t>
                      </a:r>
                      <a:r>
                        <a:rPr sz="1100" b="1" spc="60" dirty="0">
                          <a:latin typeface="Cambria"/>
                          <a:cs typeface="Cambria"/>
                        </a:rPr>
                        <a:t> </a:t>
                      </a:r>
                      <a:r>
                        <a:rPr sz="1100" b="1" spc="35" dirty="0">
                          <a:latin typeface="Cambria"/>
                          <a:cs typeface="Cambria"/>
                        </a:rPr>
                        <a:t>for  </a:t>
                      </a:r>
                      <a:r>
                        <a:rPr sz="1100" b="1" spc="30" dirty="0">
                          <a:latin typeface="Cambria"/>
                          <a:cs typeface="Cambria"/>
                        </a:rPr>
                        <a:t>all </a:t>
                      </a:r>
                      <a:r>
                        <a:rPr sz="1100" b="1" spc="-229" dirty="0">
                          <a:latin typeface="Cambria"/>
                          <a:cs typeface="Cambria"/>
                        </a:rPr>
                        <a:t> </a:t>
                      </a:r>
                      <a:r>
                        <a:rPr sz="1100" b="1" spc="80" dirty="0">
                          <a:latin typeface="Cambria"/>
                          <a:cs typeface="Cambria"/>
                        </a:rPr>
                        <a:t>the</a:t>
                      </a:r>
                      <a:r>
                        <a:rPr sz="1100" b="1" spc="114" dirty="0">
                          <a:latin typeface="Cambria"/>
                          <a:cs typeface="Cambria"/>
                        </a:rPr>
                        <a:t> </a:t>
                      </a:r>
                      <a:r>
                        <a:rPr sz="1100" b="1" spc="45" dirty="0">
                          <a:latin typeface="Cambria"/>
                          <a:cs typeface="Cambria"/>
                        </a:rPr>
                        <a:t>years</a:t>
                      </a:r>
                      <a:r>
                        <a:rPr sz="1100" b="1" spc="130" dirty="0">
                          <a:latin typeface="Cambria"/>
                          <a:cs typeface="Cambria"/>
                        </a:rPr>
                        <a:t> </a:t>
                      </a:r>
                      <a:r>
                        <a:rPr sz="1100" b="1" spc="65" dirty="0">
                          <a:latin typeface="Cambria"/>
                          <a:cs typeface="Cambria"/>
                        </a:rPr>
                        <a:t>including</a:t>
                      </a:r>
                      <a:r>
                        <a:rPr sz="1100" b="1" spc="114" dirty="0">
                          <a:latin typeface="Cambria"/>
                          <a:cs typeface="Cambria"/>
                        </a:rPr>
                        <a:t> </a:t>
                      </a:r>
                      <a:r>
                        <a:rPr sz="1100" b="1" spc="55" dirty="0">
                          <a:latin typeface="Cambria"/>
                          <a:cs typeface="Cambria"/>
                        </a:rPr>
                        <a:t>current</a:t>
                      </a:r>
                      <a:r>
                        <a:rPr sz="1100" b="1" spc="110" dirty="0">
                          <a:latin typeface="Cambria"/>
                          <a:cs typeface="Cambria"/>
                        </a:rPr>
                        <a:t> </a:t>
                      </a:r>
                      <a:r>
                        <a:rPr sz="1100" b="1" spc="45" dirty="0">
                          <a:latin typeface="Cambria"/>
                          <a:cs typeface="Cambria"/>
                        </a:rPr>
                        <a:t>year</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38200">
                <a:tc>
                  <a:txBody>
                    <a:bodyPr/>
                    <a:lstStyle/>
                    <a:p>
                      <a:pPr marL="635" algn="ctr">
                        <a:lnSpc>
                          <a:spcPts val="1275"/>
                        </a:lnSpc>
                      </a:pPr>
                      <a:r>
                        <a:rPr sz="1100" b="1" dirty="0">
                          <a:latin typeface="Cambria"/>
                          <a:cs typeface="Cambria"/>
                        </a:rPr>
                        <a:t>3</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59055" algn="just">
                        <a:lnSpc>
                          <a:spcPts val="1320"/>
                        </a:lnSpc>
                      </a:pPr>
                      <a:r>
                        <a:rPr sz="1100" b="1" spc="50" dirty="0">
                          <a:latin typeface="Cambria"/>
                          <a:cs typeface="Cambria"/>
                        </a:rPr>
                        <a:t>Whether</a:t>
                      </a:r>
                      <a:r>
                        <a:rPr sz="1100" b="1" spc="55" dirty="0">
                          <a:latin typeface="Cambria"/>
                          <a:cs typeface="Cambria"/>
                        </a:rPr>
                        <a:t> </a:t>
                      </a:r>
                      <a:r>
                        <a:rPr sz="1100" b="1" spc="65" dirty="0">
                          <a:latin typeface="Cambria"/>
                          <a:cs typeface="Cambria"/>
                        </a:rPr>
                        <a:t>admissions</a:t>
                      </a:r>
                      <a:r>
                        <a:rPr sz="1100" b="1" spc="70" dirty="0">
                          <a:latin typeface="Cambria"/>
                          <a:cs typeface="Cambria"/>
                        </a:rPr>
                        <a:t> </a:t>
                      </a:r>
                      <a:r>
                        <a:rPr sz="1100" b="1" spc="65" dirty="0">
                          <a:latin typeface="Cambria"/>
                          <a:cs typeface="Cambria"/>
                        </a:rPr>
                        <a:t>in</a:t>
                      </a:r>
                      <a:r>
                        <a:rPr sz="1100" b="1" spc="70" dirty="0">
                          <a:latin typeface="Cambria"/>
                          <a:cs typeface="Cambria"/>
                        </a:rPr>
                        <a:t> </a:t>
                      </a:r>
                      <a:r>
                        <a:rPr sz="1100" b="1" spc="80" dirty="0">
                          <a:latin typeface="Cambria"/>
                          <a:cs typeface="Cambria"/>
                        </a:rPr>
                        <a:t>the</a:t>
                      </a:r>
                      <a:r>
                        <a:rPr sz="1100" b="1" spc="405" dirty="0">
                          <a:latin typeface="Cambria"/>
                          <a:cs typeface="Cambria"/>
                        </a:rPr>
                        <a:t> </a:t>
                      </a:r>
                      <a:r>
                        <a:rPr sz="1100" b="1" spc="45" dirty="0">
                          <a:latin typeface="Cambria"/>
                          <a:cs typeface="Cambria"/>
                        </a:rPr>
                        <a:t>undergraduate </a:t>
                      </a:r>
                      <a:r>
                        <a:rPr sz="1100" b="1" spc="50" dirty="0">
                          <a:latin typeface="Cambria"/>
                          <a:cs typeface="Cambria"/>
                        </a:rPr>
                        <a:t> </a:t>
                      </a:r>
                      <a:r>
                        <a:rPr sz="1100" b="1" spc="45" dirty="0">
                          <a:latin typeface="Cambria"/>
                          <a:cs typeface="Cambria"/>
                        </a:rPr>
                        <a:t>programs</a:t>
                      </a:r>
                      <a:r>
                        <a:rPr sz="1100" b="1" spc="50" dirty="0">
                          <a:latin typeface="Cambria"/>
                          <a:cs typeface="Cambria"/>
                        </a:rPr>
                        <a:t> </a:t>
                      </a:r>
                      <a:r>
                        <a:rPr sz="1100" b="1" spc="45" dirty="0">
                          <a:latin typeface="Cambria"/>
                          <a:cs typeface="Cambria"/>
                        </a:rPr>
                        <a:t>under</a:t>
                      </a:r>
                      <a:r>
                        <a:rPr sz="1100" b="1" spc="50" dirty="0">
                          <a:latin typeface="Cambria"/>
                          <a:cs typeface="Cambria"/>
                        </a:rPr>
                        <a:t> </a:t>
                      </a:r>
                      <a:r>
                        <a:rPr sz="1100" b="1" spc="60" dirty="0">
                          <a:latin typeface="Cambria"/>
                          <a:cs typeface="Cambria"/>
                        </a:rPr>
                        <a:t>consideration</a:t>
                      </a:r>
                      <a:r>
                        <a:rPr sz="1100" b="1" spc="65" dirty="0">
                          <a:latin typeface="Cambria"/>
                          <a:cs typeface="Cambria"/>
                        </a:rPr>
                        <a:t> </a:t>
                      </a:r>
                      <a:r>
                        <a:rPr sz="1100" b="1" spc="70" dirty="0">
                          <a:latin typeface="Cambria"/>
                          <a:cs typeface="Cambria"/>
                        </a:rPr>
                        <a:t>has</a:t>
                      </a:r>
                      <a:r>
                        <a:rPr sz="1100" b="1" spc="75" dirty="0">
                          <a:latin typeface="Cambria"/>
                          <a:cs typeface="Cambria"/>
                        </a:rPr>
                        <a:t> </a:t>
                      </a:r>
                      <a:r>
                        <a:rPr sz="1100" b="1" spc="45" dirty="0">
                          <a:latin typeface="Cambria"/>
                          <a:cs typeface="Cambria"/>
                        </a:rPr>
                        <a:t>been</a:t>
                      </a:r>
                      <a:r>
                        <a:rPr sz="1100" b="1" spc="50" dirty="0">
                          <a:latin typeface="Cambria"/>
                          <a:cs typeface="Cambria"/>
                        </a:rPr>
                        <a:t> </a:t>
                      </a:r>
                      <a:r>
                        <a:rPr sz="1100" b="1" spc="55" dirty="0">
                          <a:latin typeface="Cambria"/>
                          <a:cs typeface="Cambria"/>
                        </a:rPr>
                        <a:t>more </a:t>
                      </a:r>
                      <a:r>
                        <a:rPr sz="1100" b="1" spc="60" dirty="0">
                          <a:latin typeface="Cambria"/>
                          <a:cs typeface="Cambria"/>
                        </a:rPr>
                        <a:t> </a:t>
                      </a:r>
                      <a:r>
                        <a:rPr sz="1100" b="1" spc="80" dirty="0">
                          <a:latin typeface="Cambria"/>
                          <a:cs typeface="Cambria"/>
                        </a:rPr>
                        <a:t>than </a:t>
                      </a:r>
                      <a:r>
                        <a:rPr sz="1100" b="1" spc="25" dirty="0">
                          <a:latin typeface="Cambria"/>
                          <a:cs typeface="Cambria"/>
                        </a:rPr>
                        <a:t>or</a:t>
                      </a:r>
                      <a:r>
                        <a:rPr sz="1100" b="1" spc="30" dirty="0">
                          <a:latin typeface="Cambria"/>
                          <a:cs typeface="Cambria"/>
                        </a:rPr>
                        <a:t> </a:t>
                      </a:r>
                      <a:r>
                        <a:rPr sz="1100" b="1" spc="45" dirty="0">
                          <a:latin typeface="Cambria"/>
                          <a:cs typeface="Cambria"/>
                        </a:rPr>
                        <a:t>equal</a:t>
                      </a:r>
                      <a:r>
                        <a:rPr sz="1100" b="1" spc="50" dirty="0">
                          <a:latin typeface="Cambria"/>
                          <a:cs typeface="Cambria"/>
                        </a:rPr>
                        <a:t> </a:t>
                      </a:r>
                      <a:r>
                        <a:rPr sz="1100" b="1" spc="80" dirty="0">
                          <a:latin typeface="Cambria"/>
                          <a:cs typeface="Cambria"/>
                        </a:rPr>
                        <a:t>to </a:t>
                      </a:r>
                      <a:r>
                        <a:rPr sz="1100" b="1" u="heavy" spc="35" dirty="0">
                          <a:solidFill>
                            <a:srgbClr val="00AFEF"/>
                          </a:solidFill>
                          <a:uFill>
                            <a:solidFill>
                              <a:srgbClr val="00AFEF"/>
                            </a:solidFill>
                          </a:uFill>
                          <a:latin typeface="Cambria"/>
                          <a:cs typeface="Cambria"/>
                        </a:rPr>
                        <a:t>60%</a:t>
                      </a:r>
                      <a:r>
                        <a:rPr sz="1100" b="1" u="heavy" spc="40" dirty="0">
                          <a:solidFill>
                            <a:srgbClr val="00AFEF"/>
                          </a:solidFill>
                          <a:uFill>
                            <a:solidFill>
                              <a:srgbClr val="00AFEF"/>
                            </a:solidFill>
                          </a:uFill>
                          <a:latin typeface="Cambria"/>
                          <a:cs typeface="Cambria"/>
                        </a:rPr>
                        <a:t> </a:t>
                      </a:r>
                      <a:r>
                        <a:rPr sz="1100" b="1" u="heavy" spc="50" dirty="0">
                          <a:solidFill>
                            <a:srgbClr val="00AFEF"/>
                          </a:solidFill>
                          <a:uFill>
                            <a:solidFill>
                              <a:srgbClr val="00AFEF"/>
                            </a:solidFill>
                          </a:uFill>
                          <a:latin typeface="Cambria"/>
                          <a:cs typeface="Cambria"/>
                        </a:rPr>
                        <a:t>(including</a:t>
                      </a:r>
                      <a:r>
                        <a:rPr sz="1100" b="1" u="heavy" spc="55" dirty="0">
                          <a:solidFill>
                            <a:srgbClr val="00AFEF"/>
                          </a:solidFill>
                          <a:uFill>
                            <a:solidFill>
                              <a:srgbClr val="00AFEF"/>
                            </a:solidFill>
                          </a:uFill>
                          <a:latin typeface="Cambria"/>
                          <a:cs typeface="Cambria"/>
                        </a:rPr>
                        <a:t> </a:t>
                      </a:r>
                      <a:r>
                        <a:rPr sz="1100" b="1" u="heavy" spc="40" dirty="0">
                          <a:solidFill>
                            <a:srgbClr val="00AFEF"/>
                          </a:solidFill>
                          <a:uFill>
                            <a:solidFill>
                              <a:srgbClr val="00AFEF"/>
                            </a:solidFill>
                          </a:uFill>
                          <a:latin typeface="Cambria"/>
                          <a:cs typeface="Cambria"/>
                        </a:rPr>
                        <a:t>lateral</a:t>
                      </a:r>
                      <a:r>
                        <a:rPr sz="1100" b="1" u="heavy" spc="45" dirty="0">
                          <a:solidFill>
                            <a:srgbClr val="00AFEF"/>
                          </a:solidFill>
                          <a:uFill>
                            <a:solidFill>
                              <a:srgbClr val="00AFEF"/>
                            </a:solidFill>
                          </a:uFill>
                          <a:latin typeface="Cambria"/>
                          <a:cs typeface="Cambria"/>
                        </a:rPr>
                        <a:t> </a:t>
                      </a:r>
                      <a:r>
                        <a:rPr sz="1100" b="1" u="heavy" spc="35" dirty="0">
                          <a:solidFill>
                            <a:srgbClr val="00AFEF"/>
                          </a:solidFill>
                          <a:uFill>
                            <a:solidFill>
                              <a:srgbClr val="00AFEF"/>
                            </a:solidFill>
                          </a:uFill>
                          <a:latin typeface="Cambria"/>
                          <a:cs typeface="Cambria"/>
                        </a:rPr>
                        <a:t>entry) </a:t>
                      </a:r>
                      <a:r>
                        <a:rPr sz="1100" b="1" spc="40" dirty="0">
                          <a:solidFill>
                            <a:srgbClr val="00AFEF"/>
                          </a:solidFill>
                          <a:latin typeface="Cambria"/>
                          <a:cs typeface="Cambria"/>
                        </a:rPr>
                        <a:t> </a:t>
                      </a:r>
                      <a:r>
                        <a:rPr sz="1100" b="1" u="heavy" spc="45" dirty="0">
                          <a:solidFill>
                            <a:srgbClr val="00AFEF"/>
                          </a:solidFill>
                          <a:uFill>
                            <a:solidFill>
                              <a:srgbClr val="00AFEF"/>
                            </a:solidFill>
                          </a:uFill>
                          <a:latin typeface="Cambria"/>
                          <a:cs typeface="Cambria"/>
                        </a:rPr>
                        <a:t>average</a:t>
                      </a:r>
                      <a:r>
                        <a:rPr sz="1100" b="1" u="heavy" spc="130" dirty="0">
                          <a:solidFill>
                            <a:srgbClr val="00AFEF"/>
                          </a:solidFill>
                          <a:uFill>
                            <a:solidFill>
                              <a:srgbClr val="00AFEF"/>
                            </a:solidFill>
                          </a:uFill>
                          <a:latin typeface="Cambria"/>
                          <a:cs typeface="Cambria"/>
                        </a:rPr>
                        <a:t> </a:t>
                      </a:r>
                      <a:r>
                        <a:rPr sz="1100" b="1" u="heavy" spc="55" dirty="0">
                          <a:solidFill>
                            <a:srgbClr val="00AFEF"/>
                          </a:solidFill>
                          <a:uFill>
                            <a:solidFill>
                              <a:srgbClr val="00AFEF"/>
                            </a:solidFill>
                          </a:uFill>
                          <a:latin typeface="Cambria"/>
                          <a:cs typeface="Cambria"/>
                        </a:rPr>
                        <a:t>of</a:t>
                      </a:r>
                      <a:r>
                        <a:rPr sz="1100" b="1" u="heavy" spc="130" dirty="0">
                          <a:solidFill>
                            <a:srgbClr val="00AFEF"/>
                          </a:solidFill>
                          <a:uFill>
                            <a:solidFill>
                              <a:srgbClr val="00AFEF"/>
                            </a:solidFill>
                          </a:uFill>
                          <a:latin typeface="Cambria"/>
                          <a:cs typeface="Cambria"/>
                        </a:rPr>
                        <a:t> </a:t>
                      </a:r>
                      <a:r>
                        <a:rPr sz="1100" b="1" u="heavy" spc="80" dirty="0">
                          <a:solidFill>
                            <a:srgbClr val="00AFEF"/>
                          </a:solidFill>
                          <a:uFill>
                            <a:solidFill>
                              <a:srgbClr val="00AFEF"/>
                            </a:solidFill>
                          </a:uFill>
                          <a:latin typeface="Cambria"/>
                          <a:cs typeface="Cambria"/>
                        </a:rPr>
                        <a:t>the</a:t>
                      </a:r>
                      <a:r>
                        <a:rPr sz="1100" b="1" u="heavy" spc="110" dirty="0">
                          <a:solidFill>
                            <a:srgbClr val="00AFEF"/>
                          </a:solidFill>
                          <a:uFill>
                            <a:solidFill>
                              <a:srgbClr val="00AFEF"/>
                            </a:solidFill>
                          </a:uFill>
                          <a:latin typeface="Cambria"/>
                          <a:cs typeface="Cambria"/>
                        </a:rPr>
                        <a:t> CAYm1,</a:t>
                      </a:r>
                      <a:r>
                        <a:rPr sz="1100" b="1" u="heavy" spc="120" dirty="0">
                          <a:solidFill>
                            <a:srgbClr val="00AFEF"/>
                          </a:solidFill>
                          <a:uFill>
                            <a:solidFill>
                              <a:srgbClr val="00AFEF"/>
                            </a:solidFill>
                          </a:uFill>
                          <a:latin typeface="Cambria"/>
                          <a:cs typeface="Cambria"/>
                        </a:rPr>
                        <a:t> </a:t>
                      </a:r>
                      <a:r>
                        <a:rPr sz="1100" b="1" u="heavy" spc="110" dirty="0">
                          <a:solidFill>
                            <a:srgbClr val="00AFEF"/>
                          </a:solidFill>
                          <a:uFill>
                            <a:solidFill>
                              <a:srgbClr val="00AFEF"/>
                            </a:solidFill>
                          </a:uFill>
                          <a:latin typeface="Cambria"/>
                          <a:cs typeface="Cambria"/>
                        </a:rPr>
                        <a:t>CAYm2</a:t>
                      </a:r>
                      <a:r>
                        <a:rPr sz="1100" b="1" u="heavy" spc="114" dirty="0">
                          <a:solidFill>
                            <a:srgbClr val="00AFEF"/>
                          </a:solidFill>
                          <a:uFill>
                            <a:solidFill>
                              <a:srgbClr val="00AFEF"/>
                            </a:solidFill>
                          </a:uFill>
                          <a:latin typeface="Cambria"/>
                          <a:cs typeface="Cambria"/>
                        </a:rPr>
                        <a:t> </a:t>
                      </a:r>
                      <a:r>
                        <a:rPr sz="1100" b="1" u="heavy" spc="55" dirty="0">
                          <a:solidFill>
                            <a:srgbClr val="00AFEF"/>
                          </a:solidFill>
                          <a:uFill>
                            <a:solidFill>
                              <a:srgbClr val="00AFEF"/>
                            </a:solidFill>
                          </a:uFill>
                          <a:latin typeface="Cambria"/>
                          <a:cs typeface="Cambria"/>
                        </a:rPr>
                        <a:t>and</a:t>
                      </a:r>
                      <a:r>
                        <a:rPr sz="1100" b="1" u="heavy" spc="120" dirty="0">
                          <a:solidFill>
                            <a:srgbClr val="00AFEF"/>
                          </a:solidFill>
                          <a:uFill>
                            <a:solidFill>
                              <a:srgbClr val="00AFEF"/>
                            </a:solidFill>
                          </a:uFill>
                          <a:latin typeface="Cambria"/>
                          <a:cs typeface="Cambria"/>
                        </a:rPr>
                        <a:t> </a:t>
                      </a:r>
                      <a:r>
                        <a:rPr sz="1100" b="1" u="heavy" spc="110" dirty="0">
                          <a:solidFill>
                            <a:srgbClr val="00AFEF"/>
                          </a:solidFill>
                          <a:uFill>
                            <a:solidFill>
                              <a:srgbClr val="00AFEF"/>
                            </a:solidFill>
                          </a:uFill>
                          <a:latin typeface="Cambria"/>
                          <a:cs typeface="Cambria"/>
                        </a:rPr>
                        <a:t>CAYm3.</a:t>
                      </a:r>
                      <a:endParaRPr sz="1100" dirty="0">
                        <a:latin typeface="Cambria"/>
                        <a:cs typeface="Cambria"/>
                      </a:endParaRPr>
                    </a:p>
                    <a:p>
                      <a:pPr marL="68580">
                        <a:lnSpc>
                          <a:spcPts val="1220"/>
                        </a:lnSpc>
                      </a:pPr>
                      <a:r>
                        <a:rPr sz="1100" b="1" dirty="0">
                          <a:solidFill>
                            <a:srgbClr val="00AFEF"/>
                          </a:solidFill>
                          <a:latin typeface="Cambria"/>
                          <a:cs typeface="Cambria"/>
                        </a:rPr>
                        <a:t>.</a:t>
                      </a:r>
                      <a:endParaRPr sz="1100" dirty="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AFEF"/>
                      </a:solidFill>
                      <a:prstDash val="solid"/>
                    </a:lnB>
                  </a:tcPr>
                </a:tc>
                <a:tc>
                  <a:txBody>
                    <a:bodyPr/>
                    <a:lstStyle/>
                    <a:p>
                      <a:pPr algn="ctr">
                        <a:lnSpc>
                          <a:spcPts val="1275"/>
                        </a:lnSpc>
                      </a:pPr>
                      <a:r>
                        <a:rPr sz="1100" b="1" spc="-40" dirty="0">
                          <a:latin typeface="Cambria"/>
                          <a:cs typeface="Cambria"/>
                        </a:rPr>
                        <a:t>%</a:t>
                      </a:r>
                      <a:r>
                        <a:rPr sz="1100" b="1" spc="100" dirty="0">
                          <a:latin typeface="Cambria"/>
                          <a:cs typeface="Cambria"/>
                        </a:rPr>
                        <a:t> </a:t>
                      </a:r>
                      <a:r>
                        <a:rPr sz="1100" b="1" spc="65" dirty="0">
                          <a:latin typeface="Cambria"/>
                          <a:cs typeface="Cambria"/>
                        </a:rPr>
                        <a:t>Admission</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941832">
                <a:tc>
                  <a:txBody>
                    <a:bodyPr/>
                    <a:lstStyle/>
                    <a:p>
                      <a:pPr algn="ctr">
                        <a:lnSpc>
                          <a:spcPts val="1275"/>
                        </a:lnSpc>
                      </a:pPr>
                      <a:r>
                        <a:rPr sz="1100" b="1" dirty="0">
                          <a:latin typeface="Cambria"/>
                          <a:cs typeface="Cambria"/>
                        </a:rPr>
                        <a:t>4</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marR="28575" indent="-635" algn="just">
                        <a:lnSpc>
                          <a:spcPts val="1320"/>
                        </a:lnSpc>
                      </a:pPr>
                      <a:r>
                        <a:rPr sz="1100" b="1" spc="50" dirty="0">
                          <a:latin typeface="Cambria"/>
                          <a:cs typeface="Cambria"/>
                        </a:rPr>
                        <a:t>Whether </a:t>
                      </a:r>
                      <a:r>
                        <a:rPr sz="1100" b="1" spc="75" dirty="0">
                          <a:latin typeface="Cambria"/>
                          <a:cs typeface="Cambria"/>
                        </a:rPr>
                        <a:t>faculty </a:t>
                      </a:r>
                      <a:r>
                        <a:rPr sz="1100" b="1" spc="70" dirty="0">
                          <a:latin typeface="Cambria"/>
                          <a:cs typeface="Cambria"/>
                        </a:rPr>
                        <a:t>student </a:t>
                      </a:r>
                      <a:r>
                        <a:rPr sz="1100" b="1" spc="45" dirty="0">
                          <a:latin typeface="Cambria"/>
                          <a:cs typeface="Cambria"/>
                        </a:rPr>
                        <a:t>ratio </a:t>
                      </a:r>
                      <a:r>
                        <a:rPr sz="1100" b="1" spc="65" dirty="0">
                          <a:latin typeface="Cambria"/>
                          <a:cs typeface="Cambria"/>
                        </a:rPr>
                        <a:t>in </a:t>
                      </a:r>
                      <a:r>
                        <a:rPr sz="1100" b="1" spc="80" dirty="0">
                          <a:latin typeface="Cambria"/>
                          <a:cs typeface="Cambria"/>
                        </a:rPr>
                        <a:t>the </a:t>
                      </a:r>
                      <a:r>
                        <a:rPr sz="1100" b="1" spc="60" dirty="0">
                          <a:latin typeface="Cambria"/>
                          <a:cs typeface="Cambria"/>
                        </a:rPr>
                        <a:t>department </a:t>
                      </a:r>
                      <a:r>
                        <a:rPr sz="1100" b="1" spc="65" dirty="0">
                          <a:latin typeface="Cambria"/>
                          <a:cs typeface="Cambria"/>
                        </a:rPr>
                        <a:t> </a:t>
                      </a:r>
                      <a:r>
                        <a:rPr sz="1100" b="1" spc="45" dirty="0">
                          <a:latin typeface="Cambria"/>
                          <a:cs typeface="Cambria"/>
                        </a:rPr>
                        <a:t>under</a:t>
                      </a:r>
                      <a:r>
                        <a:rPr sz="1100" b="1" spc="50" dirty="0">
                          <a:latin typeface="Cambria"/>
                          <a:cs typeface="Cambria"/>
                        </a:rPr>
                        <a:t> </a:t>
                      </a:r>
                      <a:r>
                        <a:rPr sz="1100" b="1" spc="60" dirty="0">
                          <a:latin typeface="Cambria"/>
                          <a:cs typeface="Cambria"/>
                        </a:rPr>
                        <a:t>consideration</a:t>
                      </a:r>
                      <a:r>
                        <a:rPr sz="1100" b="1" spc="65" dirty="0">
                          <a:latin typeface="Cambria"/>
                          <a:cs typeface="Cambria"/>
                        </a:rPr>
                        <a:t> </a:t>
                      </a:r>
                      <a:r>
                        <a:rPr sz="1100" b="1" spc="60" dirty="0">
                          <a:latin typeface="Cambria"/>
                          <a:cs typeface="Cambria"/>
                        </a:rPr>
                        <a:t>is</a:t>
                      </a:r>
                      <a:r>
                        <a:rPr sz="1100" b="1" spc="65" dirty="0">
                          <a:latin typeface="Cambria"/>
                          <a:cs typeface="Cambria"/>
                        </a:rPr>
                        <a:t> </a:t>
                      </a:r>
                      <a:r>
                        <a:rPr sz="1100" b="1" spc="50" dirty="0">
                          <a:latin typeface="Cambria"/>
                          <a:cs typeface="Cambria"/>
                        </a:rPr>
                        <a:t>better</a:t>
                      </a:r>
                      <a:r>
                        <a:rPr sz="1100" b="1" spc="55" dirty="0">
                          <a:latin typeface="Cambria"/>
                          <a:cs typeface="Cambria"/>
                        </a:rPr>
                        <a:t> </a:t>
                      </a:r>
                      <a:r>
                        <a:rPr sz="1100" b="1" spc="75" dirty="0">
                          <a:latin typeface="Cambria"/>
                          <a:cs typeface="Cambria"/>
                        </a:rPr>
                        <a:t>than</a:t>
                      </a:r>
                      <a:r>
                        <a:rPr sz="1100" b="1" spc="80" dirty="0">
                          <a:latin typeface="Cambria"/>
                          <a:cs typeface="Cambria"/>
                        </a:rPr>
                        <a:t> </a:t>
                      </a:r>
                      <a:r>
                        <a:rPr sz="1100" b="1" spc="25" dirty="0">
                          <a:latin typeface="Cambria"/>
                          <a:cs typeface="Cambria"/>
                        </a:rPr>
                        <a:t>or</a:t>
                      </a:r>
                      <a:r>
                        <a:rPr sz="1100" b="1" spc="30" dirty="0">
                          <a:latin typeface="Cambria"/>
                          <a:cs typeface="Cambria"/>
                        </a:rPr>
                        <a:t> </a:t>
                      </a:r>
                      <a:r>
                        <a:rPr sz="1100" b="1" spc="40" dirty="0">
                          <a:latin typeface="Cambria"/>
                          <a:cs typeface="Cambria"/>
                        </a:rPr>
                        <a:t>equal</a:t>
                      </a:r>
                      <a:r>
                        <a:rPr sz="1100" b="1" spc="45" dirty="0">
                          <a:latin typeface="Cambria"/>
                          <a:cs typeface="Cambria"/>
                        </a:rPr>
                        <a:t> </a:t>
                      </a:r>
                      <a:r>
                        <a:rPr sz="1100" b="1" spc="80" dirty="0">
                          <a:latin typeface="Cambria"/>
                          <a:cs typeface="Cambria"/>
                        </a:rPr>
                        <a:t>to </a:t>
                      </a:r>
                      <a:r>
                        <a:rPr sz="1100" b="1" spc="-229" dirty="0">
                          <a:latin typeface="Cambria"/>
                          <a:cs typeface="Cambria"/>
                        </a:rPr>
                        <a:t> </a:t>
                      </a:r>
                      <a:r>
                        <a:rPr sz="1100" b="1" spc="70" dirty="0">
                          <a:latin typeface="Cambria"/>
                          <a:cs typeface="Cambria"/>
                        </a:rPr>
                        <a:t>1:25</a:t>
                      </a:r>
                      <a:r>
                        <a:rPr sz="1100" b="1" spc="110" dirty="0">
                          <a:latin typeface="Cambria"/>
                          <a:cs typeface="Cambria"/>
                        </a:rPr>
                        <a:t> </a:t>
                      </a:r>
                      <a:r>
                        <a:rPr sz="1100" b="1" spc="45" dirty="0">
                          <a:latin typeface="Cambria"/>
                          <a:cs typeface="Cambria"/>
                        </a:rPr>
                        <a:t>averaged</a:t>
                      </a:r>
                      <a:r>
                        <a:rPr sz="1100" b="1" spc="114" dirty="0">
                          <a:latin typeface="Cambria"/>
                          <a:cs typeface="Cambria"/>
                        </a:rPr>
                        <a:t> </a:t>
                      </a:r>
                      <a:r>
                        <a:rPr sz="1100" b="1" spc="40" dirty="0">
                          <a:latin typeface="Cambria"/>
                          <a:cs typeface="Cambria"/>
                        </a:rPr>
                        <a:t>over</a:t>
                      </a:r>
                      <a:r>
                        <a:rPr sz="1100" b="1" spc="114" dirty="0">
                          <a:latin typeface="Cambria"/>
                          <a:cs typeface="Cambria"/>
                        </a:rPr>
                        <a:t> CAY,</a:t>
                      </a:r>
                      <a:r>
                        <a:rPr sz="1100" b="1" spc="140" dirty="0">
                          <a:latin typeface="Cambria"/>
                          <a:cs typeface="Cambria"/>
                        </a:rPr>
                        <a:t> </a:t>
                      </a:r>
                      <a:r>
                        <a:rPr sz="1100" b="1" spc="110" dirty="0">
                          <a:latin typeface="Cambria"/>
                          <a:cs typeface="Cambria"/>
                        </a:rPr>
                        <a:t>CAYm1</a:t>
                      </a:r>
                      <a:r>
                        <a:rPr sz="1100" b="1" spc="114" dirty="0">
                          <a:latin typeface="Cambria"/>
                          <a:cs typeface="Cambria"/>
                        </a:rPr>
                        <a:t> </a:t>
                      </a:r>
                      <a:r>
                        <a:rPr sz="1100" b="1" spc="55" dirty="0">
                          <a:latin typeface="Cambria"/>
                          <a:cs typeface="Cambria"/>
                        </a:rPr>
                        <a:t>and</a:t>
                      </a:r>
                      <a:r>
                        <a:rPr sz="1100" b="1" spc="114" dirty="0">
                          <a:latin typeface="Cambria"/>
                          <a:cs typeface="Cambria"/>
                        </a:rPr>
                        <a:t> </a:t>
                      </a:r>
                      <a:r>
                        <a:rPr sz="1100" b="1" spc="110" dirty="0">
                          <a:latin typeface="Cambria"/>
                          <a:cs typeface="Cambria"/>
                        </a:rPr>
                        <a:t>CAYm2</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28575">
                      <a:solidFill>
                        <a:srgbClr val="00AFEF"/>
                      </a:solidFill>
                      <a:prstDash val="solid"/>
                    </a:lnT>
                    <a:lnB w="12700">
                      <a:solidFill>
                        <a:srgbClr val="000000"/>
                      </a:solidFill>
                      <a:prstDash val="solid"/>
                    </a:lnB>
                  </a:tcPr>
                </a:tc>
                <a:tc>
                  <a:txBody>
                    <a:bodyPr/>
                    <a:lstStyle/>
                    <a:p>
                      <a:pPr algn="ctr">
                        <a:lnSpc>
                          <a:spcPts val="1275"/>
                        </a:lnSpc>
                      </a:pPr>
                      <a:r>
                        <a:rPr sz="1100" b="1" spc="145" dirty="0">
                          <a:latin typeface="Cambria"/>
                          <a:cs typeface="Cambria"/>
                        </a:rPr>
                        <a:t>SFR</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2550648" y="378624"/>
            <a:ext cx="5087620" cy="752129"/>
          </a:xfrm>
          <a:prstGeom prst="rect">
            <a:avLst/>
          </a:prstGeom>
        </p:spPr>
        <p:txBody>
          <a:bodyPr vert="horz" wrap="square" lIns="0" tIns="13335" rIns="0" bIns="0" rtlCol="0">
            <a:spAutoFit/>
          </a:bodyPr>
          <a:lstStyle/>
          <a:p>
            <a:pPr marL="12700">
              <a:lnSpc>
                <a:spcPct val="100000"/>
              </a:lnSpc>
              <a:spcBef>
                <a:spcPts val="105"/>
              </a:spcBef>
            </a:pPr>
            <a:r>
              <a:rPr sz="2400" b="1" u="heavy" spc="85" dirty="0">
                <a:solidFill>
                  <a:srgbClr val="4B390D"/>
                </a:solidFill>
                <a:uFill>
                  <a:solidFill>
                    <a:srgbClr val="000000"/>
                  </a:solidFill>
                </a:uFill>
                <a:latin typeface="Cambria"/>
                <a:cs typeface="Cambria"/>
              </a:rPr>
              <a:t>Pre-Qualifiers</a:t>
            </a:r>
            <a:r>
              <a:rPr sz="2400" b="1" u="heavy" spc="240" dirty="0">
                <a:solidFill>
                  <a:srgbClr val="4B390D"/>
                </a:solidFill>
                <a:uFill>
                  <a:solidFill>
                    <a:srgbClr val="000000"/>
                  </a:solidFill>
                </a:uFill>
                <a:latin typeface="Cambria"/>
                <a:cs typeface="Cambria"/>
              </a:rPr>
              <a:t> </a:t>
            </a:r>
            <a:r>
              <a:rPr sz="2400" b="1" u="heavy" spc="100" dirty="0">
                <a:solidFill>
                  <a:srgbClr val="4B390D"/>
                </a:solidFill>
                <a:uFill>
                  <a:solidFill>
                    <a:srgbClr val="000000"/>
                  </a:solidFill>
                </a:uFill>
                <a:latin typeface="Cambria"/>
                <a:cs typeface="Cambria"/>
              </a:rPr>
              <a:t>(TIER-I</a:t>
            </a:r>
            <a:r>
              <a:rPr sz="2400" b="1" u="heavy" spc="240" dirty="0">
                <a:solidFill>
                  <a:srgbClr val="4B390D"/>
                </a:solidFill>
                <a:uFill>
                  <a:solidFill>
                    <a:srgbClr val="000000"/>
                  </a:solidFill>
                </a:uFill>
                <a:latin typeface="Cambria"/>
                <a:cs typeface="Cambria"/>
              </a:rPr>
              <a:t> </a:t>
            </a:r>
            <a:r>
              <a:rPr sz="2400" b="1" u="heavy" spc="195" dirty="0">
                <a:solidFill>
                  <a:srgbClr val="4B390D"/>
                </a:solidFill>
                <a:uFill>
                  <a:solidFill>
                    <a:srgbClr val="000000"/>
                  </a:solidFill>
                </a:uFill>
                <a:latin typeface="Cambria"/>
                <a:cs typeface="Cambria"/>
              </a:rPr>
              <a:t>UG</a:t>
            </a:r>
            <a:r>
              <a:rPr sz="2400" b="1" u="heavy" spc="220" dirty="0">
                <a:solidFill>
                  <a:srgbClr val="4B390D"/>
                </a:solidFill>
                <a:uFill>
                  <a:solidFill>
                    <a:srgbClr val="000000"/>
                  </a:solidFill>
                </a:uFill>
                <a:latin typeface="Cambria"/>
                <a:cs typeface="Cambria"/>
              </a:rPr>
              <a:t> </a:t>
            </a:r>
            <a:r>
              <a:rPr sz="2400" b="1" u="heavy" spc="95" dirty="0">
                <a:solidFill>
                  <a:srgbClr val="4B390D"/>
                </a:solidFill>
                <a:uFill>
                  <a:solidFill>
                    <a:srgbClr val="000000"/>
                  </a:solidFill>
                </a:uFill>
                <a:latin typeface="Cambria"/>
                <a:cs typeface="Cambria"/>
              </a:rPr>
              <a:t>Engineering)</a:t>
            </a:r>
            <a:endParaRPr sz="2400" b="1" dirty="0">
              <a:solidFill>
                <a:srgbClr val="4B390D"/>
              </a:solidFill>
              <a:latin typeface="Cambria"/>
              <a:cs typeface="Cambria"/>
            </a:endParaRPr>
          </a:p>
        </p:txBody>
      </p:sp>
      <p:pic>
        <p:nvPicPr>
          <p:cNvPr id="4" name="object 4"/>
          <p:cNvPicPr/>
          <p:nvPr/>
        </p:nvPicPr>
        <p:blipFill>
          <a:blip r:embed="rId2" cstate="print"/>
          <a:stretch>
            <a:fillRect/>
          </a:stretch>
        </p:blipFill>
        <p:spPr>
          <a:xfrm>
            <a:off x="38066" y="91350"/>
            <a:ext cx="690371" cy="5745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471" y="826616"/>
            <a:ext cx="9672829" cy="505267"/>
          </a:xfrm>
          <a:prstGeom prst="rect">
            <a:avLst/>
          </a:prstGeom>
        </p:spPr>
        <p:txBody>
          <a:bodyPr vert="horz" wrap="square" lIns="0" tIns="12700" rIns="0" bIns="0" rtlCol="0">
            <a:spAutoFit/>
          </a:bodyPr>
          <a:lstStyle/>
          <a:p>
            <a:pPr marL="12700">
              <a:lnSpc>
                <a:spcPct val="100000"/>
              </a:lnSpc>
              <a:spcBef>
                <a:spcPts val="100"/>
              </a:spcBef>
            </a:pPr>
            <a:r>
              <a:rPr lang="en-US" sz="3200" b="1" u="heavy" spc="265" dirty="0">
                <a:solidFill>
                  <a:srgbClr val="4B390D"/>
                </a:solidFill>
                <a:uFill>
                  <a:solidFill>
                    <a:srgbClr val="000000"/>
                  </a:solidFill>
                </a:uFill>
                <a:latin typeface="Bookman Old Style" panose="02050604050505020204" pitchFamily="18" charset="0"/>
                <a:cs typeface="Cambria"/>
              </a:rPr>
              <a:t>NATIONAL BOARD OF ACCREDITATION</a:t>
            </a:r>
            <a:endParaRPr sz="3200" b="1" dirty="0">
              <a:solidFill>
                <a:srgbClr val="4B390D"/>
              </a:solidFill>
              <a:latin typeface="Bookman Old Style" panose="02050604050505020204" pitchFamily="18" charset="0"/>
              <a:cs typeface="Cambria"/>
            </a:endParaRPr>
          </a:p>
        </p:txBody>
      </p:sp>
      <p:sp>
        <p:nvSpPr>
          <p:cNvPr id="3" name="object 3"/>
          <p:cNvSpPr txBox="1"/>
          <p:nvPr/>
        </p:nvSpPr>
        <p:spPr>
          <a:xfrm>
            <a:off x="1310080" y="2408876"/>
            <a:ext cx="8070383" cy="2610971"/>
          </a:xfrm>
          <a:prstGeom prst="rect">
            <a:avLst/>
          </a:prstGeom>
        </p:spPr>
        <p:txBody>
          <a:bodyPr vert="horz" wrap="square" lIns="0" tIns="12700" rIns="0" bIns="0" rtlCol="0">
            <a:spAutoFit/>
          </a:bodyPr>
          <a:lstStyle/>
          <a:p>
            <a:pPr marL="12700">
              <a:lnSpc>
                <a:spcPct val="100000"/>
              </a:lnSpc>
              <a:spcBef>
                <a:spcPts val="100"/>
              </a:spcBef>
            </a:pPr>
            <a:r>
              <a:rPr sz="3200" b="1" spc="195" dirty="0">
                <a:latin typeface="Calibri" panose="020F0502020204030204" pitchFamily="34" charset="0"/>
                <a:cs typeface="Calibri" panose="020F0502020204030204" pitchFamily="34" charset="0"/>
              </a:rPr>
              <a:t>NBA</a:t>
            </a:r>
            <a:r>
              <a:rPr sz="3200" b="1" spc="225" dirty="0">
                <a:latin typeface="Calibri" panose="020F0502020204030204" pitchFamily="34" charset="0"/>
                <a:cs typeface="Calibri" panose="020F0502020204030204" pitchFamily="34" charset="0"/>
              </a:rPr>
              <a:t> </a:t>
            </a:r>
            <a:r>
              <a:rPr sz="3200" b="1" spc="130" dirty="0">
                <a:latin typeface="Calibri" panose="020F0502020204030204" pitchFamily="34" charset="0"/>
                <a:cs typeface="Calibri" panose="020F0502020204030204" pitchFamily="34" charset="0"/>
              </a:rPr>
              <a:t>is</a:t>
            </a:r>
            <a:r>
              <a:rPr sz="3200" b="1" spc="229" dirty="0">
                <a:latin typeface="Calibri" panose="020F0502020204030204" pitchFamily="34" charset="0"/>
                <a:cs typeface="Calibri" panose="020F0502020204030204" pitchFamily="34" charset="0"/>
              </a:rPr>
              <a:t> </a:t>
            </a:r>
            <a:r>
              <a:rPr sz="3200" b="1" spc="135" dirty="0">
                <a:latin typeface="Calibri" panose="020F0502020204030204" pitchFamily="34" charset="0"/>
                <a:cs typeface="Calibri" panose="020F0502020204030204" pitchFamily="34" charset="0"/>
              </a:rPr>
              <a:t>committed</a:t>
            </a:r>
            <a:r>
              <a:rPr sz="3200" b="1" spc="229" dirty="0">
                <a:latin typeface="Calibri" panose="020F0502020204030204" pitchFamily="34" charset="0"/>
                <a:cs typeface="Calibri" panose="020F0502020204030204" pitchFamily="34" charset="0"/>
              </a:rPr>
              <a:t> </a:t>
            </a:r>
            <a:r>
              <a:rPr sz="3200" b="1" spc="85" dirty="0">
                <a:latin typeface="Calibri" panose="020F0502020204030204" pitchFamily="34" charset="0"/>
                <a:cs typeface="Calibri" panose="020F0502020204030204" pitchFamily="34" charset="0"/>
              </a:rPr>
              <a:t>to</a:t>
            </a:r>
            <a:r>
              <a:rPr sz="3200" b="1" spc="229" dirty="0">
                <a:latin typeface="Calibri" panose="020F0502020204030204" pitchFamily="34" charset="0"/>
                <a:cs typeface="Calibri" panose="020F0502020204030204" pitchFamily="34" charset="0"/>
              </a:rPr>
              <a:t> </a:t>
            </a:r>
            <a:r>
              <a:rPr sz="3200" b="1" spc="90" dirty="0">
                <a:latin typeface="Calibri" panose="020F0502020204030204" pitchFamily="34" charset="0"/>
                <a:cs typeface="Calibri" panose="020F0502020204030204" pitchFamily="34" charset="0"/>
              </a:rPr>
              <a:t>provide:</a:t>
            </a:r>
            <a:endParaRPr sz="3200" b="1" dirty="0">
              <a:latin typeface="Calibri" panose="020F0502020204030204" pitchFamily="34" charset="0"/>
              <a:cs typeface="Calibri" panose="020F0502020204030204" pitchFamily="34" charset="0"/>
            </a:endParaRPr>
          </a:p>
          <a:p>
            <a:pPr>
              <a:lnSpc>
                <a:spcPct val="100000"/>
              </a:lnSpc>
              <a:spcBef>
                <a:spcPts val="35"/>
              </a:spcBef>
            </a:pPr>
            <a:endParaRPr sz="3600" b="1" dirty="0">
              <a:latin typeface="Calibri" panose="020F0502020204030204" pitchFamily="34" charset="0"/>
              <a:cs typeface="Calibri" panose="020F0502020204030204" pitchFamily="34" charset="0"/>
            </a:endParaRPr>
          </a:p>
          <a:p>
            <a:pPr marL="551815" indent="-457834">
              <a:lnSpc>
                <a:spcPct val="100000"/>
              </a:lnSpc>
              <a:buAutoNum type="arabicPeriod"/>
              <a:tabLst>
                <a:tab pos="551815" algn="l"/>
                <a:tab pos="552450" algn="l"/>
              </a:tabLst>
            </a:pPr>
            <a:r>
              <a:rPr sz="3200" b="1" spc="135" dirty="0">
                <a:latin typeface="Calibri" panose="020F0502020204030204" pitchFamily="34" charset="0"/>
                <a:cs typeface="Calibri" panose="020F0502020204030204" pitchFamily="34" charset="0"/>
              </a:rPr>
              <a:t>Credible</a:t>
            </a:r>
            <a:r>
              <a:rPr sz="3200" b="1" spc="215" dirty="0">
                <a:latin typeface="Calibri" panose="020F0502020204030204" pitchFamily="34" charset="0"/>
                <a:cs typeface="Calibri" panose="020F0502020204030204" pitchFamily="34" charset="0"/>
              </a:rPr>
              <a:t> </a:t>
            </a:r>
            <a:r>
              <a:rPr sz="3200" b="1" spc="185" dirty="0">
                <a:latin typeface="Calibri" panose="020F0502020204030204" pitchFamily="34" charset="0"/>
                <a:cs typeface="Calibri" panose="020F0502020204030204" pitchFamily="34" charset="0"/>
              </a:rPr>
              <a:t>System</a:t>
            </a:r>
            <a:r>
              <a:rPr sz="3200" b="1" spc="220" dirty="0">
                <a:latin typeface="Calibri" panose="020F0502020204030204" pitchFamily="34" charset="0"/>
                <a:cs typeface="Calibri" panose="020F0502020204030204" pitchFamily="34" charset="0"/>
              </a:rPr>
              <a:t> </a:t>
            </a:r>
            <a:r>
              <a:rPr sz="3200" b="1" spc="50" dirty="0">
                <a:latin typeface="Calibri" panose="020F0502020204030204" pitchFamily="34" charset="0"/>
                <a:cs typeface="Calibri" panose="020F0502020204030204" pitchFamily="34" charset="0"/>
              </a:rPr>
              <a:t>of</a:t>
            </a:r>
            <a:r>
              <a:rPr sz="3200" b="1" spc="220" dirty="0">
                <a:latin typeface="Calibri" panose="020F0502020204030204" pitchFamily="34" charset="0"/>
                <a:cs typeface="Calibri" panose="020F0502020204030204" pitchFamily="34" charset="0"/>
              </a:rPr>
              <a:t> </a:t>
            </a:r>
            <a:r>
              <a:rPr sz="3200" b="1" spc="125" dirty="0">
                <a:latin typeface="Calibri" panose="020F0502020204030204" pitchFamily="34" charset="0"/>
                <a:cs typeface="Calibri" panose="020F0502020204030204" pitchFamily="34" charset="0"/>
              </a:rPr>
              <a:t>Accreditation</a:t>
            </a:r>
            <a:endParaRPr sz="3200" b="1" dirty="0">
              <a:latin typeface="Calibri" panose="020F0502020204030204" pitchFamily="34" charset="0"/>
              <a:cs typeface="Calibri" panose="020F0502020204030204" pitchFamily="34" charset="0"/>
            </a:endParaRPr>
          </a:p>
          <a:p>
            <a:pPr>
              <a:lnSpc>
                <a:spcPct val="100000"/>
              </a:lnSpc>
              <a:spcBef>
                <a:spcPts val="55"/>
              </a:spcBef>
              <a:buFont typeface="Cambria"/>
              <a:buAutoNum type="arabicPeriod"/>
            </a:pPr>
            <a:endParaRPr sz="3600" b="1" dirty="0">
              <a:latin typeface="Calibri" panose="020F0502020204030204" pitchFamily="34" charset="0"/>
              <a:cs typeface="Calibri" panose="020F0502020204030204" pitchFamily="34" charset="0"/>
            </a:endParaRPr>
          </a:p>
          <a:p>
            <a:pPr marL="551815" indent="-457834">
              <a:lnSpc>
                <a:spcPct val="100000"/>
              </a:lnSpc>
              <a:buAutoNum type="arabicPeriod"/>
              <a:tabLst>
                <a:tab pos="551815" algn="l"/>
                <a:tab pos="552450" algn="l"/>
              </a:tabLst>
            </a:pPr>
            <a:r>
              <a:rPr sz="3200" b="1" spc="145" dirty="0">
                <a:latin typeface="Calibri" panose="020F0502020204030204" pitchFamily="34" charset="0"/>
                <a:cs typeface="Calibri" panose="020F0502020204030204" pitchFamily="34" charset="0"/>
              </a:rPr>
              <a:t>Transparent</a:t>
            </a:r>
            <a:r>
              <a:rPr sz="3200" b="1" spc="215" dirty="0">
                <a:latin typeface="Calibri" panose="020F0502020204030204" pitchFamily="34" charset="0"/>
                <a:cs typeface="Calibri" panose="020F0502020204030204" pitchFamily="34" charset="0"/>
              </a:rPr>
              <a:t> </a:t>
            </a:r>
            <a:r>
              <a:rPr sz="3200" b="1" spc="265" dirty="0">
                <a:latin typeface="Calibri" panose="020F0502020204030204" pitchFamily="34" charset="0"/>
                <a:cs typeface="Calibri" panose="020F0502020204030204" pitchFamily="34" charset="0"/>
              </a:rPr>
              <a:t>&amp; </a:t>
            </a:r>
            <a:r>
              <a:rPr sz="3200" b="1" spc="155" dirty="0">
                <a:latin typeface="Calibri" panose="020F0502020204030204" pitchFamily="34" charset="0"/>
                <a:cs typeface="Calibri" panose="020F0502020204030204" pitchFamily="34" charset="0"/>
              </a:rPr>
              <a:t>Accountable</a:t>
            </a:r>
            <a:r>
              <a:rPr sz="3200" b="1" spc="240" dirty="0">
                <a:latin typeface="Calibri" panose="020F0502020204030204" pitchFamily="34" charset="0"/>
                <a:cs typeface="Calibri" panose="020F0502020204030204" pitchFamily="34" charset="0"/>
              </a:rPr>
              <a:t> </a:t>
            </a:r>
            <a:r>
              <a:rPr sz="3200" b="1" spc="185" dirty="0">
                <a:latin typeface="Calibri" panose="020F0502020204030204" pitchFamily="34" charset="0"/>
                <a:cs typeface="Calibri" panose="020F0502020204030204" pitchFamily="34" charset="0"/>
              </a:rPr>
              <a:t>System</a:t>
            </a:r>
            <a:endParaRPr sz="3200" b="1" dirty="0">
              <a:latin typeface="Calibri" panose="020F0502020204030204" pitchFamily="34" charset="0"/>
              <a:cs typeface="Calibri" panose="020F0502020204030204" pitchFamily="34" charset="0"/>
            </a:endParaRPr>
          </a:p>
        </p:txBody>
      </p:sp>
      <p:sp>
        <p:nvSpPr>
          <p:cNvPr id="4" name="object 4"/>
          <p:cNvSpPr txBox="1"/>
          <p:nvPr/>
        </p:nvSpPr>
        <p:spPr>
          <a:xfrm>
            <a:off x="9277593" y="677669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3</a:t>
            </a:r>
            <a:endParaRPr sz="1200">
              <a:latin typeface="Calibri"/>
              <a:cs typeface="Calibri"/>
            </a:endParaRPr>
          </a:p>
        </p:txBody>
      </p:sp>
      <p:pic>
        <p:nvPicPr>
          <p:cNvPr id="5" name="object 5"/>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67967" y="630935"/>
          <a:ext cx="8213724" cy="3665219"/>
        </p:xfrm>
        <a:graphic>
          <a:graphicData uri="http://schemas.openxmlformats.org/drawingml/2006/table">
            <a:tbl>
              <a:tblPr firstRow="1" bandRow="1">
                <a:tableStyleId>{2D5ABB26-0587-4C30-8999-92F81FD0307C}</a:tableStyleId>
              </a:tblPr>
              <a:tblGrid>
                <a:gridCol w="856615">
                  <a:extLst>
                    <a:ext uri="{9D8B030D-6E8A-4147-A177-3AD203B41FA5}">
                      <a16:colId xmlns:a16="http://schemas.microsoft.com/office/drawing/2014/main" val="20000"/>
                    </a:ext>
                  </a:extLst>
                </a:gridCol>
                <a:gridCol w="3631565">
                  <a:extLst>
                    <a:ext uri="{9D8B030D-6E8A-4147-A177-3AD203B41FA5}">
                      <a16:colId xmlns:a16="http://schemas.microsoft.com/office/drawing/2014/main" val="20001"/>
                    </a:ext>
                  </a:extLst>
                </a:gridCol>
                <a:gridCol w="2569210">
                  <a:extLst>
                    <a:ext uri="{9D8B030D-6E8A-4147-A177-3AD203B41FA5}">
                      <a16:colId xmlns:a16="http://schemas.microsoft.com/office/drawing/2014/main" val="20002"/>
                    </a:ext>
                  </a:extLst>
                </a:gridCol>
                <a:gridCol w="1156334">
                  <a:extLst>
                    <a:ext uri="{9D8B030D-6E8A-4147-A177-3AD203B41FA5}">
                      <a16:colId xmlns:a16="http://schemas.microsoft.com/office/drawing/2014/main" val="20003"/>
                    </a:ext>
                  </a:extLst>
                </a:gridCol>
              </a:tblGrid>
              <a:tr h="1008888">
                <a:tc>
                  <a:txBody>
                    <a:bodyPr/>
                    <a:lstStyle/>
                    <a:p>
                      <a:pPr marL="635" algn="ctr">
                        <a:lnSpc>
                          <a:spcPts val="1160"/>
                        </a:lnSpc>
                      </a:pPr>
                      <a:r>
                        <a:rPr sz="1000" b="1" dirty="0">
                          <a:latin typeface="Cambria"/>
                          <a:cs typeface="Cambria"/>
                        </a:rPr>
                        <a:t>6</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a:t>
                      </a:r>
                      <a:r>
                        <a:rPr sz="1200" b="1" spc="55" dirty="0">
                          <a:latin typeface="Cambria"/>
                          <a:cs typeface="Cambria"/>
                        </a:rPr>
                        <a:t> </a:t>
                      </a:r>
                      <a:r>
                        <a:rPr sz="1200" b="1" spc="80" dirty="0">
                          <a:latin typeface="Cambria"/>
                          <a:cs typeface="Cambria"/>
                        </a:rPr>
                        <a:t>at</a:t>
                      </a:r>
                      <a:r>
                        <a:rPr sz="1200" b="1" spc="85" dirty="0">
                          <a:latin typeface="Cambria"/>
                          <a:cs typeface="Cambria"/>
                        </a:rPr>
                        <a:t> </a:t>
                      </a:r>
                      <a:r>
                        <a:rPr sz="1200" b="1" spc="65" dirty="0">
                          <a:latin typeface="Cambria"/>
                          <a:cs typeface="Cambria"/>
                        </a:rPr>
                        <a:t>least</a:t>
                      </a:r>
                      <a:r>
                        <a:rPr sz="1200" b="1" spc="70" dirty="0">
                          <a:latin typeface="Cambria"/>
                          <a:cs typeface="Cambria"/>
                        </a:rPr>
                        <a:t> </a:t>
                      </a:r>
                      <a:r>
                        <a:rPr sz="1200" b="1" spc="55" dirty="0">
                          <a:latin typeface="Cambria"/>
                          <a:cs typeface="Cambria"/>
                        </a:rPr>
                        <a:t>two</a:t>
                      </a:r>
                      <a:r>
                        <a:rPr sz="1200" b="1" spc="375" dirty="0">
                          <a:latin typeface="Cambria"/>
                          <a:cs typeface="Cambria"/>
                        </a:rPr>
                        <a:t> </a:t>
                      </a:r>
                      <a:r>
                        <a:rPr sz="1200" b="1" spc="50" dirty="0">
                          <a:latin typeface="Cambria"/>
                          <a:cs typeface="Cambria"/>
                        </a:rPr>
                        <a:t>Professors</a:t>
                      </a:r>
                      <a:r>
                        <a:rPr sz="1200" b="1" spc="55" dirty="0">
                          <a:latin typeface="Cambria"/>
                          <a:cs typeface="Cambria"/>
                        </a:rPr>
                        <a:t> </a:t>
                      </a:r>
                      <a:r>
                        <a:rPr sz="1200" b="1" spc="25" dirty="0">
                          <a:latin typeface="Cambria"/>
                          <a:cs typeface="Cambria"/>
                        </a:rPr>
                        <a:t>or</a:t>
                      </a:r>
                      <a:r>
                        <a:rPr sz="1200" b="1" spc="30" dirty="0">
                          <a:latin typeface="Cambria"/>
                          <a:cs typeface="Cambria"/>
                        </a:rPr>
                        <a:t> </a:t>
                      </a:r>
                      <a:r>
                        <a:rPr sz="1200" b="1" spc="65" dirty="0">
                          <a:latin typeface="Cambria"/>
                          <a:cs typeface="Cambria"/>
                        </a:rPr>
                        <a:t>one </a:t>
                      </a:r>
                      <a:r>
                        <a:rPr sz="1200" b="1" spc="70" dirty="0">
                          <a:latin typeface="Cambria"/>
                          <a:cs typeface="Cambria"/>
                        </a:rPr>
                        <a:t> </a:t>
                      </a:r>
                      <a:r>
                        <a:rPr sz="1200" b="1" spc="45" dirty="0">
                          <a:latin typeface="Cambria"/>
                          <a:cs typeface="Cambria"/>
                        </a:rPr>
                        <a:t>Professor</a:t>
                      </a:r>
                      <a:r>
                        <a:rPr sz="1200" b="1" spc="50" dirty="0">
                          <a:latin typeface="Cambria"/>
                          <a:cs typeface="Cambria"/>
                        </a:rPr>
                        <a:t> </a:t>
                      </a:r>
                      <a:r>
                        <a:rPr sz="1200" b="1" spc="60" dirty="0">
                          <a:latin typeface="Cambria"/>
                          <a:cs typeface="Cambria"/>
                        </a:rPr>
                        <a:t>and</a:t>
                      </a:r>
                      <a:r>
                        <a:rPr sz="1200" b="1" spc="65" dirty="0">
                          <a:latin typeface="Cambria"/>
                          <a:cs typeface="Cambria"/>
                        </a:rPr>
                        <a:t> one</a:t>
                      </a:r>
                      <a:r>
                        <a:rPr sz="1200" b="1" spc="70" dirty="0">
                          <a:latin typeface="Cambria"/>
                          <a:cs typeface="Cambria"/>
                        </a:rPr>
                        <a:t> </a:t>
                      </a:r>
                      <a:r>
                        <a:rPr sz="1200" b="1" spc="75" dirty="0">
                          <a:latin typeface="Cambria"/>
                          <a:cs typeface="Cambria"/>
                        </a:rPr>
                        <a:t>Associate</a:t>
                      </a:r>
                      <a:r>
                        <a:rPr sz="1200" b="1" spc="80" dirty="0">
                          <a:latin typeface="Cambria"/>
                          <a:cs typeface="Cambria"/>
                        </a:rPr>
                        <a:t> </a:t>
                      </a:r>
                      <a:r>
                        <a:rPr sz="1200" b="1" spc="45" dirty="0">
                          <a:latin typeface="Cambria"/>
                          <a:cs typeface="Cambria"/>
                        </a:rPr>
                        <a:t>Professor</a:t>
                      </a:r>
                      <a:r>
                        <a:rPr sz="1200" b="1" spc="50" dirty="0">
                          <a:latin typeface="Cambria"/>
                          <a:cs typeface="Cambria"/>
                        </a:rPr>
                        <a:t> </a:t>
                      </a:r>
                      <a:r>
                        <a:rPr sz="1200" b="1" spc="70" dirty="0">
                          <a:latin typeface="Cambria"/>
                          <a:cs typeface="Cambria"/>
                        </a:rPr>
                        <a:t>on </a:t>
                      </a:r>
                      <a:r>
                        <a:rPr sz="1200" b="1" spc="75" dirty="0">
                          <a:latin typeface="Cambria"/>
                          <a:cs typeface="Cambria"/>
                        </a:rPr>
                        <a:t> </a:t>
                      </a:r>
                      <a:r>
                        <a:rPr sz="1200" b="1" spc="35" dirty="0">
                          <a:latin typeface="Cambria"/>
                          <a:cs typeface="Cambria"/>
                        </a:rPr>
                        <a:t>regular</a:t>
                      </a:r>
                      <a:r>
                        <a:rPr sz="1200" b="1" spc="40" dirty="0">
                          <a:latin typeface="Cambria"/>
                          <a:cs typeface="Cambria"/>
                        </a:rPr>
                        <a:t> </a:t>
                      </a:r>
                      <a:r>
                        <a:rPr sz="1200" b="1" spc="50" dirty="0">
                          <a:latin typeface="Cambria"/>
                          <a:cs typeface="Cambria"/>
                        </a:rPr>
                        <a:t>basis  </a:t>
                      </a:r>
                      <a:r>
                        <a:rPr sz="1200" b="1" spc="65" dirty="0">
                          <a:latin typeface="Cambria"/>
                          <a:cs typeface="Cambria"/>
                        </a:rPr>
                        <a:t>with </a:t>
                      </a:r>
                      <a:r>
                        <a:rPr sz="1200" b="1" spc="95" dirty="0">
                          <a:latin typeface="Cambria"/>
                          <a:cs typeface="Cambria"/>
                        </a:rPr>
                        <a:t>Ph.D. </a:t>
                      </a:r>
                      <a:r>
                        <a:rPr sz="1200" b="1" spc="45" dirty="0">
                          <a:latin typeface="Cambria"/>
                          <a:cs typeface="Cambria"/>
                        </a:rPr>
                        <a:t>degree  </a:t>
                      </a:r>
                      <a:r>
                        <a:rPr sz="1200" b="1" spc="60" dirty="0">
                          <a:latin typeface="Cambria"/>
                          <a:cs typeface="Cambria"/>
                        </a:rPr>
                        <a:t>is </a:t>
                      </a:r>
                      <a:r>
                        <a:rPr sz="1200" b="1" spc="50" dirty="0">
                          <a:latin typeface="Cambria"/>
                          <a:cs typeface="Cambria"/>
                        </a:rPr>
                        <a:t>available </a:t>
                      </a:r>
                      <a:r>
                        <a:rPr sz="1200" b="1" spc="55" dirty="0">
                          <a:latin typeface="Cambria"/>
                          <a:cs typeface="Cambria"/>
                        </a:rPr>
                        <a:t> </a:t>
                      </a:r>
                      <a:r>
                        <a:rPr sz="1200" b="1" spc="70" dirty="0">
                          <a:latin typeface="Cambria"/>
                          <a:cs typeface="Cambria"/>
                        </a:rPr>
                        <a:t>in </a:t>
                      </a:r>
                      <a:r>
                        <a:rPr sz="1200" b="1" spc="85" dirty="0">
                          <a:latin typeface="Cambria"/>
                          <a:cs typeface="Cambria"/>
                        </a:rPr>
                        <a:t>the </a:t>
                      </a:r>
                      <a:r>
                        <a:rPr sz="1200" b="1" spc="65" dirty="0">
                          <a:latin typeface="Cambria"/>
                          <a:cs typeface="Cambria"/>
                        </a:rPr>
                        <a:t>respective</a:t>
                      </a:r>
                      <a:r>
                        <a:rPr sz="1200" b="1" spc="70" dirty="0">
                          <a:latin typeface="Cambria"/>
                          <a:cs typeface="Cambria"/>
                        </a:rPr>
                        <a:t> Department </a:t>
                      </a:r>
                      <a:r>
                        <a:rPr sz="1200" b="1" spc="35" dirty="0">
                          <a:latin typeface="Cambria"/>
                          <a:cs typeface="Cambria"/>
                        </a:rPr>
                        <a:t>for</a:t>
                      </a:r>
                      <a:r>
                        <a:rPr sz="1200" b="1" spc="40" dirty="0">
                          <a:latin typeface="Cambria"/>
                          <a:cs typeface="Cambria"/>
                        </a:rPr>
                        <a:t> </a:t>
                      </a:r>
                      <a:r>
                        <a:rPr sz="1200" b="1" spc="130" dirty="0">
                          <a:latin typeface="Cambria"/>
                          <a:cs typeface="Cambria"/>
                        </a:rPr>
                        <a:t>CAY </a:t>
                      </a:r>
                      <a:r>
                        <a:rPr sz="1200" b="1" spc="60" dirty="0">
                          <a:latin typeface="Cambria"/>
                          <a:cs typeface="Cambria"/>
                        </a:rPr>
                        <a:t>and </a:t>
                      </a:r>
                      <a:r>
                        <a:rPr sz="1200" b="1" spc="65"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066799">
                <a:tc>
                  <a:txBody>
                    <a:bodyPr/>
                    <a:lstStyle/>
                    <a:p>
                      <a:pPr marL="635" algn="ctr">
                        <a:lnSpc>
                          <a:spcPts val="1160"/>
                        </a:lnSpc>
                      </a:pPr>
                      <a:r>
                        <a:rPr sz="1000" b="1" dirty="0">
                          <a:latin typeface="Cambria"/>
                          <a:cs typeface="Cambria"/>
                        </a:rPr>
                        <a:t>7</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a:t>
                      </a:r>
                      <a:r>
                        <a:rPr sz="1200" b="1" spc="55" dirty="0">
                          <a:latin typeface="Cambria"/>
                          <a:cs typeface="Cambria"/>
                        </a:rPr>
                        <a:t> number</a:t>
                      </a:r>
                      <a:r>
                        <a:rPr sz="1200" b="1" spc="60" dirty="0">
                          <a:latin typeface="Cambria"/>
                          <a:cs typeface="Cambria"/>
                        </a:rPr>
                        <a:t> </a:t>
                      </a:r>
                      <a:r>
                        <a:rPr sz="1200" b="1" spc="65" dirty="0">
                          <a:latin typeface="Cambria"/>
                          <a:cs typeface="Cambria"/>
                        </a:rPr>
                        <a:t>of</a:t>
                      </a:r>
                      <a:r>
                        <a:rPr sz="1200" b="1" spc="70" dirty="0">
                          <a:latin typeface="Cambria"/>
                          <a:cs typeface="Cambria"/>
                        </a:rPr>
                        <a:t> </a:t>
                      </a:r>
                      <a:r>
                        <a:rPr sz="1200" b="1" spc="45" dirty="0">
                          <a:latin typeface="Cambria"/>
                          <a:cs typeface="Cambria"/>
                        </a:rPr>
                        <a:t>available</a:t>
                      </a:r>
                      <a:r>
                        <a:rPr sz="1200" b="1" spc="50" dirty="0">
                          <a:latin typeface="Cambria"/>
                          <a:cs typeface="Cambria"/>
                        </a:rPr>
                        <a:t> </a:t>
                      </a:r>
                      <a:r>
                        <a:rPr sz="1200" b="1" spc="75" dirty="0">
                          <a:latin typeface="Cambria"/>
                          <a:cs typeface="Cambria"/>
                        </a:rPr>
                        <a:t>PhDs</a:t>
                      </a:r>
                      <a:r>
                        <a:rPr sz="1200" b="1" spc="80" dirty="0">
                          <a:latin typeface="Cambria"/>
                          <a:cs typeface="Cambria"/>
                        </a:rPr>
                        <a:t> </a:t>
                      </a:r>
                      <a:r>
                        <a:rPr sz="1200" b="1" spc="75" dirty="0">
                          <a:latin typeface="Cambria"/>
                          <a:cs typeface="Cambria"/>
                        </a:rPr>
                        <a:t>in</a:t>
                      </a:r>
                      <a:r>
                        <a:rPr sz="1200" b="1" spc="80" dirty="0">
                          <a:latin typeface="Cambria"/>
                          <a:cs typeface="Cambria"/>
                        </a:rPr>
                        <a:t> </a:t>
                      </a:r>
                      <a:r>
                        <a:rPr sz="1200" b="1" spc="85" dirty="0">
                          <a:latin typeface="Cambria"/>
                          <a:cs typeface="Cambria"/>
                        </a:rPr>
                        <a:t>the </a:t>
                      </a:r>
                      <a:r>
                        <a:rPr sz="1200" b="1" spc="90" dirty="0">
                          <a:latin typeface="Cambria"/>
                          <a:cs typeface="Cambria"/>
                        </a:rPr>
                        <a:t> </a:t>
                      </a:r>
                      <a:r>
                        <a:rPr sz="1200" b="1" spc="65" dirty="0">
                          <a:latin typeface="Cambria"/>
                          <a:cs typeface="Cambria"/>
                        </a:rPr>
                        <a:t>department </a:t>
                      </a:r>
                      <a:r>
                        <a:rPr sz="1200" b="1" spc="60" dirty="0">
                          <a:latin typeface="Cambria"/>
                          <a:cs typeface="Cambria"/>
                        </a:rPr>
                        <a:t>is </a:t>
                      </a:r>
                      <a:r>
                        <a:rPr sz="1200" b="1" spc="45" dirty="0">
                          <a:latin typeface="Cambria"/>
                          <a:cs typeface="Cambria"/>
                        </a:rPr>
                        <a:t>greater </a:t>
                      </a:r>
                      <a:r>
                        <a:rPr sz="1200" b="1" spc="85" dirty="0">
                          <a:latin typeface="Cambria"/>
                          <a:cs typeface="Cambria"/>
                        </a:rPr>
                        <a:t>than </a:t>
                      </a:r>
                      <a:r>
                        <a:rPr sz="1200" b="1" spc="25" dirty="0">
                          <a:latin typeface="Cambria"/>
                          <a:cs typeface="Cambria"/>
                        </a:rPr>
                        <a:t>or  </a:t>
                      </a:r>
                      <a:r>
                        <a:rPr sz="1200" b="1" spc="45" dirty="0">
                          <a:latin typeface="Cambria"/>
                          <a:cs typeface="Cambria"/>
                        </a:rPr>
                        <a:t>equal </a:t>
                      </a:r>
                      <a:r>
                        <a:rPr sz="1200" b="1" spc="85" dirty="0">
                          <a:latin typeface="Cambria"/>
                          <a:cs typeface="Cambria"/>
                        </a:rPr>
                        <a:t>to </a:t>
                      </a:r>
                      <a:r>
                        <a:rPr sz="1200" b="1" spc="35" dirty="0">
                          <a:latin typeface="Cambria"/>
                          <a:cs typeface="Cambria"/>
                        </a:rPr>
                        <a:t>20% </a:t>
                      </a:r>
                      <a:r>
                        <a:rPr sz="1200" b="1" spc="40" dirty="0">
                          <a:latin typeface="Cambria"/>
                          <a:cs typeface="Cambria"/>
                        </a:rPr>
                        <a:t> </a:t>
                      </a:r>
                      <a:r>
                        <a:rPr sz="1200" b="1" spc="60" dirty="0">
                          <a:latin typeface="Cambria"/>
                          <a:cs typeface="Cambria"/>
                        </a:rPr>
                        <a:t>of </a:t>
                      </a:r>
                      <a:r>
                        <a:rPr sz="1200" b="1" spc="85" dirty="0">
                          <a:latin typeface="Cambria"/>
                          <a:cs typeface="Cambria"/>
                        </a:rPr>
                        <a:t>the </a:t>
                      </a:r>
                      <a:r>
                        <a:rPr sz="1200" b="1" spc="35" dirty="0">
                          <a:latin typeface="Cambria"/>
                          <a:cs typeface="Cambria"/>
                        </a:rPr>
                        <a:t>required </a:t>
                      </a:r>
                      <a:r>
                        <a:rPr sz="1200" b="1" spc="55" dirty="0">
                          <a:latin typeface="Cambria"/>
                          <a:cs typeface="Cambria"/>
                        </a:rPr>
                        <a:t>number </a:t>
                      </a:r>
                      <a:r>
                        <a:rPr sz="1200" b="1" spc="60" dirty="0">
                          <a:latin typeface="Cambria"/>
                          <a:cs typeface="Cambria"/>
                        </a:rPr>
                        <a:t>of </a:t>
                      </a:r>
                      <a:r>
                        <a:rPr sz="1200" b="1" spc="80" dirty="0">
                          <a:latin typeface="Cambria"/>
                          <a:cs typeface="Cambria"/>
                        </a:rPr>
                        <a:t>faculty </a:t>
                      </a:r>
                      <a:r>
                        <a:rPr sz="1200" b="1" spc="50" dirty="0">
                          <a:latin typeface="Cambria"/>
                          <a:cs typeface="Cambria"/>
                        </a:rPr>
                        <a:t>averaged </a:t>
                      </a:r>
                      <a:r>
                        <a:rPr sz="1200" b="1" spc="55" dirty="0">
                          <a:latin typeface="Cambria"/>
                          <a:cs typeface="Cambria"/>
                        </a:rPr>
                        <a:t> </a:t>
                      </a:r>
                      <a:r>
                        <a:rPr sz="1200" b="1" spc="35" dirty="0">
                          <a:latin typeface="Cambria"/>
                          <a:cs typeface="Cambria"/>
                        </a:rPr>
                        <a:t>for</a:t>
                      </a:r>
                      <a:r>
                        <a:rPr sz="1200" b="1" spc="135" dirty="0">
                          <a:latin typeface="Cambria"/>
                          <a:cs typeface="Cambria"/>
                        </a:rPr>
                        <a:t> </a:t>
                      </a:r>
                      <a:r>
                        <a:rPr sz="1200" b="1" spc="130" dirty="0">
                          <a:latin typeface="Cambria"/>
                          <a:cs typeface="Cambria"/>
                        </a:rPr>
                        <a:t>CAY</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27532">
                <a:tc>
                  <a:txBody>
                    <a:bodyPr/>
                    <a:lstStyle/>
                    <a:p>
                      <a:pPr marL="635" algn="ctr">
                        <a:lnSpc>
                          <a:spcPts val="1160"/>
                        </a:lnSpc>
                      </a:pPr>
                      <a:r>
                        <a:rPr sz="1000" b="1" dirty="0">
                          <a:latin typeface="Cambria"/>
                          <a:cs typeface="Cambria"/>
                        </a:rPr>
                        <a:t>8</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354965">
                        <a:lnSpc>
                          <a:spcPts val="1440"/>
                        </a:lnSpc>
                      </a:pPr>
                      <a:r>
                        <a:rPr sz="1200" b="1" spc="50" dirty="0">
                          <a:latin typeface="Cambria"/>
                          <a:cs typeface="Cambria"/>
                        </a:rPr>
                        <a:t>Whether</a:t>
                      </a:r>
                      <a:r>
                        <a:rPr sz="1200" b="1" spc="150" dirty="0">
                          <a:latin typeface="Cambria"/>
                          <a:cs typeface="Cambria"/>
                        </a:rPr>
                        <a:t> </a:t>
                      </a:r>
                      <a:r>
                        <a:rPr sz="1200" b="1" spc="55" dirty="0">
                          <a:latin typeface="Cambria"/>
                          <a:cs typeface="Cambria"/>
                        </a:rPr>
                        <a:t>two</a:t>
                      </a:r>
                      <a:r>
                        <a:rPr sz="1200" b="1" spc="150" dirty="0">
                          <a:latin typeface="Cambria"/>
                          <a:cs typeface="Cambria"/>
                        </a:rPr>
                        <a:t> </a:t>
                      </a:r>
                      <a:r>
                        <a:rPr sz="1200" b="1" spc="70" dirty="0">
                          <a:latin typeface="Cambria"/>
                          <a:cs typeface="Cambria"/>
                        </a:rPr>
                        <a:t>batches</a:t>
                      </a:r>
                      <a:r>
                        <a:rPr sz="1200" b="1" spc="155" dirty="0">
                          <a:latin typeface="Cambria"/>
                          <a:cs typeface="Cambria"/>
                        </a:rPr>
                        <a:t> </a:t>
                      </a:r>
                      <a:r>
                        <a:rPr sz="1200" b="1" spc="70" dirty="0">
                          <a:latin typeface="Cambria"/>
                          <a:cs typeface="Cambria"/>
                        </a:rPr>
                        <a:t>have</a:t>
                      </a:r>
                      <a:r>
                        <a:rPr sz="1200" b="1" spc="150" dirty="0">
                          <a:latin typeface="Cambria"/>
                          <a:cs typeface="Cambria"/>
                        </a:rPr>
                        <a:t> </a:t>
                      </a:r>
                      <a:r>
                        <a:rPr sz="1200" b="1" spc="55" dirty="0">
                          <a:latin typeface="Cambria"/>
                          <a:cs typeface="Cambria"/>
                        </a:rPr>
                        <a:t>passed</a:t>
                      </a:r>
                      <a:r>
                        <a:rPr sz="1200" b="1" spc="155" dirty="0">
                          <a:latin typeface="Cambria"/>
                          <a:cs typeface="Cambria"/>
                        </a:rPr>
                        <a:t> </a:t>
                      </a:r>
                      <a:r>
                        <a:rPr sz="1200" b="1" spc="80" dirty="0">
                          <a:latin typeface="Cambria"/>
                          <a:cs typeface="Cambria"/>
                        </a:rPr>
                        <a:t>out</a:t>
                      </a:r>
                      <a:r>
                        <a:rPr sz="1200" b="1" spc="135" dirty="0">
                          <a:latin typeface="Cambria"/>
                          <a:cs typeface="Cambria"/>
                        </a:rPr>
                        <a:t> </a:t>
                      </a:r>
                      <a:r>
                        <a:rPr sz="1200" b="1" spc="70" dirty="0">
                          <a:latin typeface="Cambria"/>
                          <a:cs typeface="Cambria"/>
                        </a:rPr>
                        <a:t>in </a:t>
                      </a:r>
                      <a:r>
                        <a:rPr sz="1200" b="1" spc="-250"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programs</a:t>
                      </a:r>
                      <a:r>
                        <a:rPr sz="1200" b="1" spc="150" dirty="0">
                          <a:latin typeface="Cambria"/>
                          <a:cs typeface="Cambria"/>
                        </a:rPr>
                        <a:t> </a:t>
                      </a:r>
                      <a:r>
                        <a:rPr sz="1200" b="1" spc="50" dirty="0">
                          <a:latin typeface="Cambria"/>
                          <a:cs typeface="Cambria"/>
                        </a:rPr>
                        <a:t>under</a:t>
                      </a:r>
                      <a:r>
                        <a:rPr sz="1200" b="1" spc="135" dirty="0">
                          <a:latin typeface="Cambria"/>
                          <a:cs typeface="Cambria"/>
                        </a:rPr>
                        <a:t> </a:t>
                      </a:r>
                      <a:r>
                        <a:rPr sz="1200" b="1" spc="65" dirty="0">
                          <a:latin typeface="Cambria"/>
                          <a:cs typeface="Cambria"/>
                        </a:rPr>
                        <a:t>consideration</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62000">
                <a:tc>
                  <a:txBody>
                    <a:bodyPr/>
                    <a:lstStyle/>
                    <a:p>
                      <a:pPr marL="635" algn="ctr">
                        <a:lnSpc>
                          <a:spcPts val="1160"/>
                        </a:lnSpc>
                      </a:pPr>
                      <a:r>
                        <a:rPr sz="1000" b="1" dirty="0">
                          <a:latin typeface="Cambria"/>
                          <a:cs typeface="Cambria"/>
                        </a:rPr>
                        <a:t>9</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5880">
                        <a:lnSpc>
                          <a:spcPts val="1440"/>
                        </a:lnSpc>
                      </a:pPr>
                      <a:r>
                        <a:rPr sz="1200" b="1" spc="50" dirty="0">
                          <a:latin typeface="Cambria"/>
                          <a:cs typeface="Cambria"/>
                        </a:rPr>
                        <a:t>Whether</a:t>
                      </a:r>
                      <a:r>
                        <a:rPr sz="1200" b="1" spc="55" dirty="0">
                          <a:latin typeface="Cambria"/>
                          <a:cs typeface="Cambria"/>
                        </a:rPr>
                        <a:t> </a:t>
                      </a:r>
                      <a:r>
                        <a:rPr sz="1200" b="1" spc="100" dirty="0">
                          <a:latin typeface="Cambria"/>
                          <a:cs typeface="Cambria"/>
                        </a:rPr>
                        <a:t>HODs</a:t>
                      </a:r>
                      <a:r>
                        <a:rPr sz="1200" b="1" spc="105" dirty="0">
                          <a:latin typeface="Cambria"/>
                          <a:cs typeface="Cambria"/>
                        </a:rPr>
                        <a:t> </a:t>
                      </a:r>
                      <a:r>
                        <a:rPr sz="1200" b="1" spc="65" dirty="0">
                          <a:latin typeface="Cambria"/>
                          <a:cs typeface="Cambria"/>
                        </a:rPr>
                        <a:t>possess</a:t>
                      </a:r>
                      <a:r>
                        <a:rPr sz="1200" b="1" spc="395" dirty="0">
                          <a:latin typeface="Cambria"/>
                          <a:cs typeface="Cambria"/>
                        </a:rPr>
                        <a:t> </a:t>
                      </a:r>
                      <a:r>
                        <a:rPr sz="1200" b="1" spc="95" dirty="0">
                          <a:latin typeface="Cambria"/>
                          <a:cs typeface="Cambria"/>
                        </a:rPr>
                        <a:t>Ph.D.  </a:t>
                      </a:r>
                      <a:r>
                        <a:rPr sz="1200" b="1" spc="50" dirty="0">
                          <a:latin typeface="Cambria"/>
                          <a:cs typeface="Cambria"/>
                        </a:rPr>
                        <a:t>degrees </a:t>
                      </a:r>
                      <a:r>
                        <a:rPr sz="1200" b="1" spc="55" dirty="0">
                          <a:latin typeface="Cambria"/>
                          <a:cs typeface="Cambria"/>
                        </a:rPr>
                        <a:t> </a:t>
                      </a:r>
                      <a:r>
                        <a:rPr sz="1200" b="1" spc="35" dirty="0">
                          <a:latin typeface="Cambria"/>
                          <a:cs typeface="Cambria"/>
                        </a:rPr>
                        <a:t>for </a:t>
                      </a:r>
                      <a:r>
                        <a:rPr sz="1200" b="1" spc="-250"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programs</a:t>
                      </a:r>
                      <a:r>
                        <a:rPr sz="1200" b="1" spc="150" dirty="0">
                          <a:latin typeface="Cambria"/>
                          <a:cs typeface="Cambria"/>
                        </a:rPr>
                        <a:t> </a:t>
                      </a:r>
                      <a:r>
                        <a:rPr sz="1200" b="1" spc="50" dirty="0">
                          <a:latin typeface="Cambria"/>
                          <a:cs typeface="Cambria"/>
                        </a:rPr>
                        <a:t>under</a:t>
                      </a:r>
                      <a:r>
                        <a:rPr sz="1200" b="1" spc="140" dirty="0">
                          <a:latin typeface="Cambria"/>
                          <a:cs typeface="Cambria"/>
                        </a:rPr>
                        <a:t> </a:t>
                      </a:r>
                      <a:r>
                        <a:rPr sz="1200" b="1" spc="65" dirty="0">
                          <a:latin typeface="Cambria"/>
                          <a:cs typeface="Cambria"/>
                        </a:rPr>
                        <a:t>consideration</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3" name="object 3"/>
          <p:cNvPicPr/>
          <p:nvPr/>
        </p:nvPicPr>
        <p:blipFill>
          <a:blip r:embed="rId2" cstate="print"/>
          <a:stretch>
            <a:fillRect/>
          </a:stretch>
        </p:blipFill>
        <p:spPr>
          <a:xfrm>
            <a:off x="165100" y="56388"/>
            <a:ext cx="690371" cy="57454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510" y="1004993"/>
            <a:ext cx="5712990" cy="444352"/>
          </a:xfrm>
          <a:prstGeom prst="rect">
            <a:avLst/>
          </a:prstGeom>
        </p:spPr>
        <p:txBody>
          <a:bodyPr vert="horz" wrap="square" lIns="0" tIns="13335" rIns="0" bIns="0" rtlCol="0">
            <a:spAutoFit/>
          </a:bodyPr>
          <a:lstStyle/>
          <a:p>
            <a:pPr marL="12700">
              <a:lnSpc>
                <a:spcPct val="100000"/>
              </a:lnSpc>
              <a:spcBef>
                <a:spcPts val="105"/>
              </a:spcBef>
            </a:pPr>
            <a:r>
              <a:rPr sz="2800" b="1" u="heavy" dirty="0">
                <a:solidFill>
                  <a:srgbClr val="4B390D"/>
                </a:solidFill>
                <a:uFill>
                  <a:solidFill>
                    <a:srgbClr val="000000"/>
                  </a:solidFill>
                </a:uFill>
                <a:latin typeface="Verdana"/>
                <a:cs typeface="Verdana"/>
              </a:rPr>
              <a:t>Guidelines</a:t>
            </a:r>
            <a:r>
              <a:rPr sz="2800" b="1" u="heavy" spc="-35" dirty="0">
                <a:solidFill>
                  <a:srgbClr val="4B390D"/>
                </a:solidFill>
                <a:uFill>
                  <a:solidFill>
                    <a:srgbClr val="000000"/>
                  </a:solidFill>
                </a:uFill>
                <a:latin typeface="Verdana"/>
                <a:cs typeface="Verdana"/>
              </a:rPr>
              <a:t> </a:t>
            </a:r>
            <a:r>
              <a:rPr sz="2800" b="1" u="heavy" spc="5" dirty="0">
                <a:solidFill>
                  <a:srgbClr val="4B390D"/>
                </a:solidFill>
                <a:uFill>
                  <a:solidFill>
                    <a:srgbClr val="000000"/>
                  </a:solidFill>
                </a:uFill>
                <a:latin typeface="Verdana"/>
                <a:cs typeface="Verdana"/>
              </a:rPr>
              <a:t>for</a:t>
            </a:r>
            <a:r>
              <a:rPr sz="2800" b="1" u="heavy" spc="-45" dirty="0">
                <a:solidFill>
                  <a:srgbClr val="4B390D"/>
                </a:solidFill>
                <a:uFill>
                  <a:solidFill>
                    <a:srgbClr val="000000"/>
                  </a:solidFill>
                </a:uFill>
                <a:latin typeface="Verdana"/>
                <a:cs typeface="Verdana"/>
              </a:rPr>
              <a:t> </a:t>
            </a:r>
            <a:r>
              <a:rPr sz="2800" b="1" u="heavy" dirty="0">
                <a:solidFill>
                  <a:srgbClr val="4B390D"/>
                </a:solidFill>
                <a:uFill>
                  <a:solidFill>
                    <a:srgbClr val="000000"/>
                  </a:solidFill>
                </a:uFill>
                <a:latin typeface="Verdana"/>
                <a:cs typeface="Verdana"/>
              </a:rPr>
              <a:t>Faculty</a:t>
            </a:r>
            <a:r>
              <a:rPr sz="2800" b="1" u="heavy" dirty="0">
                <a:uFill>
                  <a:solidFill>
                    <a:srgbClr val="000000"/>
                  </a:solidFill>
                </a:uFill>
                <a:latin typeface="Verdana"/>
                <a:cs typeface="Verdana"/>
              </a:rPr>
              <a:t>:</a:t>
            </a:r>
            <a:endParaRPr sz="2800" b="1" dirty="0">
              <a:latin typeface="Verdana"/>
              <a:cs typeface="Verdana"/>
            </a:endParaRPr>
          </a:p>
        </p:txBody>
      </p:sp>
      <p:sp>
        <p:nvSpPr>
          <p:cNvPr id="3" name="object 3"/>
          <p:cNvSpPr txBox="1"/>
          <p:nvPr/>
        </p:nvSpPr>
        <p:spPr>
          <a:xfrm>
            <a:off x="1224825" y="1701125"/>
            <a:ext cx="8451215" cy="3317240"/>
          </a:xfrm>
          <a:prstGeom prst="rect">
            <a:avLst/>
          </a:prstGeom>
        </p:spPr>
        <p:txBody>
          <a:bodyPr vert="horz" wrap="square" lIns="0" tIns="12700" rIns="0" bIns="0" rtlCol="0">
            <a:spAutoFit/>
          </a:bodyPr>
          <a:lstStyle/>
          <a:p>
            <a:pPr marL="411480" marR="73025" indent="-361315" algn="just">
              <a:lnSpc>
                <a:spcPct val="150000"/>
              </a:lnSpc>
              <a:spcBef>
                <a:spcPts val="100"/>
              </a:spcBef>
              <a:buFont typeface="PMingLiU-ExtB"/>
              <a:buChar char="✓"/>
              <a:tabLst>
                <a:tab pos="412115" algn="l"/>
              </a:tabLst>
            </a:pPr>
            <a:r>
              <a:rPr sz="1600" b="1" spc="80" dirty="0">
                <a:latin typeface="Cambria"/>
                <a:cs typeface="Cambria"/>
              </a:rPr>
              <a:t>The </a:t>
            </a:r>
            <a:r>
              <a:rPr sz="1600" b="1" spc="90" dirty="0">
                <a:latin typeface="Cambria"/>
                <a:cs typeface="Cambria"/>
              </a:rPr>
              <a:t>faculty </a:t>
            </a:r>
            <a:r>
              <a:rPr sz="1600" b="1" spc="30" dirty="0">
                <a:latin typeface="Cambria"/>
                <a:cs typeface="Cambria"/>
              </a:rPr>
              <a:t>will </a:t>
            </a:r>
            <a:r>
              <a:rPr sz="1600" b="1" spc="75" dirty="0">
                <a:latin typeface="Cambria"/>
                <a:cs typeface="Cambria"/>
              </a:rPr>
              <a:t>be </a:t>
            </a:r>
            <a:r>
              <a:rPr sz="1600" b="1" spc="105" dirty="0">
                <a:latin typeface="Cambria"/>
                <a:cs typeface="Cambria"/>
              </a:rPr>
              <a:t>counted </a:t>
            </a:r>
            <a:r>
              <a:rPr sz="1600" b="1" spc="95" dirty="0">
                <a:latin typeface="Cambria"/>
                <a:cs typeface="Cambria"/>
              </a:rPr>
              <a:t>in the </a:t>
            </a:r>
            <a:r>
              <a:rPr sz="1600" b="1" spc="70" dirty="0">
                <a:latin typeface="Cambria"/>
                <a:cs typeface="Cambria"/>
              </a:rPr>
              <a:t>respective </a:t>
            </a:r>
            <a:r>
              <a:rPr sz="1600" b="1" spc="90" dirty="0">
                <a:latin typeface="Cambria"/>
                <a:cs typeface="Cambria"/>
              </a:rPr>
              <a:t>year, </a:t>
            </a:r>
            <a:r>
              <a:rPr sz="1600" b="1" spc="30" dirty="0">
                <a:latin typeface="Cambria"/>
                <a:cs typeface="Cambria"/>
              </a:rPr>
              <a:t>if </a:t>
            </a:r>
            <a:r>
              <a:rPr sz="1600" b="1" spc="95" dirty="0">
                <a:latin typeface="Cambria"/>
                <a:cs typeface="Cambria"/>
              </a:rPr>
              <a:t>the </a:t>
            </a:r>
            <a:r>
              <a:rPr sz="1600" b="1" spc="90" dirty="0">
                <a:latin typeface="Cambria"/>
                <a:cs typeface="Cambria"/>
              </a:rPr>
              <a:t>faculty </a:t>
            </a:r>
            <a:r>
              <a:rPr sz="1600" b="1" spc="150" dirty="0">
                <a:latin typeface="Cambria"/>
                <a:cs typeface="Cambria"/>
              </a:rPr>
              <a:t>has </a:t>
            </a:r>
            <a:r>
              <a:rPr sz="1600" b="1" spc="70" dirty="0">
                <a:latin typeface="Cambria"/>
                <a:cs typeface="Cambria"/>
              </a:rPr>
              <a:t>joined </a:t>
            </a:r>
            <a:r>
              <a:rPr sz="1600" b="1" spc="100" dirty="0">
                <a:latin typeface="Cambria"/>
                <a:cs typeface="Cambria"/>
              </a:rPr>
              <a:t>on </a:t>
            </a:r>
            <a:r>
              <a:rPr sz="1600" b="1" spc="40" dirty="0">
                <a:latin typeface="Cambria"/>
                <a:cs typeface="Cambria"/>
              </a:rPr>
              <a:t>or </a:t>
            </a:r>
            <a:r>
              <a:rPr sz="1600" b="1" spc="45" dirty="0">
                <a:latin typeface="Cambria"/>
                <a:cs typeface="Cambria"/>
              </a:rPr>
              <a:t> </a:t>
            </a:r>
            <a:r>
              <a:rPr sz="1600" b="1" spc="50" dirty="0">
                <a:latin typeface="Cambria"/>
                <a:cs typeface="Cambria"/>
              </a:rPr>
              <a:t>before </a:t>
            </a:r>
            <a:r>
              <a:rPr sz="1600" b="1" spc="85" dirty="0">
                <a:latin typeface="Cambria"/>
                <a:cs typeface="Cambria"/>
              </a:rPr>
              <a:t>31</a:t>
            </a:r>
            <a:r>
              <a:rPr sz="1575" b="1" spc="127" baseline="26455" dirty="0">
                <a:latin typeface="Cambria"/>
                <a:cs typeface="Cambria"/>
              </a:rPr>
              <a:t>st  </a:t>
            </a:r>
            <a:r>
              <a:rPr sz="1600" b="1" spc="120" dirty="0">
                <a:latin typeface="Cambria"/>
                <a:cs typeface="Cambria"/>
              </a:rPr>
              <a:t>August </a:t>
            </a:r>
            <a:r>
              <a:rPr sz="1600" b="1" spc="25" dirty="0">
                <a:latin typeface="Cambria"/>
                <a:cs typeface="Cambria"/>
              </a:rPr>
              <a:t>of </a:t>
            </a:r>
            <a:r>
              <a:rPr sz="1600" b="1" spc="95" dirty="0">
                <a:latin typeface="Cambria"/>
                <a:cs typeface="Cambria"/>
              </a:rPr>
              <a:t>the </a:t>
            </a:r>
            <a:r>
              <a:rPr sz="1600" b="1" spc="120" dirty="0">
                <a:latin typeface="Cambria"/>
                <a:cs typeface="Cambria"/>
              </a:rPr>
              <a:t>same </a:t>
            </a:r>
            <a:r>
              <a:rPr sz="1600" b="1" spc="70" dirty="0">
                <a:latin typeface="Cambria"/>
                <a:cs typeface="Cambria"/>
              </a:rPr>
              <a:t>year </a:t>
            </a:r>
            <a:r>
              <a:rPr sz="1600" b="1" spc="130" dirty="0">
                <a:latin typeface="Cambria"/>
                <a:cs typeface="Cambria"/>
              </a:rPr>
              <a:t>and </a:t>
            </a:r>
            <a:r>
              <a:rPr sz="1600" b="1" spc="145" dirty="0">
                <a:latin typeface="Cambria"/>
                <a:cs typeface="Cambria"/>
              </a:rPr>
              <a:t>has </a:t>
            </a:r>
            <a:r>
              <a:rPr sz="1600" b="1" spc="105" dirty="0">
                <a:latin typeface="Cambria"/>
                <a:cs typeface="Cambria"/>
              </a:rPr>
              <a:t>continued </a:t>
            </a:r>
            <a:r>
              <a:rPr sz="1600" b="1" spc="100" dirty="0">
                <a:latin typeface="Cambria"/>
                <a:cs typeface="Cambria"/>
              </a:rPr>
              <a:t>at </a:t>
            </a:r>
            <a:r>
              <a:rPr sz="1600" b="1" spc="90" dirty="0">
                <a:latin typeface="Cambria"/>
                <a:cs typeface="Cambria"/>
              </a:rPr>
              <a:t>least </a:t>
            </a:r>
            <a:r>
              <a:rPr sz="1600" b="1" spc="45" dirty="0">
                <a:latin typeface="Cambria"/>
                <a:cs typeface="Cambria"/>
              </a:rPr>
              <a:t>till </a:t>
            </a:r>
            <a:r>
              <a:rPr sz="1600" b="1" spc="85" dirty="0">
                <a:latin typeface="Cambria"/>
                <a:cs typeface="Cambria"/>
              </a:rPr>
              <a:t>30</a:t>
            </a:r>
            <a:r>
              <a:rPr sz="1575" b="1" spc="127" baseline="26455" dirty="0">
                <a:latin typeface="Cambria"/>
                <a:cs typeface="Cambria"/>
              </a:rPr>
              <a:t>th  </a:t>
            </a:r>
            <a:r>
              <a:rPr sz="1600" b="1" spc="55" dirty="0">
                <a:latin typeface="Cambria"/>
                <a:cs typeface="Cambria"/>
              </a:rPr>
              <a:t>April </a:t>
            </a:r>
            <a:r>
              <a:rPr sz="1600" b="1" spc="25" dirty="0">
                <a:latin typeface="Cambria"/>
                <a:cs typeface="Cambria"/>
              </a:rPr>
              <a:t>of </a:t>
            </a:r>
            <a:r>
              <a:rPr sz="1600" b="1" spc="30" dirty="0">
                <a:latin typeface="Cambria"/>
                <a:cs typeface="Cambria"/>
              </a:rPr>
              <a:t> </a:t>
            </a:r>
            <a:r>
              <a:rPr sz="1600" b="1" spc="90" dirty="0">
                <a:latin typeface="Cambria"/>
                <a:cs typeface="Cambria"/>
              </a:rPr>
              <a:t>the</a:t>
            </a:r>
            <a:r>
              <a:rPr sz="1600" b="1" spc="165" dirty="0">
                <a:latin typeface="Cambria"/>
                <a:cs typeface="Cambria"/>
              </a:rPr>
              <a:t> </a:t>
            </a:r>
            <a:r>
              <a:rPr sz="1600" b="1" spc="105" dirty="0">
                <a:latin typeface="Cambria"/>
                <a:cs typeface="Cambria"/>
              </a:rPr>
              <a:t>next</a:t>
            </a:r>
            <a:r>
              <a:rPr sz="1600" b="1" spc="155" dirty="0">
                <a:latin typeface="Cambria"/>
                <a:cs typeface="Cambria"/>
              </a:rPr>
              <a:t> </a:t>
            </a:r>
            <a:r>
              <a:rPr sz="1600" b="1" spc="95" dirty="0">
                <a:latin typeface="Cambria"/>
                <a:cs typeface="Cambria"/>
              </a:rPr>
              <a:t>year.</a:t>
            </a:r>
            <a:r>
              <a:rPr sz="1600" b="1" spc="140" dirty="0">
                <a:latin typeface="Cambria"/>
                <a:cs typeface="Cambria"/>
              </a:rPr>
              <a:t> </a:t>
            </a:r>
            <a:r>
              <a:rPr sz="1600" b="1" spc="75" dirty="0">
                <a:latin typeface="Cambria"/>
                <a:cs typeface="Cambria"/>
              </a:rPr>
              <a:t>However,</a:t>
            </a:r>
            <a:r>
              <a:rPr sz="1600" b="1" spc="140" dirty="0">
                <a:latin typeface="Cambria"/>
                <a:cs typeface="Cambria"/>
              </a:rPr>
              <a:t> </a:t>
            </a:r>
            <a:r>
              <a:rPr sz="1600" b="1" spc="85" dirty="0">
                <a:latin typeface="Cambria"/>
                <a:cs typeface="Cambria"/>
              </a:rPr>
              <a:t>considering</a:t>
            </a:r>
            <a:r>
              <a:rPr sz="1600" b="1" spc="170" dirty="0">
                <a:latin typeface="Cambria"/>
                <a:cs typeface="Cambria"/>
              </a:rPr>
              <a:t> </a:t>
            </a:r>
            <a:r>
              <a:rPr sz="1600" b="1" spc="95" dirty="0">
                <a:latin typeface="Cambria"/>
                <a:cs typeface="Cambria"/>
              </a:rPr>
              <a:t>the</a:t>
            </a:r>
            <a:r>
              <a:rPr sz="1600" b="1" spc="170" dirty="0">
                <a:latin typeface="Cambria"/>
                <a:cs typeface="Cambria"/>
              </a:rPr>
              <a:t> </a:t>
            </a:r>
            <a:r>
              <a:rPr sz="1600" b="1" spc="150" dirty="0">
                <a:latin typeface="Cambria"/>
                <a:cs typeface="Cambria"/>
              </a:rPr>
              <a:t>COVID-19</a:t>
            </a:r>
            <a:r>
              <a:rPr sz="1600" b="1" spc="170" dirty="0">
                <a:latin typeface="Cambria"/>
                <a:cs typeface="Cambria"/>
              </a:rPr>
              <a:t> </a:t>
            </a:r>
            <a:r>
              <a:rPr sz="1600" b="1" spc="95" dirty="0">
                <a:latin typeface="Cambria"/>
                <a:cs typeface="Cambria"/>
              </a:rPr>
              <a:t>situation:</a:t>
            </a:r>
            <a:endParaRPr sz="1600" b="1" dirty="0">
              <a:latin typeface="Cambria"/>
              <a:cs typeface="Cambria"/>
            </a:endParaRPr>
          </a:p>
          <a:p>
            <a:pPr marL="859790" marR="68580" lvl="1" indent="-285115" algn="just">
              <a:lnSpc>
                <a:spcPct val="150000"/>
              </a:lnSpc>
              <a:buFont typeface="PMingLiU-ExtB"/>
              <a:buChar char="▪"/>
              <a:tabLst>
                <a:tab pos="860425" algn="l"/>
              </a:tabLst>
            </a:pPr>
            <a:r>
              <a:rPr sz="1600" b="1" spc="80" dirty="0">
                <a:latin typeface="Cambria"/>
                <a:cs typeface="Cambria"/>
              </a:rPr>
              <a:t>For </a:t>
            </a:r>
            <a:r>
              <a:rPr sz="1600" b="1" spc="110" dirty="0">
                <a:latin typeface="Cambria"/>
                <a:cs typeface="Cambria"/>
              </a:rPr>
              <a:t>Academic </a:t>
            </a:r>
            <a:r>
              <a:rPr sz="1600" b="1" spc="65" dirty="0">
                <a:latin typeface="Cambria"/>
                <a:cs typeface="Cambria"/>
              </a:rPr>
              <a:t>Year </a:t>
            </a:r>
            <a:r>
              <a:rPr sz="1600" b="1" spc="95" dirty="0">
                <a:latin typeface="Cambria"/>
                <a:cs typeface="Cambria"/>
              </a:rPr>
              <a:t>2020-21: </a:t>
            </a:r>
            <a:r>
              <a:rPr sz="1600" b="1" spc="90" dirty="0">
                <a:latin typeface="Cambria"/>
                <a:cs typeface="Cambria"/>
              </a:rPr>
              <a:t>The </a:t>
            </a:r>
            <a:r>
              <a:rPr sz="1600" b="1" spc="75" dirty="0">
                <a:latin typeface="Cambria"/>
                <a:cs typeface="Cambria"/>
              </a:rPr>
              <a:t>joining </a:t>
            </a:r>
            <a:r>
              <a:rPr sz="1600" b="1" spc="90" dirty="0">
                <a:latin typeface="Cambria"/>
                <a:cs typeface="Cambria"/>
              </a:rPr>
              <a:t>date </a:t>
            </a:r>
            <a:r>
              <a:rPr sz="1600" b="1" spc="25" dirty="0">
                <a:latin typeface="Cambria"/>
                <a:cs typeface="Cambria"/>
              </a:rPr>
              <a:t>of </a:t>
            </a:r>
            <a:r>
              <a:rPr sz="1600" b="1" spc="90" dirty="0">
                <a:latin typeface="Cambria"/>
                <a:cs typeface="Cambria"/>
              </a:rPr>
              <a:t>faculty </a:t>
            </a:r>
            <a:r>
              <a:rPr sz="1600" b="1" spc="30" dirty="0">
                <a:latin typeface="Cambria"/>
                <a:cs typeface="Cambria"/>
              </a:rPr>
              <a:t>will </a:t>
            </a:r>
            <a:r>
              <a:rPr sz="1600" b="1" spc="70" dirty="0">
                <a:latin typeface="Cambria"/>
                <a:cs typeface="Cambria"/>
              </a:rPr>
              <a:t>be </a:t>
            </a:r>
            <a:r>
              <a:rPr sz="1600" b="1" spc="75" dirty="0">
                <a:latin typeface="Cambria"/>
                <a:cs typeface="Cambria"/>
              </a:rPr>
              <a:t>considered </a:t>
            </a:r>
            <a:r>
              <a:rPr sz="1600" b="1" spc="80" dirty="0">
                <a:latin typeface="Cambria"/>
                <a:cs typeface="Cambria"/>
              </a:rPr>
              <a:t> </a:t>
            </a:r>
            <a:r>
              <a:rPr sz="1600" b="1" spc="140" dirty="0">
                <a:latin typeface="Cambria"/>
                <a:cs typeface="Cambria"/>
              </a:rPr>
              <a:t>as </a:t>
            </a:r>
            <a:r>
              <a:rPr sz="1600" b="1" spc="85" dirty="0">
                <a:latin typeface="Cambria"/>
                <a:cs typeface="Cambria"/>
              </a:rPr>
              <a:t>31</a:t>
            </a:r>
            <a:r>
              <a:rPr sz="1575" b="1" spc="127" baseline="26455" dirty="0">
                <a:latin typeface="Cambria"/>
                <a:cs typeface="Cambria"/>
              </a:rPr>
              <a:t>st</a:t>
            </a:r>
            <a:r>
              <a:rPr sz="1575" b="1" spc="135" baseline="26455" dirty="0">
                <a:latin typeface="Cambria"/>
                <a:cs typeface="Cambria"/>
              </a:rPr>
              <a:t> </a:t>
            </a:r>
            <a:r>
              <a:rPr sz="1600" b="1" spc="100" dirty="0">
                <a:latin typeface="Cambria"/>
                <a:cs typeface="Cambria"/>
              </a:rPr>
              <a:t>December </a:t>
            </a:r>
            <a:r>
              <a:rPr sz="1600" b="1" spc="95" dirty="0">
                <a:latin typeface="Cambria"/>
                <a:cs typeface="Cambria"/>
              </a:rPr>
              <a:t>2020 </a:t>
            </a:r>
            <a:r>
              <a:rPr sz="1600" b="1" spc="100" dirty="0">
                <a:latin typeface="Cambria"/>
                <a:cs typeface="Cambria"/>
              </a:rPr>
              <a:t>instead </a:t>
            </a:r>
            <a:r>
              <a:rPr sz="1600" b="1" spc="25" dirty="0">
                <a:latin typeface="Cambria"/>
                <a:cs typeface="Cambria"/>
              </a:rPr>
              <a:t>of </a:t>
            </a:r>
            <a:r>
              <a:rPr sz="1600" b="1" spc="85" dirty="0">
                <a:latin typeface="Cambria"/>
                <a:cs typeface="Cambria"/>
              </a:rPr>
              <a:t>31</a:t>
            </a:r>
            <a:r>
              <a:rPr sz="1575" b="1" spc="127" baseline="26455" dirty="0">
                <a:latin typeface="Cambria"/>
                <a:cs typeface="Cambria"/>
              </a:rPr>
              <a:t>st</a:t>
            </a:r>
            <a:r>
              <a:rPr sz="1575" b="1" spc="135" baseline="26455" dirty="0">
                <a:latin typeface="Cambria"/>
                <a:cs typeface="Cambria"/>
              </a:rPr>
              <a:t> </a:t>
            </a:r>
            <a:r>
              <a:rPr sz="1600" b="1" spc="125" dirty="0">
                <a:latin typeface="Cambria"/>
                <a:cs typeface="Cambria"/>
              </a:rPr>
              <a:t>August </a:t>
            </a:r>
            <a:r>
              <a:rPr sz="1600" b="1" spc="95" dirty="0">
                <a:latin typeface="Cambria"/>
                <a:cs typeface="Cambria"/>
              </a:rPr>
              <a:t>2020 </a:t>
            </a:r>
            <a:r>
              <a:rPr sz="1600" b="1" spc="70" dirty="0">
                <a:latin typeface="Cambria"/>
                <a:cs typeface="Cambria"/>
              </a:rPr>
              <a:t>only </a:t>
            </a:r>
            <a:r>
              <a:rPr sz="1600" b="1" spc="35" dirty="0">
                <a:latin typeface="Cambria"/>
                <a:cs typeface="Cambria"/>
              </a:rPr>
              <a:t>for </a:t>
            </a:r>
            <a:r>
              <a:rPr sz="1600" b="1" spc="90" dirty="0">
                <a:latin typeface="Cambria"/>
                <a:cs typeface="Cambria"/>
              </a:rPr>
              <a:t>the </a:t>
            </a:r>
            <a:r>
              <a:rPr sz="1600" b="1" spc="100" dirty="0">
                <a:latin typeface="Cambria"/>
                <a:cs typeface="Cambria"/>
              </a:rPr>
              <a:t>Academic </a:t>
            </a:r>
            <a:r>
              <a:rPr sz="1600" b="1" spc="105" dirty="0">
                <a:latin typeface="Cambria"/>
                <a:cs typeface="Cambria"/>
              </a:rPr>
              <a:t> </a:t>
            </a:r>
            <a:r>
              <a:rPr sz="1600" b="1" spc="85" dirty="0">
                <a:latin typeface="Cambria"/>
                <a:cs typeface="Cambria"/>
              </a:rPr>
              <a:t>Year</a:t>
            </a:r>
            <a:r>
              <a:rPr sz="1600" b="1" spc="135" dirty="0">
                <a:latin typeface="Cambria"/>
                <a:cs typeface="Cambria"/>
              </a:rPr>
              <a:t> </a:t>
            </a:r>
            <a:r>
              <a:rPr sz="1600" b="1" spc="105" dirty="0">
                <a:latin typeface="Cambria"/>
                <a:cs typeface="Cambria"/>
              </a:rPr>
              <a:t>2020-21.</a:t>
            </a:r>
            <a:endParaRPr sz="1600" b="1" dirty="0">
              <a:latin typeface="Cambria"/>
              <a:cs typeface="Cambria"/>
            </a:endParaRPr>
          </a:p>
          <a:p>
            <a:pPr marL="859790" marR="68580" lvl="1" indent="-285115" algn="just">
              <a:lnSpc>
                <a:spcPct val="150000"/>
              </a:lnSpc>
              <a:buFont typeface="PMingLiU-ExtB"/>
              <a:buChar char="▪"/>
              <a:tabLst>
                <a:tab pos="860425" algn="l"/>
              </a:tabLst>
            </a:pPr>
            <a:r>
              <a:rPr sz="1600" b="1" spc="80" dirty="0">
                <a:latin typeface="Cambria"/>
                <a:cs typeface="Cambria"/>
              </a:rPr>
              <a:t>For </a:t>
            </a:r>
            <a:r>
              <a:rPr sz="1600" b="1" spc="110" dirty="0">
                <a:latin typeface="Cambria"/>
                <a:cs typeface="Cambria"/>
              </a:rPr>
              <a:t>Academic </a:t>
            </a:r>
            <a:r>
              <a:rPr sz="1600" b="1" spc="65" dirty="0">
                <a:latin typeface="Cambria"/>
                <a:cs typeface="Cambria"/>
              </a:rPr>
              <a:t>Year </a:t>
            </a:r>
            <a:r>
              <a:rPr sz="1600" b="1" spc="95" dirty="0">
                <a:latin typeface="Cambria"/>
                <a:cs typeface="Cambria"/>
              </a:rPr>
              <a:t>2021-22: </a:t>
            </a:r>
            <a:r>
              <a:rPr sz="1600" b="1" spc="80" dirty="0">
                <a:latin typeface="Cambria"/>
                <a:cs typeface="Cambria"/>
              </a:rPr>
              <a:t>The </a:t>
            </a:r>
            <a:r>
              <a:rPr sz="1600" b="1" spc="75" dirty="0">
                <a:latin typeface="Cambria"/>
                <a:cs typeface="Cambria"/>
              </a:rPr>
              <a:t>joining </a:t>
            </a:r>
            <a:r>
              <a:rPr sz="1600" b="1" spc="85" dirty="0">
                <a:latin typeface="Cambria"/>
                <a:cs typeface="Cambria"/>
              </a:rPr>
              <a:t>date </a:t>
            </a:r>
            <a:r>
              <a:rPr sz="1600" b="1" spc="25" dirty="0">
                <a:latin typeface="Cambria"/>
                <a:cs typeface="Cambria"/>
              </a:rPr>
              <a:t>of </a:t>
            </a:r>
            <a:r>
              <a:rPr sz="1600" b="1" spc="90" dirty="0">
                <a:latin typeface="Cambria"/>
                <a:cs typeface="Cambria"/>
              </a:rPr>
              <a:t>faculty </a:t>
            </a:r>
            <a:r>
              <a:rPr sz="1600" b="1" spc="35" dirty="0">
                <a:latin typeface="Cambria"/>
                <a:cs typeface="Cambria"/>
              </a:rPr>
              <a:t>will </a:t>
            </a:r>
            <a:r>
              <a:rPr sz="1600" b="1" spc="70" dirty="0">
                <a:latin typeface="Cambria"/>
                <a:cs typeface="Cambria"/>
              </a:rPr>
              <a:t>be </a:t>
            </a:r>
            <a:r>
              <a:rPr sz="1600" b="1" spc="80" dirty="0">
                <a:latin typeface="Cambria"/>
                <a:cs typeface="Cambria"/>
              </a:rPr>
              <a:t>considered </a:t>
            </a:r>
            <a:r>
              <a:rPr sz="1600" b="1" spc="85" dirty="0">
                <a:latin typeface="Cambria"/>
                <a:cs typeface="Cambria"/>
              </a:rPr>
              <a:t> </a:t>
            </a:r>
            <a:r>
              <a:rPr sz="1600" b="1" spc="140" dirty="0">
                <a:latin typeface="Cambria"/>
                <a:cs typeface="Cambria"/>
              </a:rPr>
              <a:t>as </a:t>
            </a:r>
            <a:r>
              <a:rPr sz="1600" b="1" spc="85" dirty="0">
                <a:latin typeface="Cambria"/>
                <a:cs typeface="Cambria"/>
              </a:rPr>
              <a:t>31</a:t>
            </a:r>
            <a:r>
              <a:rPr sz="1575" b="1" spc="127" baseline="26455" dirty="0">
                <a:latin typeface="Cambria"/>
                <a:cs typeface="Cambria"/>
              </a:rPr>
              <a:t>st</a:t>
            </a:r>
            <a:r>
              <a:rPr sz="1575" b="1" spc="135" baseline="26455" dirty="0">
                <a:latin typeface="Cambria"/>
                <a:cs typeface="Cambria"/>
              </a:rPr>
              <a:t> </a:t>
            </a:r>
            <a:r>
              <a:rPr sz="1600" b="1" spc="100" dirty="0">
                <a:latin typeface="Cambria"/>
                <a:cs typeface="Cambria"/>
              </a:rPr>
              <a:t>December </a:t>
            </a:r>
            <a:r>
              <a:rPr sz="1600" b="1" spc="95" dirty="0">
                <a:latin typeface="Cambria"/>
                <a:cs typeface="Cambria"/>
              </a:rPr>
              <a:t>2021 </a:t>
            </a:r>
            <a:r>
              <a:rPr sz="1600" b="1" spc="100" dirty="0">
                <a:latin typeface="Cambria"/>
                <a:cs typeface="Cambria"/>
              </a:rPr>
              <a:t>instead </a:t>
            </a:r>
            <a:r>
              <a:rPr sz="1600" b="1" spc="25" dirty="0">
                <a:latin typeface="Cambria"/>
                <a:cs typeface="Cambria"/>
              </a:rPr>
              <a:t>of </a:t>
            </a:r>
            <a:r>
              <a:rPr sz="1600" b="1" spc="85" dirty="0">
                <a:latin typeface="Cambria"/>
                <a:cs typeface="Cambria"/>
              </a:rPr>
              <a:t>31</a:t>
            </a:r>
            <a:r>
              <a:rPr sz="1575" b="1" spc="127" baseline="26455" dirty="0">
                <a:latin typeface="Cambria"/>
                <a:cs typeface="Cambria"/>
              </a:rPr>
              <a:t>st</a:t>
            </a:r>
            <a:r>
              <a:rPr sz="1575" b="1" spc="135" baseline="26455" dirty="0">
                <a:latin typeface="Cambria"/>
                <a:cs typeface="Cambria"/>
              </a:rPr>
              <a:t> </a:t>
            </a:r>
            <a:r>
              <a:rPr sz="1600" b="1" spc="125" dirty="0">
                <a:latin typeface="Cambria"/>
                <a:cs typeface="Cambria"/>
              </a:rPr>
              <a:t>August </a:t>
            </a:r>
            <a:r>
              <a:rPr sz="1600" b="1" spc="95" dirty="0">
                <a:latin typeface="Cambria"/>
                <a:cs typeface="Cambria"/>
              </a:rPr>
              <a:t>2021 </a:t>
            </a:r>
            <a:r>
              <a:rPr sz="1600" b="1" spc="70" dirty="0">
                <a:latin typeface="Cambria"/>
                <a:cs typeface="Cambria"/>
              </a:rPr>
              <a:t>only </a:t>
            </a:r>
            <a:r>
              <a:rPr sz="1600" b="1" spc="35" dirty="0">
                <a:latin typeface="Cambria"/>
                <a:cs typeface="Cambria"/>
              </a:rPr>
              <a:t>for </a:t>
            </a:r>
            <a:r>
              <a:rPr sz="1600" b="1" spc="90" dirty="0">
                <a:latin typeface="Cambria"/>
                <a:cs typeface="Cambria"/>
              </a:rPr>
              <a:t>the </a:t>
            </a:r>
            <a:r>
              <a:rPr sz="1600" b="1" spc="100" dirty="0">
                <a:latin typeface="Cambria"/>
                <a:cs typeface="Cambria"/>
              </a:rPr>
              <a:t>Academic </a:t>
            </a:r>
            <a:r>
              <a:rPr sz="1600" b="1" spc="105" dirty="0">
                <a:latin typeface="Cambria"/>
                <a:cs typeface="Cambria"/>
              </a:rPr>
              <a:t> </a:t>
            </a:r>
            <a:r>
              <a:rPr sz="1600" b="1" spc="85" dirty="0">
                <a:latin typeface="Cambria"/>
                <a:cs typeface="Cambria"/>
              </a:rPr>
              <a:t>Year</a:t>
            </a:r>
            <a:r>
              <a:rPr sz="1600" b="1" spc="135" dirty="0">
                <a:latin typeface="Cambria"/>
                <a:cs typeface="Cambria"/>
              </a:rPr>
              <a:t> </a:t>
            </a:r>
            <a:r>
              <a:rPr sz="1600" b="1" spc="105" dirty="0">
                <a:latin typeface="Cambria"/>
                <a:cs typeface="Cambria"/>
              </a:rPr>
              <a:t>2021-22.</a:t>
            </a:r>
            <a:endParaRPr sz="1600" b="1" dirty="0">
              <a:latin typeface="Cambria"/>
              <a:cs typeface="Cambria"/>
            </a:endParaRPr>
          </a:p>
        </p:txBody>
      </p:sp>
      <p:pic>
        <p:nvPicPr>
          <p:cNvPr id="4" name="object 4"/>
          <p:cNvPicPr/>
          <p:nvPr/>
        </p:nvPicPr>
        <p:blipFill>
          <a:blip r:embed="rId2" cstate="print"/>
          <a:stretch>
            <a:fillRect/>
          </a:stretch>
        </p:blipFill>
        <p:spPr>
          <a:xfrm>
            <a:off x="0" y="123825"/>
            <a:ext cx="690371" cy="57454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55700" y="1232442"/>
            <a:ext cx="8305800" cy="6144631"/>
          </a:xfrm>
          <a:prstGeom prst="rect">
            <a:avLst/>
          </a:prstGeom>
        </p:spPr>
        <p:txBody>
          <a:bodyPr vert="horz" wrap="square" lIns="0" tIns="12065" rIns="0" bIns="0" rtlCol="0">
            <a:spAutoFit/>
          </a:bodyPr>
          <a:lstStyle/>
          <a:p>
            <a:pPr marL="12700">
              <a:lnSpc>
                <a:spcPct val="100000"/>
              </a:lnSpc>
              <a:spcBef>
                <a:spcPts val="95"/>
              </a:spcBef>
              <a:tabLst>
                <a:tab pos="603250" algn="l"/>
                <a:tab pos="1075690" algn="l"/>
                <a:tab pos="1898650" algn="l"/>
                <a:tab pos="2856865" algn="l"/>
                <a:tab pos="3720465" algn="l"/>
                <a:tab pos="4073525" algn="l"/>
                <a:tab pos="5362575" algn="l"/>
              </a:tabLst>
            </a:pPr>
            <a:r>
              <a:rPr sz="1600" spc="-180" dirty="0">
                <a:latin typeface="PMingLiU-ExtB"/>
                <a:cs typeface="PMingLiU-ExtB"/>
              </a:rPr>
              <a:t></a:t>
            </a:r>
            <a:r>
              <a:rPr lang="en-US" sz="1600" spc="-180" dirty="0">
                <a:latin typeface="PMingLiU-ExtB"/>
                <a:cs typeface="PMingLiU-ExtB"/>
              </a:rPr>
              <a:t> </a:t>
            </a:r>
            <a:r>
              <a:rPr lang="en-US" b="1" spc="-180" dirty="0">
                <a:latin typeface="Calibri" panose="020F0502020204030204" pitchFamily="34" charset="0"/>
                <a:cs typeface="Calibri" panose="020F0502020204030204" pitchFamily="34" charset="0"/>
              </a:rPr>
              <a:t> </a:t>
            </a:r>
            <a:r>
              <a:rPr lang="en-US" sz="1600" b="1" dirty="0">
                <a:latin typeface="Cambria" panose="02040503050406030204" pitchFamily="18" charset="0"/>
                <a:ea typeface="Cambria" panose="02040503050406030204" pitchFamily="18" charset="0"/>
                <a:cs typeface="Calibri" panose="020F0502020204030204" pitchFamily="34" charset="0"/>
              </a:rPr>
              <a:t>All the faculty whether regular or contractual (except Part-Time or hourly based), will be considered. The contractual faculty appointed with any terminology whatsoever, who have taught for 2 consecutive semesters with or without break between the two semesters in the corresponding academic year on full time basis shall be considered for the purpose of calculation in the Faculty Student Ratio. However, following will be ensured in case of contractual faculty</a:t>
            </a: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b="1" dirty="0">
              <a:latin typeface="Cambria" panose="02040503050406030204" pitchFamily="18" charset="0"/>
              <a:ea typeface="Cambria" panose="02040503050406030204" pitchFamily="18" charset="0"/>
              <a:cs typeface="Calibri" panose="020F0502020204030204" pitchFamily="34" charset="0"/>
            </a:endParaRPr>
          </a:p>
          <a:p>
            <a:pPr marL="12700">
              <a:lnSpc>
                <a:spcPct val="100000"/>
              </a:lnSpc>
              <a:spcBef>
                <a:spcPts val="95"/>
              </a:spcBef>
              <a:tabLst>
                <a:tab pos="603250" algn="l"/>
                <a:tab pos="1075690" algn="l"/>
                <a:tab pos="1898650" algn="l"/>
                <a:tab pos="2856865" algn="l"/>
                <a:tab pos="3720465" algn="l"/>
                <a:tab pos="4073525" algn="l"/>
                <a:tab pos="5362575" algn="l"/>
              </a:tabLst>
            </a:pPr>
            <a:r>
              <a:rPr lang="en-US" sz="1600" b="1" dirty="0">
                <a:latin typeface="Cambria" panose="02040503050406030204" pitchFamily="18" charset="0"/>
                <a:ea typeface="Cambria" panose="02040503050406030204" pitchFamily="18" charset="0"/>
                <a:cs typeface="Calibri" panose="020F0502020204030204" pitchFamily="34" charset="0"/>
              </a:rPr>
              <a:t>• Shall have the AICTE prescribed qualifications and experience. </a:t>
            </a: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b="1" dirty="0">
              <a:latin typeface="Cambria" panose="02040503050406030204" pitchFamily="18" charset="0"/>
              <a:ea typeface="Cambria" panose="02040503050406030204" pitchFamily="18" charset="0"/>
              <a:cs typeface="Calibri" panose="020F0502020204030204" pitchFamily="34" charset="0"/>
            </a:endParaRPr>
          </a:p>
          <a:p>
            <a:pPr marL="12700">
              <a:lnSpc>
                <a:spcPct val="100000"/>
              </a:lnSpc>
              <a:spcBef>
                <a:spcPts val="95"/>
              </a:spcBef>
              <a:tabLst>
                <a:tab pos="603250" algn="l"/>
                <a:tab pos="1075690" algn="l"/>
                <a:tab pos="1898650" algn="l"/>
                <a:tab pos="2856865" algn="l"/>
                <a:tab pos="3720465" algn="l"/>
                <a:tab pos="4073525" algn="l"/>
                <a:tab pos="5362575" algn="l"/>
              </a:tabLst>
            </a:pPr>
            <a:r>
              <a:rPr lang="en-US" sz="1600" b="1" dirty="0">
                <a:latin typeface="Cambria" panose="02040503050406030204" pitchFamily="18" charset="0"/>
                <a:ea typeface="Cambria" panose="02040503050406030204" pitchFamily="18" charset="0"/>
                <a:cs typeface="Calibri" panose="020F0502020204030204" pitchFamily="34" charset="0"/>
              </a:rPr>
              <a:t>• Shall be appointed on full time basis and worked for consecutive two semesters with or without break between the two semesters during the particular academic year under consideration. </a:t>
            </a: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b="1" dirty="0">
              <a:latin typeface="Cambria" panose="02040503050406030204" pitchFamily="18" charset="0"/>
              <a:ea typeface="Cambria" panose="02040503050406030204" pitchFamily="18" charset="0"/>
              <a:cs typeface="Calibri" panose="020F0502020204030204" pitchFamily="34" charset="0"/>
            </a:endParaRPr>
          </a:p>
          <a:p>
            <a:pPr marL="12700">
              <a:lnSpc>
                <a:spcPct val="100000"/>
              </a:lnSpc>
              <a:spcBef>
                <a:spcPts val="95"/>
              </a:spcBef>
              <a:tabLst>
                <a:tab pos="603250" algn="l"/>
                <a:tab pos="1075690" algn="l"/>
                <a:tab pos="1898650" algn="l"/>
                <a:tab pos="2856865" algn="l"/>
                <a:tab pos="3720465" algn="l"/>
                <a:tab pos="4073525" algn="l"/>
                <a:tab pos="5362575" algn="l"/>
              </a:tabLst>
            </a:pPr>
            <a:r>
              <a:rPr lang="en-US" sz="1600" b="1" dirty="0">
                <a:latin typeface="Cambria" panose="02040503050406030204" pitchFamily="18" charset="0"/>
                <a:ea typeface="Cambria" panose="02040503050406030204" pitchFamily="18" charset="0"/>
                <a:cs typeface="Calibri" panose="020F0502020204030204" pitchFamily="34" charset="0"/>
              </a:rPr>
              <a:t>• Should have gone through an appropriate process of selection and the records of the same shall be made available to the visiting team during NBA visit. </a:t>
            </a: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400" dirty="0">
              <a:latin typeface="Cambria" panose="02040503050406030204" pitchFamily="18" charset="0"/>
              <a:ea typeface="Cambria" panose="02040503050406030204" pitchFamily="18" charset="0"/>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sz="1600" dirty="0">
              <a:latin typeface="Cambria"/>
              <a:cs typeface="Cambria"/>
            </a:endParaRPr>
          </a:p>
        </p:txBody>
      </p:sp>
      <p:pic>
        <p:nvPicPr>
          <p:cNvPr id="8" name="object 8"/>
          <p:cNvPicPr/>
          <p:nvPr/>
        </p:nvPicPr>
        <p:blipFill>
          <a:blip r:embed="rId2" cstate="print"/>
          <a:stretch>
            <a:fillRect/>
          </a:stretch>
        </p:blipFill>
        <p:spPr>
          <a:xfrm>
            <a:off x="241300" y="123825"/>
            <a:ext cx="690371" cy="5745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62272" y="1171476"/>
            <a:ext cx="8294370" cy="5182829"/>
          </a:xfrm>
          <a:prstGeom prst="rect">
            <a:avLst/>
          </a:prstGeom>
        </p:spPr>
        <p:txBody>
          <a:bodyPr vert="horz" wrap="square" lIns="0" tIns="12065" rIns="0" bIns="0" rtlCol="0">
            <a:spAutoFit/>
          </a:bodyPr>
          <a:lstStyle/>
          <a:p>
            <a:pPr marL="299085" marR="6985" indent="-287020" algn="just">
              <a:lnSpc>
                <a:spcPct val="100000"/>
              </a:lnSpc>
              <a:spcBef>
                <a:spcPts val="95"/>
              </a:spcBef>
              <a:buFont typeface="PMingLiU-ExtB"/>
              <a:buChar char="✓"/>
              <a:tabLst>
                <a:tab pos="299720" algn="l"/>
              </a:tabLst>
            </a:pPr>
            <a:r>
              <a:rPr sz="1600" b="1" spc="80" dirty="0">
                <a:latin typeface="Cambria"/>
                <a:cs typeface="Cambria"/>
              </a:rPr>
              <a:t>The</a:t>
            </a:r>
            <a:r>
              <a:rPr sz="1600" b="1" spc="85" dirty="0">
                <a:latin typeface="Cambria"/>
                <a:cs typeface="Cambria"/>
              </a:rPr>
              <a:t> </a:t>
            </a:r>
            <a:r>
              <a:rPr sz="1600" b="1" spc="75" dirty="0">
                <a:latin typeface="Cambria"/>
                <a:cs typeface="Cambria"/>
              </a:rPr>
              <a:t>available</a:t>
            </a:r>
            <a:r>
              <a:rPr sz="1600" b="1" spc="80" dirty="0">
                <a:latin typeface="Cambria"/>
                <a:cs typeface="Cambria"/>
              </a:rPr>
              <a:t> </a:t>
            </a:r>
            <a:r>
              <a:rPr sz="1600" b="1" spc="130" dirty="0">
                <a:latin typeface="Cambria"/>
                <a:cs typeface="Cambria"/>
              </a:rPr>
              <a:t>and</a:t>
            </a:r>
            <a:r>
              <a:rPr sz="1600" b="1" spc="135" dirty="0">
                <a:latin typeface="Cambria"/>
                <a:cs typeface="Cambria"/>
              </a:rPr>
              <a:t> </a:t>
            </a:r>
            <a:r>
              <a:rPr sz="1600" b="1" spc="70" dirty="0">
                <a:latin typeface="Cambria"/>
                <a:cs typeface="Cambria"/>
              </a:rPr>
              <a:t>required</a:t>
            </a:r>
            <a:r>
              <a:rPr sz="1600" b="1" spc="75" dirty="0">
                <a:latin typeface="Cambria"/>
                <a:cs typeface="Cambria"/>
              </a:rPr>
              <a:t> </a:t>
            </a:r>
            <a:r>
              <a:rPr sz="1600" b="1" spc="120" dirty="0">
                <a:latin typeface="Cambria"/>
                <a:cs typeface="Cambria"/>
              </a:rPr>
              <a:t>number</a:t>
            </a:r>
            <a:r>
              <a:rPr sz="1600" b="1" spc="125" dirty="0">
                <a:latin typeface="Cambria"/>
                <a:cs typeface="Cambria"/>
              </a:rPr>
              <a:t> </a:t>
            </a:r>
            <a:r>
              <a:rPr sz="1600" b="1" spc="30" dirty="0">
                <a:latin typeface="Cambria"/>
                <a:cs typeface="Cambria"/>
              </a:rPr>
              <a:t>of</a:t>
            </a:r>
            <a:r>
              <a:rPr sz="1600" b="1" spc="415" dirty="0">
                <a:latin typeface="Cambria"/>
                <a:cs typeface="Cambria"/>
              </a:rPr>
              <a:t> </a:t>
            </a:r>
            <a:r>
              <a:rPr sz="1600" b="1" spc="160" dirty="0">
                <a:latin typeface="Cambria"/>
                <a:cs typeface="Cambria"/>
              </a:rPr>
              <a:t>PhD.</a:t>
            </a:r>
            <a:r>
              <a:rPr sz="1600" b="1" spc="165" dirty="0">
                <a:latin typeface="Cambria"/>
                <a:cs typeface="Cambria"/>
              </a:rPr>
              <a:t> </a:t>
            </a:r>
            <a:r>
              <a:rPr sz="1600" b="1" spc="95" dirty="0">
                <a:latin typeface="Cambria"/>
                <a:cs typeface="Cambria"/>
              </a:rPr>
              <a:t>in</a:t>
            </a:r>
            <a:r>
              <a:rPr sz="1600" b="1" spc="100" dirty="0">
                <a:latin typeface="Cambria"/>
                <a:cs typeface="Cambria"/>
              </a:rPr>
              <a:t> </a:t>
            </a:r>
            <a:r>
              <a:rPr sz="1600" b="1" spc="95" dirty="0">
                <a:latin typeface="Cambria"/>
                <a:cs typeface="Cambria"/>
              </a:rPr>
              <a:t>the</a:t>
            </a:r>
            <a:r>
              <a:rPr sz="1600" b="1" spc="100" dirty="0">
                <a:latin typeface="Cambria"/>
                <a:cs typeface="Cambria"/>
              </a:rPr>
              <a:t> </a:t>
            </a:r>
            <a:r>
              <a:rPr sz="1600" b="1" spc="90" dirty="0">
                <a:latin typeface="Cambria"/>
                <a:cs typeface="Cambria"/>
              </a:rPr>
              <a:t>department</a:t>
            </a:r>
            <a:r>
              <a:rPr sz="1600" b="1" spc="95" dirty="0">
                <a:latin typeface="Cambria"/>
                <a:cs typeface="Cambria"/>
              </a:rPr>
              <a:t> </a:t>
            </a:r>
            <a:r>
              <a:rPr sz="1600" b="1" spc="75" dirty="0">
                <a:latin typeface="Cambria"/>
                <a:cs typeface="Cambria"/>
              </a:rPr>
              <a:t>would</a:t>
            </a:r>
            <a:r>
              <a:rPr sz="1600" b="1" spc="80" dirty="0">
                <a:latin typeface="Cambria"/>
                <a:cs typeface="Cambria"/>
              </a:rPr>
              <a:t> </a:t>
            </a:r>
            <a:r>
              <a:rPr sz="1600" b="1" spc="75" dirty="0">
                <a:latin typeface="Cambria"/>
                <a:cs typeface="Cambria"/>
              </a:rPr>
              <a:t>be </a:t>
            </a:r>
            <a:r>
              <a:rPr sz="1600" b="1" spc="80" dirty="0">
                <a:latin typeface="Cambria"/>
                <a:cs typeface="Cambria"/>
              </a:rPr>
              <a:t> </a:t>
            </a:r>
            <a:r>
              <a:rPr sz="1600" b="1" spc="105" dirty="0">
                <a:latin typeface="Cambria"/>
                <a:cs typeface="Cambria"/>
              </a:rPr>
              <a:t>calculated </a:t>
            </a:r>
            <a:r>
              <a:rPr sz="1600" b="1" spc="100" dirty="0">
                <a:latin typeface="Cambria"/>
                <a:cs typeface="Cambria"/>
              </a:rPr>
              <a:t>on </a:t>
            </a:r>
            <a:r>
              <a:rPr sz="1600" b="1" spc="95" dirty="0">
                <a:latin typeface="Cambria"/>
                <a:cs typeface="Cambria"/>
              </a:rPr>
              <a:t>the </a:t>
            </a:r>
            <a:r>
              <a:rPr sz="1600" b="1" spc="70" dirty="0">
                <a:latin typeface="Cambria"/>
                <a:cs typeface="Cambria"/>
              </a:rPr>
              <a:t>average </a:t>
            </a:r>
            <a:r>
              <a:rPr sz="1600" b="1" spc="110" dirty="0">
                <a:latin typeface="Cambria"/>
                <a:cs typeface="Cambria"/>
              </a:rPr>
              <a:t>basis </a:t>
            </a:r>
            <a:r>
              <a:rPr sz="1600" b="1" spc="35" dirty="0">
                <a:latin typeface="Cambria"/>
                <a:cs typeface="Cambria"/>
              </a:rPr>
              <a:t>for  </a:t>
            </a:r>
            <a:r>
              <a:rPr sz="1600" b="1" spc="95" dirty="0">
                <a:latin typeface="Cambria"/>
                <a:cs typeface="Cambria"/>
              </a:rPr>
              <a:t>the </a:t>
            </a:r>
            <a:r>
              <a:rPr sz="1600" b="1" spc="75" dirty="0">
                <a:latin typeface="Cambria"/>
                <a:cs typeface="Cambria"/>
              </a:rPr>
              <a:t>previous </a:t>
            </a:r>
            <a:r>
              <a:rPr sz="1600" b="1" spc="40" dirty="0">
                <a:latin typeface="Cambria"/>
                <a:cs typeface="Cambria"/>
              </a:rPr>
              <a:t>two  </a:t>
            </a:r>
            <a:r>
              <a:rPr sz="1600" b="1" spc="110" dirty="0">
                <a:latin typeface="Cambria"/>
                <a:cs typeface="Cambria"/>
              </a:rPr>
              <a:t>academic </a:t>
            </a:r>
            <a:r>
              <a:rPr sz="1600" b="1" spc="90" dirty="0">
                <a:latin typeface="Cambria"/>
                <a:cs typeface="Cambria"/>
              </a:rPr>
              <a:t>years </a:t>
            </a:r>
            <a:r>
              <a:rPr sz="1600" b="1" spc="95" dirty="0">
                <a:latin typeface="Cambria"/>
                <a:cs typeface="Cambria"/>
              </a:rPr>
              <a:t>including </a:t>
            </a:r>
            <a:r>
              <a:rPr sz="1600" b="1" spc="100" dirty="0">
                <a:latin typeface="Cambria"/>
                <a:cs typeface="Cambria"/>
              </a:rPr>
              <a:t> the</a:t>
            </a:r>
            <a:r>
              <a:rPr sz="1600" b="1" spc="170" dirty="0">
                <a:latin typeface="Cambria"/>
                <a:cs typeface="Cambria"/>
              </a:rPr>
              <a:t> </a:t>
            </a:r>
            <a:r>
              <a:rPr sz="1600" b="1" spc="95" dirty="0">
                <a:latin typeface="Cambria"/>
                <a:cs typeface="Cambria"/>
              </a:rPr>
              <a:t>current</a:t>
            </a:r>
            <a:r>
              <a:rPr sz="1600" b="1" spc="155" dirty="0">
                <a:latin typeface="Cambria"/>
                <a:cs typeface="Cambria"/>
              </a:rPr>
              <a:t> </a:t>
            </a:r>
            <a:r>
              <a:rPr sz="1600" b="1" spc="110" dirty="0">
                <a:latin typeface="Cambria"/>
                <a:cs typeface="Cambria"/>
              </a:rPr>
              <a:t>academic</a:t>
            </a:r>
            <a:r>
              <a:rPr sz="1600" b="1" spc="155" dirty="0">
                <a:latin typeface="Cambria"/>
                <a:cs typeface="Cambria"/>
              </a:rPr>
              <a:t> </a:t>
            </a:r>
            <a:r>
              <a:rPr sz="1600" b="1" spc="75" dirty="0">
                <a:latin typeface="Cambria"/>
                <a:cs typeface="Cambria"/>
              </a:rPr>
              <a:t>year</a:t>
            </a:r>
            <a:r>
              <a:rPr sz="1600" b="1" spc="140" dirty="0">
                <a:latin typeface="Cambria"/>
                <a:cs typeface="Cambria"/>
              </a:rPr>
              <a:t> </a:t>
            </a:r>
            <a:r>
              <a:rPr sz="1600" b="1" spc="85" dirty="0">
                <a:latin typeface="Cambria"/>
                <a:cs typeface="Cambria"/>
              </a:rPr>
              <a:t>(i.e.,</a:t>
            </a:r>
            <a:r>
              <a:rPr sz="1600" b="1" spc="125" dirty="0">
                <a:latin typeface="Cambria"/>
                <a:cs typeface="Cambria"/>
              </a:rPr>
              <a:t> </a:t>
            </a:r>
            <a:r>
              <a:rPr sz="1600" b="1" spc="155" dirty="0">
                <a:latin typeface="Cambria"/>
                <a:cs typeface="Cambria"/>
              </a:rPr>
              <a:t>CAY</a:t>
            </a:r>
            <a:r>
              <a:rPr sz="1600" b="1" spc="170" dirty="0">
                <a:latin typeface="Cambria"/>
                <a:cs typeface="Cambria"/>
              </a:rPr>
              <a:t> </a:t>
            </a:r>
            <a:r>
              <a:rPr sz="1600" b="1" spc="135" dirty="0">
                <a:latin typeface="Cambria"/>
                <a:cs typeface="Cambria"/>
              </a:rPr>
              <a:t>and</a:t>
            </a:r>
            <a:r>
              <a:rPr sz="1600" b="1" spc="155" dirty="0">
                <a:latin typeface="Cambria"/>
                <a:cs typeface="Cambria"/>
              </a:rPr>
              <a:t> </a:t>
            </a:r>
            <a:r>
              <a:rPr sz="1600" b="1" spc="105" dirty="0">
                <a:latin typeface="Cambria"/>
                <a:cs typeface="Cambria"/>
              </a:rPr>
              <a:t>CAYm1).</a:t>
            </a:r>
            <a:endParaRPr sz="1600" b="1" dirty="0">
              <a:latin typeface="Cambria"/>
              <a:cs typeface="Cambria"/>
            </a:endParaRPr>
          </a:p>
          <a:p>
            <a:pPr>
              <a:lnSpc>
                <a:spcPct val="100000"/>
              </a:lnSpc>
              <a:spcBef>
                <a:spcPts val="45"/>
              </a:spcBef>
              <a:buFont typeface="PMingLiU-ExtB"/>
              <a:buChar char="✓"/>
            </a:pPr>
            <a:endParaRPr sz="1600" b="1" dirty="0">
              <a:latin typeface="Cambria"/>
              <a:cs typeface="Cambria"/>
            </a:endParaRPr>
          </a:p>
          <a:p>
            <a:pPr marL="299085" marR="5080" indent="-287020" algn="just">
              <a:lnSpc>
                <a:spcPct val="100000"/>
              </a:lnSpc>
              <a:buFont typeface="PMingLiU-ExtB"/>
              <a:buChar char="✓"/>
              <a:tabLst>
                <a:tab pos="299720" algn="l"/>
              </a:tabLst>
            </a:pPr>
            <a:r>
              <a:rPr sz="1600" b="1" spc="80" dirty="0">
                <a:latin typeface="Cambria"/>
                <a:cs typeface="Cambria"/>
              </a:rPr>
              <a:t>The</a:t>
            </a:r>
            <a:r>
              <a:rPr sz="1600" b="1" spc="85" dirty="0">
                <a:latin typeface="Cambria"/>
                <a:cs typeface="Cambria"/>
              </a:rPr>
              <a:t> </a:t>
            </a:r>
            <a:r>
              <a:rPr sz="1600" b="1" spc="75" dirty="0">
                <a:latin typeface="Cambria"/>
                <a:cs typeface="Cambria"/>
              </a:rPr>
              <a:t>available</a:t>
            </a:r>
            <a:r>
              <a:rPr sz="1600" b="1" spc="80" dirty="0">
                <a:latin typeface="Cambria"/>
                <a:cs typeface="Cambria"/>
              </a:rPr>
              <a:t> </a:t>
            </a:r>
            <a:r>
              <a:rPr sz="1600" b="1" spc="130" dirty="0">
                <a:latin typeface="Cambria"/>
                <a:cs typeface="Cambria"/>
              </a:rPr>
              <a:t>and</a:t>
            </a:r>
            <a:r>
              <a:rPr sz="1600" b="1" spc="135" dirty="0">
                <a:latin typeface="Cambria"/>
                <a:cs typeface="Cambria"/>
              </a:rPr>
              <a:t> </a:t>
            </a:r>
            <a:r>
              <a:rPr sz="1600" b="1" spc="70" dirty="0">
                <a:latin typeface="Cambria"/>
                <a:cs typeface="Cambria"/>
              </a:rPr>
              <a:t>required</a:t>
            </a:r>
            <a:r>
              <a:rPr sz="1600" b="1" spc="75" dirty="0">
                <a:latin typeface="Cambria"/>
                <a:cs typeface="Cambria"/>
              </a:rPr>
              <a:t> </a:t>
            </a:r>
            <a:r>
              <a:rPr sz="1600" b="1" spc="120" dirty="0">
                <a:latin typeface="Cambria"/>
                <a:cs typeface="Cambria"/>
              </a:rPr>
              <a:t>number</a:t>
            </a:r>
            <a:r>
              <a:rPr sz="1600" b="1" spc="125" dirty="0">
                <a:latin typeface="Cambria"/>
                <a:cs typeface="Cambria"/>
              </a:rPr>
              <a:t> </a:t>
            </a:r>
            <a:r>
              <a:rPr sz="1600" b="1" spc="30" dirty="0">
                <a:latin typeface="Cambria"/>
                <a:cs typeface="Cambria"/>
              </a:rPr>
              <a:t>of</a:t>
            </a:r>
            <a:r>
              <a:rPr sz="1600" b="1" spc="415" dirty="0">
                <a:latin typeface="Cambria"/>
                <a:cs typeface="Cambria"/>
              </a:rPr>
              <a:t> </a:t>
            </a:r>
            <a:r>
              <a:rPr sz="1600" b="1" spc="160" dirty="0">
                <a:latin typeface="Cambria"/>
                <a:cs typeface="Cambria"/>
              </a:rPr>
              <a:t>PhD.</a:t>
            </a:r>
            <a:r>
              <a:rPr sz="1600" b="1" spc="165" dirty="0">
                <a:latin typeface="Cambria"/>
                <a:cs typeface="Cambria"/>
              </a:rPr>
              <a:t> </a:t>
            </a:r>
            <a:r>
              <a:rPr sz="1600" b="1" spc="100" dirty="0">
                <a:latin typeface="Cambria"/>
                <a:cs typeface="Cambria"/>
              </a:rPr>
              <a:t>in</a:t>
            </a:r>
            <a:r>
              <a:rPr sz="1600" b="1" spc="105" dirty="0">
                <a:latin typeface="Cambria"/>
                <a:cs typeface="Cambria"/>
              </a:rPr>
              <a:t> </a:t>
            </a:r>
            <a:r>
              <a:rPr sz="1600" b="1" spc="95" dirty="0">
                <a:latin typeface="Cambria"/>
                <a:cs typeface="Cambria"/>
              </a:rPr>
              <a:t>the</a:t>
            </a:r>
            <a:r>
              <a:rPr sz="1600" b="1" spc="100" dirty="0">
                <a:latin typeface="Cambria"/>
                <a:cs typeface="Cambria"/>
              </a:rPr>
              <a:t> </a:t>
            </a:r>
            <a:r>
              <a:rPr sz="1600" b="1" spc="90" dirty="0">
                <a:latin typeface="Cambria"/>
                <a:cs typeface="Cambria"/>
              </a:rPr>
              <a:t>department  </a:t>
            </a:r>
            <a:r>
              <a:rPr sz="1600" b="1" spc="105" dirty="0">
                <a:latin typeface="Cambria"/>
                <a:cs typeface="Cambria"/>
              </a:rPr>
              <a:t>shall  </a:t>
            </a:r>
            <a:r>
              <a:rPr sz="1600" b="1" spc="75" dirty="0">
                <a:latin typeface="Cambria"/>
                <a:cs typeface="Cambria"/>
              </a:rPr>
              <a:t>be </a:t>
            </a:r>
            <a:r>
              <a:rPr sz="1600" b="1" spc="80" dirty="0">
                <a:latin typeface="Cambria"/>
                <a:cs typeface="Cambria"/>
              </a:rPr>
              <a:t> </a:t>
            </a:r>
            <a:r>
              <a:rPr sz="1600" b="1" spc="105" dirty="0">
                <a:latin typeface="Cambria"/>
                <a:cs typeface="Cambria"/>
              </a:rPr>
              <a:t>truncated</a:t>
            </a:r>
            <a:r>
              <a:rPr sz="1600" b="1" spc="155" dirty="0">
                <a:latin typeface="Cambria"/>
                <a:cs typeface="Cambria"/>
              </a:rPr>
              <a:t> </a:t>
            </a:r>
            <a:r>
              <a:rPr sz="1600" b="1" spc="50" dirty="0">
                <a:latin typeface="Cambria"/>
                <a:cs typeface="Cambria"/>
              </a:rPr>
              <a:t>to</a:t>
            </a:r>
            <a:r>
              <a:rPr sz="1600" b="1" spc="165" dirty="0">
                <a:latin typeface="Cambria"/>
                <a:cs typeface="Cambria"/>
              </a:rPr>
              <a:t> </a:t>
            </a:r>
            <a:r>
              <a:rPr sz="1600" b="1" spc="85" dirty="0">
                <a:latin typeface="Cambria"/>
                <a:cs typeface="Cambria"/>
              </a:rPr>
              <a:t>its</a:t>
            </a:r>
            <a:r>
              <a:rPr sz="1600" b="1" spc="155" dirty="0">
                <a:latin typeface="Cambria"/>
                <a:cs typeface="Cambria"/>
              </a:rPr>
              <a:t> </a:t>
            </a:r>
            <a:r>
              <a:rPr sz="1600" b="1" spc="95" dirty="0">
                <a:latin typeface="Cambria"/>
                <a:cs typeface="Cambria"/>
              </a:rPr>
              <a:t>nearest</a:t>
            </a:r>
            <a:r>
              <a:rPr sz="1600" b="1" spc="140" dirty="0">
                <a:latin typeface="Cambria"/>
                <a:cs typeface="Cambria"/>
              </a:rPr>
              <a:t> </a:t>
            </a:r>
            <a:r>
              <a:rPr sz="1600" b="1" spc="35" dirty="0">
                <a:latin typeface="Cambria"/>
                <a:cs typeface="Cambria"/>
              </a:rPr>
              <a:t>lower</a:t>
            </a:r>
            <a:r>
              <a:rPr sz="1600" b="1" spc="155" dirty="0">
                <a:latin typeface="Cambria"/>
                <a:cs typeface="Cambria"/>
              </a:rPr>
              <a:t> </a:t>
            </a:r>
            <a:r>
              <a:rPr sz="1600" b="1" spc="85" dirty="0">
                <a:latin typeface="Cambria"/>
                <a:cs typeface="Cambria"/>
              </a:rPr>
              <a:t>integer.</a:t>
            </a:r>
            <a:endParaRPr sz="1600" b="1" dirty="0">
              <a:latin typeface="Cambria"/>
              <a:cs typeface="Cambria"/>
            </a:endParaRPr>
          </a:p>
          <a:p>
            <a:pPr>
              <a:lnSpc>
                <a:spcPct val="100000"/>
              </a:lnSpc>
              <a:spcBef>
                <a:spcPts val="40"/>
              </a:spcBef>
              <a:buFont typeface="PMingLiU-ExtB"/>
              <a:buChar char="✓"/>
            </a:pPr>
            <a:endParaRPr sz="1600" b="1" dirty="0">
              <a:latin typeface="Cambria"/>
              <a:cs typeface="Cambria"/>
            </a:endParaRPr>
          </a:p>
          <a:p>
            <a:pPr marL="299085" marR="5080" indent="-287020" algn="just">
              <a:lnSpc>
                <a:spcPct val="100000"/>
              </a:lnSpc>
              <a:spcBef>
                <a:spcPts val="5"/>
              </a:spcBef>
              <a:buFont typeface="PMingLiU-ExtB"/>
              <a:buChar char="✓"/>
              <a:tabLst>
                <a:tab pos="299720" algn="l"/>
              </a:tabLst>
            </a:pPr>
            <a:r>
              <a:rPr sz="1600" b="1" spc="30" dirty="0">
                <a:latin typeface="Cambria"/>
                <a:cs typeface="Cambria"/>
              </a:rPr>
              <a:t>If</a:t>
            </a:r>
            <a:r>
              <a:rPr sz="1600" b="1" spc="35" dirty="0">
                <a:latin typeface="Cambria"/>
                <a:cs typeface="Cambria"/>
              </a:rPr>
              <a:t> </a:t>
            </a:r>
            <a:r>
              <a:rPr sz="1600" b="1" spc="140" dirty="0">
                <a:latin typeface="Cambria"/>
                <a:cs typeface="Cambria"/>
              </a:rPr>
              <a:t>a </a:t>
            </a:r>
            <a:r>
              <a:rPr sz="1600" b="1" spc="95" dirty="0">
                <a:latin typeface="Cambria"/>
                <a:cs typeface="Cambria"/>
              </a:rPr>
              <a:t>member </a:t>
            </a:r>
            <a:r>
              <a:rPr sz="1600" b="1" spc="25" dirty="0">
                <a:latin typeface="Cambria"/>
                <a:cs typeface="Cambria"/>
              </a:rPr>
              <a:t>of</a:t>
            </a:r>
            <a:r>
              <a:rPr sz="1600" b="1" spc="30" dirty="0">
                <a:latin typeface="Cambria"/>
                <a:cs typeface="Cambria"/>
              </a:rPr>
              <a:t> </a:t>
            </a:r>
            <a:r>
              <a:rPr sz="1600" b="1" spc="80" dirty="0">
                <a:latin typeface="Cambria"/>
                <a:cs typeface="Cambria"/>
              </a:rPr>
              <a:t>regular</a:t>
            </a:r>
            <a:r>
              <a:rPr sz="1600" b="1" spc="85" dirty="0">
                <a:latin typeface="Cambria"/>
                <a:cs typeface="Cambria"/>
              </a:rPr>
              <a:t> </a:t>
            </a:r>
            <a:r>
              <a:rPr sz="1600" b="1" spc="30" dirty="0">
                <a:latin typeface="Cambria"/>
                <a:cs typeface="Cambria"/>
              </a:rPr>
              <a:t>or</a:t>
            </a:r>
            <a:r>
              <a:rPr sz="1600" b="1" spc="35" dirty="0">
                <a:latin typeface="Cambria"/>
                <a:cs typeface="Cambria"/>
              </a:rPr>
              <a:t> </a:t>
            </a:r>
            <a:r>
              <a:rPr sz="1600" b="1" spc="105" dirty="0">
                <a:latin typeface="Cambria"/>
                <a:cs typeface="Cambria"/>
              </a:rPr>
              <a:t>contractual </a:t>
            </a:r>
            <a:r>
              <a:rPr sz="1600" b="1" spc="95" dirty="0">
                <a:latin typeface="Cambria"/>
                <a:cs typeface="Cambria"/>
              </a:rPr>
              <a:t>faculty </a:t>
            </a:r>
            <a:r>
              <a:rPr sz="1600" b="1" spc="85" dirty="0">
                <a:latin typeface="Cambria"/>
                <a:cs typeface="Cambria"/>
              </a:rPr>
              <a:t>is </a:t>
            </a:r>
            <a:r>
              <a:rPr sz="1600" b="1" spc="90" dirty="0">
                <a:latin typeface="Cambria"/>
                <a:cs typeface="Cambria"/>
              </a:rPr>
              <a:t>designated </a:t>
            </a:r>
            <a:r>
              <a:rPr sz="1600" b="1" spc="140" dirty="0">
                <a:latin typeface="Cambria"/>
                <a:cs typeface="Cambria"/>
              </a:rPr>
              <a:t>as </a:t>
            </a:r>
            <a:r>
              <a:rPr sz="1600" b="1" spc="90" dirty="0">
                <a:latin typeface="Cambria"/>
                <a:cs typeface="Cambria"/>
              </a:rPr>
              <a:t>lecturer, </a:t>
            </a:r>
            <a:r>
              <a:rPr sz="1600" b="1" spc="75" dirty="0">
                <a:latin typeface="Cambria"/>
                <a:cs typeface="Cambria"/>
              </a:rPr>
              <a:t>even </a:t>
            </a:r>
            <a:r>
              <a:rPr sz="1600" b="1" spc="80" dirty="0">
                <a:latin typeface="Cambria"/>
                <a:cs typeface="Cambria"/>
              </a:rPr>
              <a:t> </a:t>
            </a:r>
            <a:r>
              <a:rPr sz="1600" b="1" spc="120" dirty="0">
                <a:latin typeface="Cambria"/>
                <a:cs typeface="Cambria"/>
              </a:rPr>
              <a:t>though </a:t>
            </a:r>
            <a:r>
              <a:rPr sz="1600" b="1" spc="85" dirty="0">
                <a:latin typeface="Cambria"/>
                <a:cs typeface="Cambria"/>
              </a:rPr>
              <a:t>holding</a:t>
            </a:r>
            <a:r>
              <a:rPr sz="1600" b="1" spc="90" dirty="0">
                <a:latin typeface="Cambria"/>
                <a:cs typeface="Cambria"/>
              </a:rPr>
              <a:t> </a:t>
            </a:r>
            <a:r>
              <a:rPr sz="1600" b="1" spc="150" dirty="0">
                <a:latin typeface="Cambria"/>
                <a:cs typeface="Cambria"/>
              </a:rPr>
              <a:t>an </a:t>
            </a:r>
            <a:r>
              <a:rPr sz="1600" b="1" spc="114" dirty="0">
                <a:latin typeface="Cambria"/>
                <a:cs typeface="Cambria"/>
              </a:rPr>
              <a:t>M.Tech </a:t>
            </a:r>
            <a:r>
              <a:rPr sz="1600" b="1" spc="75" dirty="0">
                <a:latin typeface="Cambria"/>
                <a:cs typeface="Cambria"/>
              </a:rPr>
              <a:t>degree,</a:t>
            </a:r>
            <a:r>
              <a:rPr sz="1600" b="1" spc="80" dirty="0">
                <a:latin typeface="Cambria"/>
                <a:cs typeface="Cambria"/>
              </a:rPr>
              <a:t> </a:t>
            </a:r>
            <a:r>
              <a:rPr sz="1600" b="1" spc="90" dirty="0">
                <a:latin typeface="Cambria"/>
                <a:cs typeface="Cambria"/>
              </a:rPr>
              <a:t>the</a:t>
            </a:r>
            <a:r>
              <a:rPr sz="1600" b="1" spc="95" dirty="0">
                <a:latin typeface="Cambria"/>
                <a:cs typeface="Cambria"/>
              </a:rPr>
              <a:t> </a:t>
            </a:r>
            <a:r>
              <a:rPr sz="1600" b="1" spc="120" dirty="0">
                <a:latin typeface="Cambria"/>
                <a:cs typeface="Cambria"/>
              </a:rPr>
              <a:t>same </a:t>
            </a:r>
            <a:r>
              <a:rPr sz="1600" b="1" spc="30" dirty="0">
                <a:latin typeface="Cambria"/>
                <a:cs typeface="Cambria"/>
              </a:rPr>
              <a:t>will</a:t>
            </a:r>
            <a:r>
              <a:rPr sz="1600" b="1" spc="35" dirty="0">
                <a:latin typeface="Cambria"/>
                <a:cs typeface="Cambria"/>
              </a:rPr>
              <a:t> </a:t>
            </a:r>
            <a:r>
              <a:rPr sz="1600" b="1" spc="85" dirty="0">
                <a:latin typeface="Cambria"/>
                <a:cs typeface="Cambria"/>
              </a:rPr>
              <a:t>not </a:t>
            </a:r>
            <a:r>
              <a:rPr sz="1600" b="1" spc="75" dirty="0">
                <a:latin typeface="Cambria"/>
                <a:cs typeface="Cambria"/>
              </a:rPr>
              <a:t>be</a:t>
            </a:r>
            <a:r>
              <a:rPr sz="1600" b="1" spc="80" dirty="0">
                <a:latin typeface="Cambria"/>
                <a:cs typeface="Cambria"/>
              </a:rPr>
              <a:t> </a:t>
            </a:r>
            <a:r>
              <a:rPr sz="1600" b="1" spc="110" dirty="0">
                <a:latin typeface="Cambria"/>
                <a:cs typeface="Cambria"/>
              </a:rPr>
              <a:t>counted </a:t>
            </a:r>
            <a:r>
              <a:rPr sz="1600" b="1" spc="105" dirty="0">
                <a:latin typeface="Cambria"/>
                <a:cs typeface="Cambria"/>
              </a:rPr>
              <a:t>against </a:t>
            </a:r>
            <a:r>
              <a:rPr sz="1600" b="1" spc="95" dirty="0">
                <a:latin typeface="Cambria"/>
                <a:cs typeface="Cambria"/>
              </a:rPr>
              <a:t>the </a:t>
            </a:r>
            <a:r>
              <a:rPr sz="1600" b="1" spc="100" dirty="0">
                <a:latin typeface="Cambria"/>
                <a:cs typeface="Cambria"/>
              </a:rPr>
              <a:t> </a:t>
            </a:r>
            <a:r>
              <a:rPr sz="1600" b="1" spc="90" dirty="0">
                <a:latin typeface="Cambria"/>
                <a:cs typeface="Cambria"/>
              </a:rPr>
              <a:t>faculty</a:t>
            </a:r>
            <a:r>
              <a:rPr sz="1600" b="1" spc="165" dirty="0">
                <a:latin typeface="Cambria"/>
                <a:cs typeface="Cambria"/>
              </a:rPr>
              <a:t> </a:t>
            </a:r>
            <a:r>
              <a:rPr sz="1600" b="1" spc="95" dirty="0">
                <a:latin typeface="Cambria"/>
                <a:cs typeface="Cambria"/>
              </a:rPr>
              <a:t>requirements.</a:t>
            </a:r>
            <a:endParaRPr sz="1600" b="1" dirty="0">
              <a:latin typeface="Cambria"/>
              <a:cs typeface="Cambria"/>
            </a:endParaRPr>
          </a:p>
          <a:p>
            <a:pPr>
              <a:lnSpc>
                <a:spcPct val="100000"/>
              </a:lnSpc>
              <a:spcBef>
                <a:spcPts val="40"/>
              </a:spcBef>
              <a:buFont typeface="PMingLiU-ExtB"/>
              <a:buChar char="✓"/>
            </a:pPr>
            <a:endParaRPr sz="1600" b="1" dirty="0">
              <a:latin typeface="Cambria"/>
              <a:cs typeface="Cambria"/>
            </a:endParaRPr>
          </a:p>
          <a:p>
            <a:pPr marL="299085" marR="5080" indent="-287020" algn="just">
              <a:lnSpc>
                <a:spcPct val="100000"/>
              </a:lnSpc>
              <a:buFont typeface="PMingLiU-ExtB"/>
              <a:buChar char="✓"/>
              <a:tabLst>
                <a:tab pos="299720" algn="l"/>
              </a:tabLst>
            </a:pPr>
            <a:r>
              <a:rPr sz="1600" b="1" spc="95" dirty="0">
                <a:latin typeface="Cambria"/>
                <a:cs typeface="Cambria"/>
              </a:rPr>
              <a:t>In</a:t>
            </a:r>
            <a:r>
              <a:rPr sz="1600" b="1" spc="100" dirty="0">
                <a:latin typeface="Cambria"/>
                <a:cs typeface="Cambria"/>
              </a:rPr>
              <a:t> </a:t>
            </a:r>
            <a:r>
              <a:rPr sz="1600" b="1" spc="95" dirty="0">
                <a:latin typeface="Cambria"/>
                <a:cs typeface="Cambria"/>
              </a:rPr>
              <a:t>the</a:t>
            </a:r>
            <a:r>
              <a:rPr sz="1600" b="1" spc="100" dirty="0">
                <a:latin typeface="Cambria"/>
                <a:cs typeface="Cambria"/>
              </a:rPr>
              <a:t> </a:t>
            </a:r>
            <a:r>
              <a:rPr sz="1600" b="1" spc="85" dirty="0">
                <a:latin typeface="Cambria"/>
                <a:cs typeface="Cambria"/>
              </a:rPr>
              <a:t>multidisciplinary</a:t>
            </a:r>
            <a:r>
              <a:rPr sz="1600" b="1" spc="90" dirty="0">
                <a:latin typeface="Cambria"/>
                <a:cs typeface="Cambria"/>
              </a:rPr>
              <a:t> </a:t>
            </a:r>
            <a:r>
              <a:rPr sz="1600" b="1" spc="100" dirty="0">
                <a:latin typeface="Cambria"/>
                <a:cs typeface="Cambria"/>
              </a:rPr>
              <a:t>areas</a:t>
            </a:r>
            <a:r>
              <a:rPr sz="1600" b="1" spc="105" dirty="0">
                <a:latin typeface="Cambria"/>
                <a:cs typeface="Cambria"/>
              </a:rPr>
              <a:t> </a:t>
            </a:r>
            <a:r>
              <a:rPr sz="1600" b="1" spc="25" dirty="0">
                <a:latin typeface="Cambria"/>
                <a:cs typeface="Cambria"/>
              </a:rPr>
              <a:t>(like</a:t>
            </a:r>
            <a:r>
              <a:rPr sz="1600" b="1" spc="30" dirty="0">
                <a:latin typeface="Cambria"/>
                <a:cs typeface="Cambria"/>
              </a:rPr>
              <a:t> </a:t>
            </a:r>
            <a:r>
              <a:rPr sz="1600" b="1" spc="145" dirty="0">
                <a:latin typeface="Cambria"/>
                <a:cs typeface="Cambria"/>
              </a:rPr>
              <a:t>MBA </a:t>
            </a:r>
            <a:r>
              <a:rPr sz="1600" b="1" spc="40" dirty="0">
                <a:latin typeface="Cambria"/>
                <a:cs typeface="Cambria"/>
              </a:rPr>
              <a:t>or</a:t>
            </a:r>
            <a:r>
              <a:rPr sz="1600" b="1" spc="45" dirty="0">
                <a:latin typeface="Cambria"/>
                <a:cs typeface="Cambria"/>
              </a:rPr>
              <a:t> </a:t>
            </a:r>
            <a:r>
              <a:rPr sz="1600" b="1" spc="120" dirty="0">
                <a:latin typeface="Cambria"/>
                <a:cs typeface="Cambria"/>
              </a:rPr>
              <a:t>PGDM)</a:t>
            </a:r>
            <a:r>
              <a:rPr sz="1600" b="1" spc="125" dirty="0">
                <a:latin typeface="Cambria"/>
                <a:cs typeface="Cambria"/>
              </a:rPr>
              <a:t> </a:t>
            </a:r>
            <a:r>
              <a:rPr sz="1600" b="1" spc="40" dirty="0">
                <a:latin typeface="Cambria"/>
                <a:cs typeface="Cambria"/>
              </a:rPr>
              <a:t>or</a:t>
            </a:r>
            <a:r>
              <a:rPr sz="1600" b="1" spc="45" dirty="0">
                <a:latin typeface="Cambria"/>
                <a:cs typeface="Cambria"/>
              </a:rPr>
              <a:t> </a:t>
            </a:r>
            <a:r>
              <a:rPr sz="1600" b="1" spc="80" dirty="0">
                <a:latin typeface="Cambria"/>
                <a:cs typeface="Cambria"/>
              </a:rPr>
              <a:t>specialized</a:t>
            </a:r>
            <a:r>
              <a:rPr sz="1600" b="1" spc="85" dirty="0">
                <a:latin typeface="Cambria"/>
                <a:cs typeface="Cambria"/>
              </a:rPr>
              <a:t> </a:t>
            </a:r>
            <a:r>
              <a:rPr sz="1600" b="1" spc="100" dirty="0">
                <a:latin typeface="Cambria"/>
                <a:cs typeface="Cambria"/>
              </a:rPr>
              <a:t>areas</a:t>
            </a:r>
            <a:r>
              <a:rPr sz="1600" b="1" spc="105" dirty="0">
                <a:latin typeface="Cambria"/>
                <a:cs typeface="Cambria"/>
              </a:rPr>
              <a:t> </a:t>
            </a:r>
            <a:r>
              <a:rPr sz="1600" b="1" spc="60" dirty="0">
                <a:latin typeface="Cambria"/>
                <a:cs typeface="Cambria"/>
              </a:rPr>
              <a:t>like </a:t>
            </a:r>
            <a:r>
              <a:rPr sz="1600" b="1" spc="65" dirty="0">
                <a:latin typeface="Cambria"/>
                <a:cs typeface="Cambria"/>
              </a:rPr>
              <a:t> </a:t>
            </a:r>
            <a:r>
              <a:rPr sz="1600" b="1" spc="90" dirty="0">
                <a:latin typeface="Cambria"/>
                <a:cs typeface="Cambria"/>
              </a:rPr>
              <a:t>Biotechnology, </a:t>
            </a:r>
            <a:r>
              <a:rPr sz="1600" b="1" spc="75" dirty="0">
                <a:latin typeface="Cambria"/>
                <a:cs typeface="Cambria"/>
              </a:rPr>
              <a:t>all </a:t>
            </a:r>
            <a:r>
              <a:rPr sz="1600" b="1" spc="90" dirty="0">
                <a:latin typeface="Cambria"/>
                <a:cs typeface="Cambria"/>
              </a:rPr>
              <a:t>the </a:t>
            </a:r>
            <a:r>
              <a:rPr sz="1600" b="1" spc="85" dirty="0">
                <a:latin typeface="Cambria"/>
                <a:cs typeface="Cambria"/>
              </a:rPr>
              <a:t>qualifications </a:t>
            </a:r>
            <a:r>
              <a:rPr sz="1600" b="1" spc="70" dirty="0">
                <a:latin typeface="Cambria"/>
                <a:cs typeface="Cambria"/>
              </a:rPr>
              <a:t>relevant </a:t>
            </a:r>
            <a:r>
              <a:rPr sz="1600" b="1" spc="135" dirty="0">
                <a:latin typeface="Cambria"/>
                <a:cs typeface="Cambria"/>
              </a:rPr>
              <a:t>and </a:t>
            </a:r>
            <a:r>
              <a:rPr sz="1600" b="1" spc="90" dirty="0">
                <a:latin typeface="Cambria"/>
                <a:cs typeface="Cambria"/>
              </a:rPr>
              <a:t>purposeful </a:t>
            </a:r>
            <a:r>
              <a:rPr sz="1600" b="1" spc="60" dirty="0">
                <a:latin typeface="Cambria"/>
                <a:cs typeface="Cambria"/>
              </a:rPr>
              <a:t>to </a:t>
            </a:r>
            <a:r>
              <a:rPr sz="1600" b="1" spc="95" dirty="0">
                <a:latin typeface="Cambria"/>
                <a:cs typeface="Cambria"/>
              </a:rPr>
              <a:t>those </a:t>
            </a:r>
            <a:r>
              <a:rPr sz="1600" b="1" spc="85" dirty="0">
                <a:latin typeface="Cambria"/>
                <a:cs typeface="Cambria"/>
              </a:rPr>
              <a:t>disciplines </a:t>
            </a:r>
            <a:r>
              <a:rPr sz="1600" b="1" spc="90" dirty="0">
                <a:latin typeface="Cambria"/>
                <a:cs typeface="Cambria"/>
              </a:rPr>
              <a:t> </a:t>
            </a:r>
            <a:r>
              <a:rPr sz="1600" b="1" spc="100" dirty="0">
                <a:latin typeface="Cambria"/>
                <a:cs typeface="Cambria"/>
              </a:rPr>
              <a:t>need</a:t>
            </a:r>
            <a:r>
              <a:rPr sz="1600" b="1" spc="125" dirty="0">
                <a:latin typeface="Cambria"/>
                <a:cs typeface="Cambria"/>
              </a:rPr>
              <a:t> </a:t>
            </a:r>
            <a:r>
              <a:rPr sz="1600" b="1" spc="60" dirty="0">
                <a:latin typeface="Cambria"/>
                <a:cs typeface="Cambria"/>
              </a:rPr>
              <a:t>to</a:t>
            </a:r>
            <a:r>
              <a:rPr sz="1600" b="1" spc="155" dirty="0">
                <a:latin typeface="Cambria"/>
                <a:cs typeface="Cambria"/>
              </a:rPr>
              <a:t> </a:t>
            </a:r>
            <a:r>
              <a:rPr sz="1600" b="1" spc="75" dirty="0">
                <a:latin typeface="Cambria"/>
                <a:cs typeface="Cambria"/>
              </a:rPr>
              <a:t>be</a:t>
            </a:r>
            <a:r>
              <a:rPr sz="1600" b="1" spc="170" dirty="0">
                <a:latin typeface="Cambria"/>
                <a:cs typeface="Cambria"/>
              </a:rPr>
              <a:t> </a:t>
            </a:r>
            <a:r>
              <a:rPr sz="1600" b="1" spc="90" dirty="0">
                <a:latin typeface="Cambria"/>
                <a:cs typeface="Cambria"/>
              </a:rPr>
              <a:t>considered,</a:t>
            </a:r>
            <a:r>
              <a:rPr sz="1600" b="1" spc="160" dirty="0">
                <a:latin typeface="Cambria"/>
                <a:cs typeface="Cambria"/>
              </a:rPr>
              <a:t> </a:t>
            </a:r>
            <a:r>
              <a:rPr sz="1600" b="1" spc="95" dirty="0">
                <a:latin typeface="Cambria"/>
                <a:cs typeface="Cambria"/>
              </a:rPr>
              <a:t>in</a:t>
            </a:r>
            <a:r>
              <a:rPr sz="1600" b="1" spc="170" dirty="0">
                <a:latin typeface="Cambria"/>
                <a:cs typeface="Cambria"/>
              </a:rPr>
              <a:t> </a:t>
            </a:r>
            <a:r>
              <a:rPr sz="1600" b="1" spc="80" dirty="0">
                <a:latin typeface="Cambria"/>
                <a:cs typeface="Cambria"/>
              </a:rPr>
              <a:t>addition</a:t>
            </a:r>
            <a:r>
              <a:rPr sz="1600" b="1" spc="170" dirty="0">
                <a:latin typeface="Cambria"/>
                <a:cs typeface="Cambria"/>
              </a:rPr>
              <a:t> </a:t>
            </a:r>
            <a:r>
              <a:rPr sz="1600" b="1" spc="60" dirty="0">
                <a:latin typeface="Cambria"/>
                <a:cs typeface="Cambria"/>
              </a:rPr>
              <a:t>to</a:t>
            </a:r>
            <a:r>
              <a:rPr sz="1600" b="1" spc="155" dirty="0">
                <a:latin typeface="Cambria"/>
                <a:cs typeface="Cambria"/>
              </a:rPr>
              <a:t> </a:t>
            </a:r>
            <a:r>
              <a:rPr sz="1600" b="1" spc="95" dirty="0">
                <a:latin typeface="Cambria"/>
                <a:cs typeface="Cambria"/>
              </a:rPr>
              <a:t>the</a:t>
            </a:r>
            <a:r>
              <a:rPr sz="1600" b="1" spc="175" dirty="0">
                <a:latin typeface="Cambria"/>
                <a:cs typeface="Cambria"/>
              </a:rPr>
              <a:t> </a:t>
            </a:r>
            <a:r>
              <a:rPr sz="1600" b="1" spc="150" dirty="0">
                <a:latin typeface="Cambria"/>
                <a:cs typeface="Cambria"/>
              </a:rPr>
              <a:t>M.Tech/MBA/PGDM</a:t>
            </a:r>
            <a:r>
              <a:rPr sz="1600" b="1" spc="200" dirty="0">
                <a:latin typeface="Cambria"/>
                <a:cs typeface="Cambria"/>
              </a:rPr>
              <a:t> </a:t>
            </a:r>
            <a:r>
              <a:rPr sz="1600" b="1" spc="90" dirty="0">
                <a:latin typeface="Cambria"/>
                <a:cs typeface="Cambria"/>
              </a:rPr>
              <a:t>degrees.</a:t>
            </a:r>
            <a:endParaRPr sz="1600" b="1" dirty="0">
              <a:latin typeface="Cambria"/>
              <a:cs typeface="Cambria"/>
            </a:endParaRPr>
          </a:p>
          <a:p>
            <a:pPr>
              <a:lnSpc>
                <a:spcPct val="100000"/>
              </a:lnSpc>
              <a:spcBef>
                <a:spcPts val="45"/>
              </a:spcBef>
              <a:buFont typeface="PMingLiU-ExtB"/>
              <a:buChar char="✓"/>
            </a:pPr>
            <a:endParaRPr sz="1600" b="1" dirty="0">
              <a:latin typeface="Cambria"/>
              <a:cs typeface="Cambria"/>
            </a:endParaRPr>
          </a:p>
          <a:p>
            <a:pPr marL="299085" marR="5080" indent="-287020" algn="just">
              <a:lnSpc>
                <a:spcPct val="100000"/>
              </a:lnSpc>
              <a:buFont typeface="PMingLiU-ExtB"/>
              <a:buChar char="✓"/>
              <a:tabLst>
                <a:tab pos="299720" algn="l"/>
              </a:tabLst>
            </a:pPr>
            <a:r>
              <a:rPr sz="1600" b="1" spc="70" dirty="0">
                <a:latin typeface="Cambria"/>
                <a:cs typeface="Cambria"/>
              </a:rPr>
              <a:t>There</a:t>
            </a:r>
            <a:r>
              <a:rPr sz="1600" b="1" spc="75" dirty="0">
                <a:latin typeface="Cambria"/>
                <a:cs typeface="Cambria"/>
              </a:rPr>
              <a:t> </a:t>
            </a:r>
            <a:r>
              <a:rPr sz="1600" b="1" spc="85" dirty="0">
                <a:latin typeface="Cambria"/>
                <a:cs typeface="Cambria"/>
              </a:rPr>
              <a:t>is </a:t>
            </a:r>
            <a:r>
              <a:rPr sz="1600" b="1" spc="100" dirty="0">
                <a:latin typeface="Cambria"/>
                <a:cs typeface="Cambria"/>
              </a:rPr>
              <a:t>no </a:t>
            </a:r>
            <a:r>
              <a:rPr sz="1600" b="1" spc="85" dirty="0">
                <a:latin typeface="Cambria"/>
                <a:cs typeface="Cambria"/>
              </a:rPr>
              <a:t>age  </a:t>
            </a:r>
            <a:r>
              <a:rPr sz="1600" b="1" spc="65" dirty="0">
                <a:latin typeface="Cambria"/>
                <a:cs typeface="Cambria"/>
              </a:rPr>
              <a:t>limit  </a:t>
            </a:r>
            <a:r>
              <a:rPr sz="1600" b="1" spc="50" dirty="0">
                <a:latin typeface="Cambria"/>
                <a:cs typeface="Cambria"/>
              </a:rPr>
              <a:t>to  </a:t>
            </a:r>
            <a:r>
              <a:rPr sz="1600" b="1" spc="95" dirty="0">
                <a:latin typeface="Cambria"/>
                <a:cs typeface="Cambria"/>
              </a:rPr>
              <a:t>the </a:t>
            </a:r>
            <a:r>
              <a:rPr sz="1600" b="1" spc="85" dirty="0">
                <a:latin typeface="Cambria"/>
                <a:cs typeface="Cambria"/>
              </a:rPr>
              <a:t>consideration </a:t>
            </a:r>
            <a:r>
              <a:rPr sz="1600" b="1" spc="35" dirty="0">
                <a:latin typeface="Cambria"/>
                <a:cs typeface="Cambria"/>
              </a:rPr>
              <a:t>for  </a:t>
            </a:r>
            <a:r>
              <a:rPr sz="1600" b="1" spc="90" dirty="0">
                <a:latin typeface="Cambria"/>
                <a:cs typeface="Cambria"/>
              </a:rPr>
              <a:t>the </a:t>
            </a:r>
            <a:r>
              <a:rPr sz="1600" b="1" spc="95" dirty="0">
                <a:latin typeface="Cambria"/>
                <a:cs typeface="Cambria"/>
              </a:rPr>
              <a:t>emeritus faculty </a:t>
            </a:r>
            <a:r>
              <a:rPr sz="1600" b="1" spc="140" dirty="0">
                <a:latin typeface="Cambria"/>
                <a:cs typeface="Cambria"/>
              </a:rPr>
              <a:t>as </a:t>
            </a:r>
            <a:r>
              <a:rPr sz="1600" b="1" spc="80" dirty="0">
                <a:latin typeface="Cambria"/>
                <a:cs typeface="Cambria"/>
              </a:rPr>
              <a:t>long </a:t>
            </a:r>
            <a:r>
              <a:rPr sz="1600" b="1" spc="140" dirty="0">
                <a:latin typeface="Cambria"/>
                <a:cs typeface="Cambria"/>
              </a:rPr>
              <a:t>as </a:t>
            </a:r>
            <a:r>
              <a:rPr sz="1600" b="1" spc="145" dirty="0">
                <a:latin typeface="Cambria"/>
                <a:cs typeface="Cambria"/>
              </a:rPr>
              <a:t> </a:t>
            </a:r>
            <a:r>
              <a:rPr sz="1600" b="1" spc="90" dirty="0">
                <a:latin typeface="Cambria"/>
                <a:cs typeface="Cambria"/>
              </a:rPr>
              <a:t>they</a:t>
            </a:r>
            <a:r>
              <a:rPr sz="1600" b="1" spc="95" dirty="0">
                <a:latin typeface="Cambria"/>
                <a:cs typeface="Cambria"/>
              </a:rPr>
              <a:t> </a:t>
            </a:r>
            <a:r>
              <a:rPr sz="1600" b="1" spc="70" dirty="0">
                <a:latin typeface="Cambria"/>
                <a:cs typeface="Cambria"/>
              </a:rPr>
              <a:t>are</a:t>
            </a:r>
            <a:r>
              <a:rPr sz="1600" b="1" spc="75" dirty="0">
                <a:latin typeface="Cambria"/>
                <a:cs typeface="Cambria"/>
              </a:rPr>
              <a:t> </a:t>
            </a:r>
            <a:r>
              <a:rPr sz="1600" b="1" spc="90" dirty="0">
                <a:latin typeface="Cambria"/>
                <a:cs typeface="Cambria"/>
              </a:rPr>
              <a:t>physically</a:t>
            </a:r>
            <a:r>
              <a:rPr sz="1600" b="1" spc="95" dirty="0">
                <a:latin typeface="Cambria"/>
                <a:cs typeface="Cambria"/>
              </a:rPr>
              <a:t> </a:t>
            </a:r>
            <a:r>
              <a:rPr sz="1600" b="1" spc="40" dirty="0">
                <a:latin typeface="Cambria"/>
                <a:cs typeface="Cambria"/>
              </a:rPr>
              <a:t>fit</a:t>
            </a:r>
            <a:r>
              <a:rPr sz="1600" b="1" spc="45" dirty="0">
                <a:latin typeface="Cambria"/>
                <a:cs typeface="Cambria"/>
              </a:rPr>
              <a:t> </a:t>
            </a:r>
            <a:r>
              <a:rPr sz="1600" b="1" spc="50" dirty="0">
                <a:latin typeface="Cambria"/>
                <a:cs typeface="Cambria"/>
              </a:rPr>
              <a:t>to</a:t>
            </a:r>
            <a:r>
              <a:rPr sz="1600" b="1" spc="55" dirty="0">
                <a:latin typeface="Cambria"/>
                <a:cs typeface="Cambria"/>
              </a:rPr>
              <a:t> </a:t>
            </a:r>
            <a:r>
              <a:rPr sz="1600" b="1" spc="95" dirty="0">
                <a:latin typeface="Cambria"/>
                <a:cs typeface="Cambria"/>
              </a:rPr>
              <a:t>take</a:t>
            </a:r>
            <a:r>
              <a:rPr sz="1600" b="1" spc="100" dirty="0">
                <a:latin typeface="Cambria"/>
                <a:cs typeface="Cambria"/>
              </a:rPr>
              <a:t> </a:t>
            </a:r>
            <a:r>
              <a:rPr sz="1600" b="1" spc="110" dirty="0">
                <a:latin typeface="Cambria"/>
                <a:cs typeface="Cambria"/>
              </a:rPr>
              <a:t>classes</a:t>
            </a:r>
            <a:r>
              <a:rPr sz="1600" b="1" spc="114" dirty="0">
                <a:latin typeface="Cambria"/>
                <a:cs typeface="Cambria"/>
              </a:rPr>
              <a:t> </a:t>
            </a:r>
            <a:r>
              <a:rPr sz="1600" b="1" spc="135" dirty="0">
                <a:latin typeface="Cambria"/>
                <a:cs typeface="Cambria"/>
              </a:rPr>
              <a:t>and</a:t>
            </a:r>
            <a:r>
              <a:rPr sz="1600" b="1" spc="140" dirty="0">
                <a:latin typeface="Cambria"/>
                <a:cs typeface="Cambria"/>
              </a:rPr>
              <a:t> </a:t>
            </a:r>
            <a:r>
              <a:rPr sz="1600" b="1" spc="90" dirty="0">
                <a:latin typeface="Cambria"/>
                <a:cs typeface="Cambria"/>
              </a:rPr>
              <a:t>engage</a:t>
            </a:r>
            <a:r>
              <a:rPr sz="1600" b="1" spc="95" dirty="0">
                <a:latin typeface="Cambria"/>
                <a:cs typeface="Cambria"/>
              </a:rPr>
              <a:t> </a:t>
            </a:r>
            <a:r>
              <a:rPr sz="1600" b="1" spc="65" dirty="0">
                <a:latin typeface="Cambria"/>
                <a:cs typeface="Cambria"/>
              </a:rPr>
              <a:t>with</a:t>
            </a:r>
            <a:r>
              <a:rPr sz="1600" b="1" spc="70" dirty="0">
                <a:latin typeface="Cambria"/>
                <a:cs typeface="Cambria"/>
              </a:rPr>
              <a:t> </a:t>
            </a:r>
            <a:r>
              <a:rPr sz="1600" b="1" spc="120" dirty="0">
                <a:latin typeface="Cambria"/>
                <a:cs typeface="Cambria"/>
              </a:rPr>
              <a:t>students,</a:t>
            </a:r>
            <a:r>
              <a:rPr sz="1600" b="1" spc="125" dirty="0">
                <a:latin typeface="Cambria"/>
                <a:cs typeface="Cambria"/>
              </a:rPr>
              <a:t> </a:t>
            </a:r>
            <a:r>
              <a:rPr sz="1600" b="1" spc="130" dirty="0">
                <a:latin typeface="Cambria"/>
                <a:cs typeface="Cambria"/>
              </a:rPr>
              <a:t>and  </a:t>
            </a:r>
            <a:r>
              <a:rPr sz="1600" b="1" spc="75" dirty="0">
                <a:latin typeface="Cambria"/>
                <a:cs typeface="Cambria"/>
              </a:rPr>
              <a:t>are </a:t>
            </a:r>
            <a:r>
              <a:rPr sz="1600" b="1" spc="80" dirty="0">
                <a:latin typeface="Cambria"/>
                <a:cs typeface="Cambria"/>
              </a:rPr>
              <a:t> </a:t>
            </a:r>
            <a:r>
              <a:rPr sz="1600" b="1" spc="75" dirty="0">
                <a:latin typeface="Cambria"/>
                <a:cs typeface="Cambria"/>
              </a:rPr>
              <a:t>employed</a:t>
            </a:r>
            <a:r>
              <a:rPr sz="1600" b="1" spc="135" dirty="0">
                <a:latin typeface="Cambria"/>
                <a:cs typeface="Cambria"/>
              </a:rPr>
              <a:t> </a:t>
            </a:r>
            <a:r>
              <a:rPr sz="1600" b="1" spc="90" dirty="0">
                <a:latin typeface="Cambria"/>
                <a:cs typeface="Cambria"/>
              </a:rPr>
              <a:t>on</a:t>
            </a:r>
            <a:r>
              <a:rPr sz="1600" b="1" spc="190" dirty="0">
                <a:latin typeface="Cambria"/>
                <a:cs typeface="Cambria"/>
              </a:rPr>
              <a:t> </a:t>
            </a:r>
            <a:r>
              <a:rPr sz="1600" b="1" spc="140" dirty="0">
                <a:latin typeface="Cambria"/>
                <a:cs typeface="Cambria"/>
              </a:rPr>
              <a:t>a</a:t>
            </a:r>
            <a:r>
              <a:rPr sz="1600" b="1" spc="155" dirty="0">
                <a:latin typeface="Cambria"/>
                <a:cs typeface="Cambria"/>
              </a:rPr>
              <a:t> </a:t>
            </a:r>
            <a:r>
              <a:rPr sz="1600" b="1" spc="75" dirty="0">
                <a:latin typeface="Cambria"/>
                <a:cs typeface="Cambria"/>
              </a:rPr>
              <a:t>full</a:t>
            </a:r>
            <a:r>
              <a:rPr sz="1600" b="1" spc="155" dirty="0">
                <a:latin typeface="Cambria"/>
                <a:cs typeface="Cambria"/>
              </a:rPr>
              <a:t> </a:t>
            </a:r>
            <a:r>
              <a:rPr sz="1600" b="1" spc="80" dirty="0">
                <a:latin typeface="Cambria"/>
                <a:cs typeface="Cambria"/>
              </a:rPr>
              <a:t>time</a:t>
            </a:r>
            <a:r>
              <a:rPr sz="1600" b="1" spc="155" dirty="0">
                <a:latin typeface="Cambria"/>
                <a:cs typeface="Cambria"/>
              </a:rPr>
              <a:t> </a:t>
            </a:r>
            <a:r>
              <a:rPr sz="1600" b="1" spc="120" dirty="0">
                <a:latin typeface="Cambria"/>
                <a:cs typeface="Cambria"/>
              </a:rPr>
              <a:t>basis.</a:t>
            </a:r>
            <a:endParaRPr sz="1600" b="1" dirty="0">
              <a:latin typeface="Cambria"/>
              <a:cs typeface="Cambria"/>
            </a:endParaRPr>
          </a:p>
          <a:p>
            <a:pPr>
              <a:lnSpc>
                <a:spcPct val="100000"/>
              </a:lnSpc>
              <a:spcBef>
                <a:spcPts val="45"/>
              </a:spcBef>
              <a:buFont typeface="PMingLiU-ExtB"/>
              <a:buChar char="✓"/>
            </a:pPr>
            <a:endParaRPr sz="1600" b="1" dirty="0">
              <a:latin typeface="Cambria"/>
              <a:cs typeface="Cambria"/>
            </a:endParaRPr>
          </a:p>
          <a:p>
            <a:pPr marL="299085" indent="-287020">
              <a:lnSpc>
                <a:spcPct val="100000"/>
              </a:lnSpc>
              <a:buFont typeface="PMingLiU-ExtB"/>
              <a:buChar char="✓"/>
              <a:tabLst>
                <a:tab pos="299085" algn="l"/>
                <a:tab pos="299720" algn="l"/>
              </a:tabLst>
            </a:pPr>
            <a:r>
              <a:rPr sz="1600" b="1" spc="100" dirty="0">
                <a:latin typeface="Cambria"/>
                <a:cs typeface="Cambria"/>
              </a:rPr>
              <a:t>Academic</a:t>
            </a:r>
            <a:r>
              <a:rPr sz="1600" b="1" spc="170" dirty="0">
                <a:latin typeface="Cambria"/>
                <a:cs typeface="Cambria"/>
              </a:rPr>
              <a:t> </a:t>
            </a:r>
            <a:r>
              <a:rPr sz="1600" b="1" spc="70" dirty="0">
                <a:latin typeface="Cambria"/>
                <a:cs typeface="Cambria"/>
              </a:rPr>
              <a:t>year</a:t>
            </a:r>
            <a:r>
              <a:rPr sz="1600" b="1" spc="130" dirty="0">
                <a:latin typeface="Cambria"/>
                <a:cs typeface="Cambria"/>
              </a:rPr>
              <a:t> </a:t>
            </a:r>
            <a:r>
              <a:rPr sz="1600" b="1" spc="85" dirty="0">
                <a:latin typeface="Cambria"/>
                <a:cs typeface="Cambria"/>
              </a:rPr>
              <a:t>is</a:t>
            </a:r>
            <a:r>
              <a:rPr sz="1600" b="1" spc="175" dirty="0">
                <a:latin typeface="Cambria"/>
                <a:cs typeface="Cambria"/>
              </a:rPr>
              <a:t> </a:t>
            </a:r>
            <a:r>
              <a:rPr sz="1600" b="1" spc="85" dirty="0">
                <a:latin typeface="Cambria"/>
                <a:cs typeface="Cambria"/>
              </a:rPr>
              <a:t>considered</a:t>
            </a:r>
            <a:r>
              <a:rPr sz="1600" b="1" spc="145" dirty="0">
                <a:latin typeface="Cambria"/>
                <a:cs typeface="Cambria"/>
              </a:rPr>
              <a:t> </a:t>
            </a:r>
            <a:r>
              <a:rPr sz="1600" b="1" spc="65" dirty="0">
                <a:latin typeface="Cambria"/>
                <a:cs typeface="Cambria"/>
              </a:rPr>
              <a:t>from</a:t>
            </a:r>
            <a:r>
              <a:rPr sz="1600" b="1" spc="175" dirty="0">
                <a:latin typeface="Cambria"/>
                <a:cs typeface="Cambria"/>
              </a:rPr>
              <a:t> </a:t>
            </a:r>
            <a:r>
              <a:rPr sz="1600" b="1" spc="185" dirty="0">
                <a:latin typeface="Cambria"/>
                <a:cs typeface="Cambria"/>
              </a:rPr>
              <a:t>July</a:t>
            </a:r>
            <a:r>
              <a:rPr sz="1600" b="1" spc="155" dirty="0">
                <a:latin typeface="Cambria"/>
                <a:cs typeface="Cambria"/>
              </a:rPr>
              <a:t> </a:t>
            </a:r>
            <a:r>
              <a:rPr sz="1600" b="1" spc="50" dirty="0">
                <a:latin typeface="Cambria"/>
                <a:cs typeface="Cambria"/>
              </a:rPr>
              <a:t>to</a:t>
            </a:r>
            <a:r>
              <a:rPr sz="1600" b="1" spc="175" dirty="0">
                <a:latin typeface="Cambria"/>
                <a:cs typeface="Cambria"/>
              </a:rPr>
              <a:t> </a:t>
            </a:r>
            <a:r>
              <a:rPr sz="1600" b="1" spc="215" dirty="0">
                <a:latin typeface="Cambria"/>
                <a:cs typeface="Cambria"/>
              </a:rPr>
              <a:t>June.</a:t>
            </a:r>
            <a:endParaRPr sz="1600" b="1" dirty="0">
              <a:latin typeface="Cambria"/>
              <a:cs typeface="Cambria"/>
            </a:endParaRPr>
          </a:p>
        </p:txBody>
      </p:sp>
      <p:pic>
        <p:nvPicPr>
          <p:cNvPr id="3" name="object 3"/>
          <p:cNvPicPr/>
          <p:nvPr/>
        </p:nvPicPr>
        <p:blipFill>
          <a:blip r:embed="rId2" cstate="print"/>
          <a:stretch>
            <a:fillRect/>
          </a:stretch>
        </p:blipFill>
        <p:spPr>
          <a:xfrm>
            <a:off x="772668" y="350520"/>
            <a:ext cx="690371" cy="5745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5958" y="1212549"/>
            <a:ext cx="8424545" cy="3074035"/>
          </a:xfrm>
          <a:prstGeom prst="rect">
            <a:avLst/>
          </a:prstGeom>
        </p:spPr>
        <p:txBody>
          <a:bodyPr vert="horz" wrap="square" lIns="0" tIns="12065" rIns="0" bIns="0" rtlCol="0">
            <a:spAutoFit/>
          </a:bodyPr>
          <a:lstStyle/>
          <a:p>
            <a:pPr marL="601980" marR="55880" indent="-287020" algn="just">
              <a:lnSpc>
                <a:spcPct val="100000"/>
              </a:lnSpc>
              <a:spcBef>
                <a:spcPts val="95"/>
              </a:spcBef>
              <a:buFont typeface="PMingLiU-ExtB"/>
              <a:buChar char="✓"/>
              <a:tabLst>
                <a:tab pos="602615" algn="l"/>
              </a:tabLst>
            </a:pPr>
            <a:r>
              <a:rPr sz="1600" b="1" spc="30" dirty="0">
                <a:latin typeface="Cambria"/>
                <a:cs typeface="Cambria"/>
              </a:rPr>
              <a:t>If</a:t>
            </a:r>
            <a:r>
              <a:rPr sz="1600" b="1" spc="35" dirty="0">
                <a:latin typeface="Cambria"/>
                <a:cs typeface="Cambria"/>
              </a:rPr>
              <a:t> </a:t>
            </a:r>
            <a:r>
              <a:rPr sz="1600" b="1" spc="90" dirty="0">
                <a:latin typeface="Cambria"/>
                <a:cs typeface="Cambria"/>
              </a:rPr>
              <a:t>the</a:t>
            </a:r>
            <a:r>
              <a:rPr sz="1600" b="1" spc="95" dirty="0">
                <a:latin typeface="Cambria"/>
                <a:cs typeface="Cambria"/>
              </a:rPr>
              <a:t> </a:t>
            </a:r>
            <a:r>
              <a:rPr sz="1600" b="1" spc="155" dirty="0">
                <a:latin typeface="Cambria"/>
                <a:cs typeface="Cambria"/>
              </a:rPr>
              <a:t>SAR </a:t>
            </a:r>
            <a:r>
              <a:rPr sz="1600" b="1" spc="95" dirty="0">
                <a:latin typeface="Cambria"/>
                <a:cs typeface="Cambria"/>
              </a:rPr>
              <a:t>is </a:t>
            </a:r>
            <a:r>
              <a:rPr sz="1600" b="1" spc="105" dirty="0">
                <a:latin typeface="Cambria"/>
                <a:cs typeface="Cambria"/>
              </a:rPr>
              <a:t>submitted </a:t>
            </a:r>
            <a:r>
              <a:rPr sz="1600" b="1" spc="50" dirty="0">
                <a:latin typeface="Cambria"/>
                <a:cs typeface="Cambria"/>
              </a:rPr>
              <a:t>before</a:t>
            </a:r>
            <a:r>
              <a:rPr sz="1600" b="1" spc="55" dirty="0">
                <a:latin typeface="Cambria"/>
                <a:cs typeface="Cambria"/>
              </a:rPr>
              <a:t> </a:t>
            </a:r>
            <a:r>
              <a:rPr sz="1600" b="1" spc="85" dirty="0">
                <a:latin typeface="Cambria"/>
                <a:cs typeface="Cambria"/>
              </a:rPr>
              <a:t>30</a:t>
            </a:r>
            <a:r>
              <a:rPr sz="1575" b="1" spc="127" baseline="26455" dirty="0">
                <a:latin typeface="Cambria"/>
                <a:cs typeface="Cambria"/>
              </a:rPr>
              <a:t>th</a:t>
            </a:r>
            <a:r>
              <a:rPr sz="1575" b="1" spc="135" baseline="26455" dirty="0">
                <a:latin typeface="Cambria"/>
                <a:cs typeface="Cambria"/>
              </a:rPr>
              <a:t> </a:t>
            </a:r>
            <a:r>
              <a:rPr sz="1600" b="1" spc="105" dirty="0">
                <a:latin typeface="Cambria"/>
                <a:cs typeface="Cambria"/>
              </a:rPr>
              <a:t>September, </a:t>
            </a:r>
            <a:r>
              <a:rPr sz="1600" b="1" spc="110" dirty="0">
                <a:latin typeface="Cambria"/>
                <a:cs typeface="Cambria"/>
              </a:rPr>
              <a:t>then </a:t>
            </a:r>
            <a:r>
              <a:rPr sz="1600" b="1" spc="95" dirty="0">
                <a:latin typeface="Cambria"/>
                <a:cs typeface="Cambria"/>
              </a:rPr>
              <a:t>the </a:t>
            </a:r>
            <a:r>
              <a:rPr sz="1600" b="1" spc="160" dirty="0">
                <a:latin typeface="Cambria"/>
                <a:cs typeface="Cambria"/>
              </a:rPr>
              <a:t>CAY </a:t>
            </a:r>
            <a:r>
              <a:rPr sz="1600" b="1" spc="105" dirty="0">
                <a:latin typeface="Cambria"/>
                <a:cs typeface="Cambria"/>
              </a:rPr>
              <a:t>shall </a:t>
            </a:r>
            <a:r>
              <a:rPr sz="1600" b="1" spc="75" dirty="0">
                <a:latin typeface="Cambria"/>
                <a:cs typeface="Cambria"/>
              </a:rPr>
              <a:t>be</a:t>
            </a:r>
            <a:r>
              <a:rPr sz="1600" b="1" spc="80" dirty="0">
                <a:latin typeface="Cambria"/>
                <a:cs typeface="Cambria"/>
              </a:rPr>
              <a:t> </a:t>
            </a:r>
            <a:r>
              <a:rPr sz="1600" b="1" spc="90" dirty="0">
                <a:latin typeface="Cambria"/>
                <a:cs typeface="Cambria"/>
              </a:rPr>
              <a:t>the </a:t>
            </a:r>
            <a:r>
              <a:rPr sz="1600" b="1" spc="95" dirty="0">
                <a:latin typeface="Cambria"/>
                <a:cs typeface="Cambria"/>
              </a:rPr>
              <a:t> </a:t>
            </a:r>
            <a:r>
              <a:rPr sz="1600" b="1" spc="75" dirty="0">
                <a:latin typeface="Cambria"/>
                <a:cs typeface="Cambria"/>
              </a:rPr>
              <a:t>previous</a:t>
            </a:r>
            <a:r>
              <a:rPr sz="1600" b="1" spc="80" dirty="0">
                <a:latin typeface="Cambria"/>
                <a:cs typeface="Cambria"/>
              </a:rPr>
              <a:t> </a:t>
            </a:r>
            <a:r>
              <a:rPr sz="1600" b="1" spc="110" dirty="0">
                <a:latin typeface="Cambria"/>
                <a:cs typeface="Cambria"/>
              </a:rPr>
              <a:t>academic </a:t>
            </a:r>
            <a:r>
              <a:rPr sz="1600" b="1" spc="70" dirty="0">
                <a:latin typeface="Cambria"/>
                <a:cs typeface="Cambria"/>
              </a:rPr>
              <a:t>year</a:t>
            </a:r>
            <a:r>
              <a:rPr sz="1600" b="1" spc="75" dirty="0">
                <a:latin typeface="Cambria"/>
                <a:cs typeface="Cambria"/>
              </a:rPr>
              <a:t> </a:t>
            </a:r>
            <a:r>
              <a:rPr sz="1600" b="1" spc="130" dirty="0">
                <a:latin typeface="Cambria"/>
                <a:cs typeface="Cambria"/>
              </a:rPr>
              <a:t>and </a:t>
            </a:r>
            <a:r>
              <a:rPr sz="1600" b="1" spc="30" dirty="0">
                <a:latin typeface="Cambria"/>
                <a:cs typeface="Cambria"/>
              </a:rPr>
              <a:t>if</a:t>
            </a:r>
            <a:r>
              <a:rPr sz="1600" b="1" spc="35" dirty="0">
                <a:latin typeface="Cambria"/>
                <a:cs typeface="Cambria"/>
              </a:rPr>
              <a:t> </a:t>
            </a:r>
            <a:r>
              <a:rPr sz="1600" b="1" spc="95" dirty="0">
                <a:latin typeface="Cambria"/>
                <a:cs typeface="Cambria"/>
              </a:rPr>
              <a:t>the  </a:t>
            </a:r>
            <a:r>
              <a:rPr sz="1600" b="1" spc="160" dirty="0">
                <a:latin typeface="Cambria"/>
                <a:cs typeface="Cambria"/>
              </a:rPr>
              <a:t>SAR </a:t>
            </a:r>
            <a:r>
              <a:rPr sz="1600" b="1" spc="85" dirty="0">
                <a:latin typeface="Cambria"/>
                <a:cs typeface="Cambria"/>
              </a:rPr>
              <a:t>is  </a:t>
            </a:r>
            <a:r>
              <a:rPr sz="1600" b="1" spc="105" dirty="0">
                <a:latin typeface="Cambria"/>
                <a:cs typeface="Cambria"/>
              </a:rPr>
              <a:t>submitted </a:t>
            </a:r>
            <a:r>
              <a:rPr sz="1600" b="1" spc="65" dirty="0">
                <a:latin typeface="Cambria"/>
                <a:cs typeface="Cambria"/>
              </a:rPr>
              <a:t>after  </a:t>
            </a:r>
            <a:r>
              <a:rPr sz="1600" b="1" spc="90" dirty="0">
                <a:latin typeface="Cambria"/>
                <a:cs typeface="Cambria"/>
              </a:rPr>
              <a:t>30</a:t>
            </a:r>
            <a:r>
              <a:rPr sz="1575" b="1" spc="135" baseline="26455" dirty="0">
                <a:latin typeface="Cambria"/>
                <a:cs typeface="Cambria"/>
              </a:rPr>
              <a:t>th  </a:t>
            </a:r>
            <a:r>
              <a:rPr sz="1600" b="1" spc="105" dirty="0">
                <a:latin typeface="Cambria"/>
                <a:cs typeface="Cambria"/>
              </a:rPr>
              <a:t>September, </a:t>
            </a:r>
            <a:r>
              <a:rPr sz="1600" b="1" spc="110" dirty="0">
                <a:latin typeface="Cambria"/>
                <a:cs typeface="Cambria"/>
              </a:rPr>
              <a:t> </a:t>
            </a:r>
            <a:r>
              <a:rPr sz="1600" b="1" spc="114" dirty="0">
                <a:latin typeface="Cambria"/>
                <a:cs typeface="Cambria"/>
              </a:rPr>
              <a:t>then </a:t>
            </a:r>
            <a:r>
              <a:rPr sz="1600" b="1" spc="90" dirty="0">
                <a:latin typeface="Cambria"/>
                <a:cs typeface="Cambria"/>
              </a:rPr>
              <a:t>the </a:t>
            </a:r>
            <a:r>
              <a:rPr sz="1600" b="1" spc="155" dirty="0">
                <a:latin typeface="Cambria"/>
                <a:cs typeface="Cambria"/>
              </a:rPr>
              <a:t>CAY </a:t>
            </a:r>
            <a:r>
              <a:rPr sz="1600" b="1" spc="105" dirty="0">
                <a:latin typeface="Cambria"/>
                <a:cs typeface="Cambria"/>
              </a:rPr>
              <a:t>shall </a:t>
            </a:r>
            <a:r>
              <a:rPr sz="1600" b="1" spc="75" dirty="0">
                <a:latin typeface="Cambria"/>
                <a:cs typeface="Cambria"/>
              </a:rPr>
              <a:t>be</a:t>
            </a:r>
            <a:r>
              <a:rPr sz="1600" b="1" spc="80" dirty="0">
                <a:latin typeface="Cambria"/>
                <a:cs typeface="Cambria"/>
              </a:rPr>
              <a:t> </a:t>
            </a:r>
            <a:r>
              <a:rPr sz="1600" b="1" spc="90" dirty="0">
                <a:latin typeface="Cambria"/>
                <a:cs typeface="Cambria"/>
              </a:rPr>
              <a:t>the </a:t>
            </a:r>
            <a:r>
              <a:rPr sz="1600" b="1" spc="114" dirty="0">
                <a:latin typeface="Cambria"/>
                <a:cs typeface="Cambria"/>
              </a:rPr>
              <a:t>running </a:t>
            </a:r>
            <a:r>
              <a:rPr sz="1600" b="1" spc="110" dirty="0">
                <a:latin typeface="Cambria"/>
                <a:cs typeface="Cambria"/>
              </a:rPr>
              <a:t>academic </a:t>
            </a:r>
            <a:r>
              <a:rPr sz="1600" b="1" spc="70" dirty="0">
                <a:latin typeface="Cambria"/>
                <a:cs typeface="Cambria"/>
              </a:rPr>
              <a:t>year</a:t>
            </a:r>
            <a:r>
              <a:rPr sz="1600" b="1" spc="75" dirty="0">
                <a:latin typeface="Cambria"/>
                <a:cs typeface="Cambria"/>
              </a:rPr>
              <a:t> </a:t>
            </a:r>
            <a:r>
              <a:rPr sz="1600" b="1" spc="35" dirty="0">
                <a:latin typeface="Cambria"/>
                <a:cs typeface="Cambria"/>
              </a:rPr>
              <a:t>for</a:t>
            </a:r>
            <a:r>
              <a:rPr sz="1600" b="1" spc="40" dirty="0">
                <a:latin typeface="Cambria"/>
                <a:cs typeface="Cambria"/>
              </a:rPr>
              <a:t> </a:t>
            </a:r>
            <a:r>
              <a:rPr sz="1600" b="1" spc="90" dirty="0">
                <a:latin typeface="Cambria"/>
                <a:cs typeface="Cambria"/>
              </a:rPr>
              <a:t>the</a:t>
            </a:r>
            <a:r>
              <a:rPr sz="1600" b="1" spc="95" dirty="0">
                <a:latin typeface="Cambria"/>
                <a:cs typeface="Cambria"/>
              </a:rPr>
              <a:t> </a:t>
            </a:r>
            <a:r>
              <a:rPr sz="1600" b="1" spc="85" dirty="0">
                <a:latin typeface="Cambria"/>
                <a:cs typeface="Cambria"/>
              </a:rPr>
              <a:t>purpose</a:t>
            </a:r>
            <a:r>
              <a:rPr sz="1600" b="1" spc="90" dirty="0">
                <a:latin typeface="Cambria"/>
                <a:cs typeface="Cambria"/>
              </a:rPr>
              <a:t> </a:t>
            </a:r>
            <a:r>
              <a:rPr sz="1600" b="1" spc="30" dirty="0">
                <a:latin typeface="Cambria"/>
                <a:cs typeface="Cambria"/>
              </a:rPr>
              <a:t>of</a:t>
            </a:r>
            <a:r>
              <a:rPr sz="1600" b="1" spc="35" dirty="0">
                <a:latin typeface="Cambria"/>
                <a:cs typeface="Cambria"/>
              </a:rPr>
              <a:t> </a:t>
            </a:r>
            <a:r>
              <a:rPr sz="1600" b="1" spc="110" dirty="0">
                <a:latin typeface="Cambria"/>
                <a:cs typeface="Cambria"/>
              </a:rPr>
              <a:t>data </a:t>
            </a:r>
            <a:r>
              <a:rPr sz="1600" b="1" spc="114" dirty="0">
                <a:latin typeface="Cambria"/>
                <a:cs typeface="Cambria"/>
              </a:rPr>
              <a:t> </a:t>
            </a:r>
            <a:r>
              <a:rPr sz="1600" b="1" spc="85" dirty="0">
                <a:latin typeface="Cambria"/>
                <a:cs typeface="Cambria"/>
              </a:rPr>
              <a:t>consideration</a:t>
            </a:r>
            <a:r>
              <a:rPr sz="1600" b="1" spc="185" dirty="0">
                <a:latin typeface="Cambria"/>
                <a:cs typeface="Cambria"/>
              </a:rPr>
              <a:t> </a:t>
            </a:r>
            <a:r>
              <a:rPr sz="1600" b="1" spc="130" dirty="0">
                <a:latin typeface="Cambria"/>
                <a:cs typeface="Cambria"/>
              </a:rPr>
              <a:t>and</a:t>
            </a:r>
            <a:r>
              <a:rPr sz="1600" b="1" spc="170" dirty="0">
                <a:latin typeface="Cambria"/>
                <a:cs typeface="Cambria"/>
              </a:rPr>
              <a:t> </a:t>
            </a:r>
            <a:r>
              <a:rPr sz="1600" b="1" spc="105" dirty="0">
                <a:latin typeface="Cambria"/>
                <a:cs typeface="Cambria"/>
              </a:rPr>
              <a:t>calculations.</a:t>
            </a:r>
            <a:endParaRPr sz="1600" b="1" dirty="0">
              <a:latin typeface="Cambria"/>
              <a:cs typeface="Cambria"/>
            </a:endParaRPr>
          </a:p>
          <a:p>
            <a:pPr>
              <a:lnSpc>
                <a:spcPct val="100000"/>
              </a:lnSpc>
              <a:spcBef>
                <a:spcPts val="45"/>
              </a:spcBef>
            </a:pPr>
            <a:endParaRPr sz="1600" dirty="0">
              <a:latin typeface="Cambria"/>
              <a:cs typeface="Cambria"/>
            </a:endParaRPr>
          </a:p>
          <a:p>
            <a:pPr marL="38100">
              <a:lnSpc>
                <a:spcPct val="100000"/>
              </a:lnSpc>
              <a:spcBef>
                <a:spcPts val="5"/>
              </a:spcBef>
            </a:pPr>
            <a:r>
              <a:rPr sz="1500" b="1" spc="140" dirty="0">
                <a:latin typeface="Cambria"/>
                <a:cs typeface="Cambria"/>
              </a:rPr>
              <a:t>CAY:</a:t>
            </a:r>
            <a:r>
              <a:rPr sz="1500" b="1" spc="160" dirty="0">
                <a:latin typeface="Cambria"/>
                <a:cs typeface="Cambria"/>
              </a:rPr>
              <a:t> </a:t>
            </a:r>
            <a:r>
              <a:rPr sz="1500" b="1" spc="90" dirty="0">
                <a:latin typeface="Cambria"/>
                <a:cs typeface="Cambria"/>
              </a:rPr>
              <a:t>Current</a:t>
            </a:r>
            <a:r>
              <a:rPr sz="1500" b="1" spc="160" dirty="0">
                <a:latin typeface="Cambria"/>
                <a:cs typeface="Cambria"/>
              </a:rPr>
              <a:t> </a:t>
            </a:r>
            <a:r>
              <a:rPr sz="1500" b="1" spc="110" dirty="0">
                <a:latin typeface="Cambria"/>
                <a:cs typeface="Cambria"/>
              </a:rPr>
              <a:t>Academic</a:t>
            </a:r>
            <a:r>
              <a:rPr sz="1500" b="1" spc="160" dirty="0">
                <a:latin typeface="Cambria"/>
                <a:cs typeface="Cambria"/>
              </a:rPr>
              <a:t> </a:t>
            </a:r>
            <a:r>
              <a:rPr sz="1500" b="1" spc="70" dirty="0">
                <a:latin typeface="Cambria"/>
                <a:cs typeface="Cambria"/>
              </a:rPr>
              <a:t>Year</a:t>
            </a:r>
            <a:endParaRPr sz="1500" dirty="0">
              <a:latin typeface="Cambria"/>
              <a:cs typeface="Cambria"/>
            </a:endParaRPr>
          </a:p>
          <a:p>
            <a:pPr marL="38100" marR="4149090">
              <a:lnSpc>
                <a:spcPct val="99700"/>
              </a:lnSpc>
              <a:spcBef>
                <a:spcPts val="15"/>
              </a:spcBef>
            </a:pPr>
            <a:r>
              <a:rPr sz="1500" b="1" spc="135" dirty="0">
                <a:latin typeface="Cambria"/>
                <a:cs typeface="Cambria"/>
              </a:rPr>
              <a:t>CAYm1:</a:t>
            </a:r>
            <a:r>
              <a:rPr sz="1500" b="1" spc="170" dirty="0">
                <a:latin typeface="Cambria"/>
                <a:cs typeface="Cambria"/>
              </a:rPr>
              <a:t> </a:t>
            </a:r>
            <a:r>
              <a:rPr sz="1500" b="1" spc="90" dirty="0">
                <a:latin typeface="Cambria"/>
                <a:cs typeface="Cambria"/>
              </a:rPr>
              <a:t>Current</a:t>
            </a:r>
            <a:r>
              <a:rPr sz="1500" b="1" spc="190" dirty="0">
                <a:latin typeface="Cambria"/>
                <a:cs typeface="Cambria"/>
              </a:rPr>
              <a:t> </a:t>
            </a:r>
            <a:r>
              <a:rPr sz="1500" b="1" spc="105" dirty="0">
                <a:latin typeface="Cambria"/>
                <a:cs typeface="Cambria"/>
              </a:rPr>
              <a:t>Academic</a:t>
            </a:r>
            <a:r>
              <a:rPr sz="1500" b="1" spc="170" dirty="0">
                <a:latin typeface="Cambria"/>
                <a:cs typeface="Cambria"/>
              </a:rPr>
              <a:t> </a:t>
            </a:r>
            <a:r>
              <a:rPr sz="1500" b="1" spc="70" dirty="0">
                <a:latin typeface="Cambria"/>
                <a:cs typeface="Cambria"/>
              </a:rPr>
              <a:t>Year</a:t>
            </a:r>
            <a:r>
              <a:rPr sz="1500" b="1" spc="175" dirty="0">
                <a:latin typeface="Cambria"/>
                <a:cs typeface="Cambria"/>
              </a:rPr>
              <a:t> </a:t>
            </a:r>
            <a:r>
              <a:rPr sz="1500" b="1" spc="105" dirty="0">
                <a:latin typeface="Cambria"/>
                <a:cs typeface="Cambria"/>
              </a:rPr>
              <a:t>minus</a:t>
            </a:r>
            <a:r>
              <a:rPr sz="1500" b="1" spc="160" dirty="0">
                <a:latin typeface="Cambria"/>
                <a:cs typeface="Cambria"/>
              </a:rPr>
              <a:t> </a:t>
            </a:r>
            <a:r>
              <a:rPr sz="1500" b="1" spc="100" dirty="0">
                <a:latin typeface="Cambria"/>
                <a:cs typeface="Cambria"/>
              </a:rPr>
              <a:t>1 </a:t>
            </a:r>
            <a:r>
              <a:rPr sz="1500" b="1" spc="105" dirty="0">
                <a:latin typeface="Cambria"/>
                <a:cs typeface="Cambria"/>
              </a:rPr>
              <a:t> </a:t>
            </a:r>
            <a:r>
              <a:rPr sz="1500" b="1" spc="135" dirty="0">
                <a:latin typeface="Cambria"/>
                <a:cs typeface="Cambria"/>
              </a:rPr>
              <a:t>CAYm2:</a:t>
            </a:r>
            <a:r>
              <a:rPr sz="1500" b="1" spc="170" dirty="0">
                <a:latin typeface="Cambria"/>
                <a:cs typeface="Cambria"/>
              </a:rPr>
              <a:t> </a:t>
            </a:r>
            <a:r>
              <a:rPr sz="1500" b="1" spc="90" dirty="0">
                <a:latin typeface="Cambria"/>
                <a:cs typeface="Cambria"/>
              </a:rPr>
              <a:t>Current</a:t>
            </a:r>
            <a:r>
              <a:rPr sz="1500" b="1" spc="190" dirty="0">
                <a:latin typeface="Cambria"/>
                <a:cs typeface="Cambria"/>
              </a:rPr>
              <a:t> </a:t>
            </a:r>
            <a:r>
              <a:rPr sz="1500" b="1" spc="105" dirty="0">
                <a:latin typeface="Cambria"/>
                <a:cs typeface="Cambria"/>
              </a:rPr>
              <a:t>Academic</a:t>
            </a:r>
            <a:r>
              <a:rPr sz="1500" b="1" spc="170" dirty="0">
                <a:latin typeface="Cambria"/>
                <a:cs typeface="Cambria"/>
              </a:rPr>
              <a:t> </a:t>
            </a:r>
            <a:r>
              <a:rPr sz="1500" b="1" spc="70" dirty="0">
                <a:latin typeface="Cambria"/>
                <a:cs typeface="Cambria"/>
              </a:rPr>
              <a:t>Year</a:t>
            </a:r>
            <a:r>
              <a:rPr sz="1500" b="1" spc="175" dirty="0">
                <a:latin typeface="Cambria"/>
                <a:cs typeface="Cambria"/>
              </a:rPr>
              <a:t> </a:t>
            </a:r>
            <a:r>
              <a:rPr sz="1500" b="1" spc="105" dirty="0">
                <a:latin typeface="Cambria"/>
                <a:cs typeface="Cambria"/>
              </a:rPr>
              <a:t>minus</a:t>
            </a:r>
            <a:r>
              <a:rPr sz="1500" b="1" spc="160" dirty="0">
                <a:latin typeface="Cambria"/>
                <a:cs typeface="Cambria"/>
              </a:rPr>
              <a:t> </a:t>
            </a:r>
            <a:r>
              <a:rPr sz="1500" b="1" spc="100" dirty="0">
                <a:latin typeface="Cambria"/>
                <a:cs typeface="Cambria"/>
              </a:rPr>
              <a:t>2 </a:t>
            </a:r>
            <a:r>
              <a:rPr sz="1500" b="1" spc="105" dirty="0">
                <a:latin typeface="Cambria"/>
                <a:cs typeface="Cambria"/>
              </a:rPr>
              <a:t> </a:t>
            </a:r>
            <a:r>
              <a:rPr sz="1500" b="1" spc="135" dirty="0">
                <a:latin typeface="Cambria"/>
                <a:cs typeface="Cambria"/>
              </a:rPr>
              <a:t>CAYm3:</a:t>
            </a:r>
            <a:r>
              <a:rPr sz="1500" b="1" spc="170" dirty="0">
                <a:latin typeface="Cambria"/>
                <a:cs typeface="Cambria"/>
              </a:rPr>
              <a:t> </a:t>
            </a:r>
            <a:r>
              <a:rPr sz="1500" b="1" spc="90" dirty="0">
                <a:latin typeface="Cambria"/>
                <a:cs typeface="Cambria"/>
              </a:rPr>
              <a:t>Current</a:t>
            </a:r>
            <a:r>
              <a:rPr sz="1500" b="1" spc="190" dirty="0">
                <a:latin typeface="Cambria"/>
                <a:cs typeface="Cambria"/>
              </a:rPr>
              <a:t> </a:t>
            </a:r>
            <a:r>
              <a:rPr sz="1500" b="1" spc="100" dirty="0">
                <a:latin typeface="Cambria"/>
                <a:cs typeface="Cambria"/>
              </a:rPr>
              <a:t>Assessment</a:t>
            </a:r>
            <a:r>
              <a:rPr sz="1500" b="1" spc="160" dirty="0">
                <a:latin typeface="Cambria"/>
                <a:cs typeface="Cambria"/>
              </a:rPr>
              <a:t> </a:t>
            </a:r>
            <a:r>
              <a:rPr sz="1500" b="1" spc="70" dirty="0">
                <a:latin typeface="Cambria"/>
                <a:cs typeface="Cambria"/>
              </a:rPr>
              <a:t>Year</a:t>
            </a:r>
            <a:r>
              <a:rPr sz="1500" b="1" spc="155" dirty="0">
                <a:latin typeface="Cambria"/>
                <a:cs typeface="Cambria"/>
              </a:rPr>
              <a:t> </a:t>
            </a:r>
            <a:r>
              <a:rPr sz="1500" b="1" spc="105" dirty="0">
                <a:latin typeface="Cambria"/>
                <a:cs typeface="Cambria"/>
              </a:rPr>
              <a:t>minus</a:t>
            </a:r>
            <a:r>
              <a:rPr sz="1500" b="1" spc="160" dirty="0">
                <a:latin typeface="Cambria"/>
                <a:cs typeface="Cambria"/>
              </a:rPr>
              <a:t> </a:t>
            </a:r>
            <a:r>
              <a:rPr sz="1500" b="1" spc="100" dirty="0">
                <a:latin typeface="Cambria"/>
                <a:cs typeface="Cambria"/>
              </a:rPr>
              <a:t>3</a:t>
            </a:r>
            <a:endParaRPr sz="1500" dirty="0">
              <a:latin typeface="Cambria"/>
              <a:cs typeface="Cambria"/>
            </a:endParaRPr>
          </a:p>
          <a:p>
            <a:pPr>
              <a:lnSpc>
                <a:spcPct val="100000"/>
              </a:lnSpc>
            </a:pPr>
            <a:endParaRPr sz="1550" dirty="0">
              <a:latin typeface="Cambria"/>
              <a:cs typeface="Cambria"/>
            </a:endParaRPr>
          </a:p>
          <a:p>
            <a:pPr marL="38100" marR="400050">
              <a:lnSpc>
                <a:spcPct val="99700"/>
              </a:lnSpc>
            </a:pPr>
            <a:r>
              <a:rPr sz="1500" b="1" spc="90" dirty="0">
                <a:latin typeface="Cambria"/>
                <a:cs typeface="Cambria"/>
              </a:rPr>
              <a:t>The</a:t>
            </a:r>
            <a:r>
              <a:rPr sz="1500" b="1" spc="195" dirty="0">
                <a:latin typeface="Cambria"/>
                <a:cs typeface="Cambria"/>
              </a:rPr>
              <a:t> </a:t>
            </a:r>
            <a:r>
              <a:rPr sz="1500" b="1" spc="65" dirty="0">
                <a:latin typeface="Cambria"/>
                <a:cs typeface="Cambria"/>
              </a:rPr>
              <a:t>year</a:t>
            </a:r>
            <a:r>
              <a:rPr sz="1500" b="1" spc="165" dirty="0">
                <a:latin typeface="Cambria"/>
                <a:cs typeface="Cambria"/>
              </a:rPr>
              <a:t> </a:t>
            </a:r>
            <a:r>
              <a:rPr sz="1500" b="1" spc="95" dirty="0">
                <a:latin typeface="Cambria"/>
                <a:cs typeface="Cambria"/>
              </a:rPr>
              <a:t>mentioned</a:t>
            </a:r>
            <a:r>
              <a:rPr sz="1500" b="1" spc="180" dirty="0">
                <a:latin typeface="Cambria"/>
                <a:cs typeface="Cambria"/>
              </a:rPr>
              <a:t> </a:t>
            </a:r>
            <a:r>
              <a:rPr sz="1500" b="1" spc="90" dirty="0">
                <a:latin typeface="Cambria"/>
                <a:cs typeface="Cambria"/>
              </a:rPr>
              <a:t>in</a:t>
            </a:r>
            <a:r>
              <a:rPr sz="1500" b="1" spc="180" dirty="0">
                <a:latin typeface="Cambria"/>
                <a:cs typeface="Cambria"/>
              </a:rPr>
              <a:t> </a:t>
            </a:r>
            <a:r>
              <a:rPr sz="1500" b="1" spc="110" dirty="0">
                <a:latin typeface="Cambria"/>
                <a:cs typeface="Cambria"/>
              </a:rPr>
              <a:t>the</a:t>
            </a:r>
            <a:r>
              <a:rPr sz="1500" b="1" spc="195" dirty="0">
                <a:latin typeface="Cambria"/>
                <a:cs typeface="Cambria"/>
              </a:rPr>
              <a:t> </a:t>
            </a:r>
            <a:r>
              <a:rPr sz="1500" b="1" spc="105" dirty="0">
                <a:latin typeface="Cambria"/>
                <a:cs typeface="Cambria"/>
              </a:rPr>
              <a:t>documents</a:t>
            </a:r>
            <a:r>
              <a:rPr sz="1500" b="1" spc="180" dirty="0">
                <a:latin typeface="Cambria"/>
                <a:cs typeface="Cambria"/>
              </a:rPr>
              <a:t> </a:t>
            </a:r>
            <a:r>
              <a:rPr sz="1500" b="1" spc="40" dirty="0">
                <a:latin typeface="Cambria"/>
                <a:cs typeface="Cambria"/>
              </a:rPr>
              <a:t>are</a:t>
            </a:r>
            <a:r>
              <a:rPr sz="1500" b="1" spc="180" dirty="0">
                <a:latin typeface="Cambria"/>
                <a:cs typeface="Cambria"/>
              </a:rPr>
              <a:t> </a:t>
            </a:r>
            <a:r>
              <a:rPr sz="1500" b="1" spc="90" dirty="0">
                <a:latin typeface="Cambria"/>
                <a:cs typeface="Cambria"/>
              </a:rPr>
              <a:t>just</a:t>
            </a:r>
            <a:r>
              <a:rPr sz="1500" b="1" spc="180" dirty="0">
                <a:latin typeface="Cambria"/>
                <a:cs typeface="Cambria"/>
              </a:rPr>
              <a:t> </a:t>
            </a:r>
            <a:r>
              <a:rPr sz="1500" b="1" spc="105" dirty="0">
                <a:latin typeface="Cambria"/>
                <a:cs typeface="Cambria"/>
              </a:rPr>
              <a:t>the</a:t>
            </a:r>
            <a:r>
              <a:rPr sz="1500" b="1" spc="215" dirty="0">
                <a:latin typeface="Cambria"/>
                <a:cs typeface="Cambria"/>
              </a:rPr>
              <a:t> </a:t>
            </a:r>
            <a:r>
              <a:rPr sz="1500" b="1" spc="85" dirty="0">
                <a:latin typeface="Cambria"/>
                <a:cs typeface="Cambria"/>
              </a:rPr>
              <a:t>examples;</a:t>
            </a:r>
            <a:r>
              <a:rPr sz="1500" b="1" spc="165" dirty="0">
                <a:latin typeface="Cambria"/>
                <a:cs typeface="Cambria"/>
              </a:rPr>
              <a:t> </a:t>
            </a:r>
            <a:r>
              <a:rPr sz="1500" b="1" spc="100" dirty="0">
                <a:latin typeface="Cambria"/>
                <a:cs typeface="Cambria"/>
              </a:rPr>
              <a:t>Institute</a:t>
            </a:r>
            <a:r>
              <a:rPr sz="1500" b="1" spc="195" dirty="0">
                <a:latin typeface="Cambria"/>
                <a:cs typeface="Cambria"/>
              </a:rPr>
              <a:t> </a:t>
            </a:r>
            <a:r>
              <a:rPr sz="1500" b="1" spc="90" dirty="0">
                <a:latin typeface="Cambria"/>
                <a:cs typeface="Cambria"/>
              </a:rPr>
              <a:t>has</a:t>
            </a:r>
            <a:r>
              <a:rPr sz="1500" b="1" spc="180" dirty="0">
                <a:latin typeface="Cambria"/>
                <a:cs typeface="Cambria"/>
              </a:rPr>
              <a:t> </a:t>
            </a:r>
            <a:r>
              <a:rPr sz="1500" b="1" spc="105" dirty="0">
                <a:latin typeface="Cambria"/>
                <a:cs typeface="Cambria"/>
              </a:rPr>
              <a:t>to </a:t>
            </a:r>
            <a:r>
              <a:rPr sz="1500" b="1" spc="110" dirty="0">
                <a:latin typeface="Cambria"/>
                <a:cs typeface="Cambria"/>
              </a:rPr>
              <a:t> </a:t>
            </a:r>
            <a:r>
              <a:rPr sz="1500" b="1" spc="80" dirty="0">
                <a:latin typeface="Cambria"/>
                <a:cs typeface="Cambria"/>
              </a:rPr>
              <a:t>consider</a:t>
            </a:r>
            <a:r>
              <a:rPr sz="1500" b="1" spc="160" dirty="0">
                <a:latin typeface="Cambria"/>
                <a:cs typeface="Cambria"/>
              </a:rPr>
              <a:t> </a:t>
            </a:r>
            <a:r>
              <a:rPr sz="1500" b="1" spc="110" dirty="0">
                <a:latin typeface="Cambria"/>
                <a:cs typeface="Cambria"/>
              </a:rPr>
              <a:t>the</a:t>
            </a:r>
            <a:r>
              <a:rPr sz="1500" b="1" spc="190" dirty="0">
                <a:latin typeface="Cambria"/>
                <a:cs typeface="Cambria"/>
              </a:rPr>
              <a:t> </a:t>
            </a:r>
            <a:r>
              <a:rPr sz="1500" b="1" spc="100" dirty="0">
                <a:latin typeface="Cambria"/>
                <a:cs typeface="Cambria"/>
              </a:rPr>
              <a:t>academic</a:t>
            </a:r>
            <a:r>
              <a:rPr sz="1500" b="1" spc="190" dirty="0">
                <a:latin typeface="Cambria"/>
                <a:cs typeface="Cambria"/>
              </a:rPr>
              <a:t> </a:t>
            </a:r>
            <a:r>
              <a:rPr sz="1500" b="1" spc="70" dirty="0">
                <a:latin typeface="Cambria"/>
                <a:cs typeface="Cambria"/>
              </a:rPr>
              <a:t>years</a:t>
            </a:r>
            <a:r>
              <a:rPr sz="1500" b="1" spc="160" dirty="0">
                <a:latin typeface="Cambria"/>
                <a:cs typeface="Cambria"/>
              </a:rPr>
              <a:t> </a:t>
            </a:r>
            <a:r>
              <a:rPr sz="1500" b="1" spc="75" dirty="0">
                <a:latin typeface="Cambria"/>
                <a:cs typeface="Cambria"/>
              </a:rPr>
              <a:t>as</a:t>
            </a:r>
            <a:r>
              <a:rPr sz="1500" b="1" spc="175" dirty="0">
                <a:latin typeface="Cambria"/>
                <a:cs typeface="Cambria"/>
              </a:rPr>
              <a:t> </a:t>
            </a:r>
            <a:r>
              <a:rPr sz="1500" b="1" spc="40" dirty="0">
                <a:latin typeface="Cambria"/>
                <a:cs typeface="Cambria"/>
              </a:rPr>
              <a:t>per</a:t>
            </a:r>
            <a:r>
              <a:rPr sz="1500" b="1" spc="175" dirty="0">
                <a:latin typeface="Cambria"/>
                <a:cs typeface="Cambria"/>
              </a:rPr>
              <a:t> </a:t>
            </a:r>
            <a:r>
              <a:rPr sz="1500" b="1" spc="110" dirty="0">
                <a:latin typeface="Cambria"/>
                <a:cs typeface="Cambria"/>
              </a:rPr>
              <a:t>the</a:t>
            </a:r>
            <a:r>
              <a:rPr sz="1500" b="1" spc="190" dirty="0">
                <a:latin typeface="Cambria"/>
                <a:cs typeface="Cambria"/>
              </a:rPr>
              <a:t> </a:t>
            </a:r>
            <a:r>
              <a:rPr sz="1500" b="1" spc="85" dirty="0">
                <a:latin typeface="Cambria"/>
                <a:cs typeface="Cambria"/>
              </a:rPr>
              <a:t>definition</a:t>
            </a:r>
            <a:r>
              <a:rPr sz="1500" b="1" spc="190" dirty="0">
                <a:latin typeface="Cambria"/>
                <a:cs typeface="Cambria"/>
              </a:rPr>
              <a:t> </a:t>
            </a:r>
            <a:r>
              <a:rPr sz="1500" b="1" spc="75" dirty="0">
                <a:latin typeface="Cambria"/>
                <a:cs typeface="Cambria"/>
              </a:rPr>
              <a:t>of</a:t>
            </a:r>
            <a:r>
              <a:rPr sz="1500" b="1" spc="175" dirty="0">
                <a:latin typeface="Cambria"/>
                <a:cs typeface="Cambria"/>
              </a:rPr>
              <a:t> </a:t>
            </a:r>
            <a:r>
              <a:rPr sz="1500" b="1" spc="160" dirty="0">
                <a:latin typeface="Cambria"/>
                <a:cs typeface="Cambria"/>
              </a:rPr>
              <a:t>CAY</a:t>
            </a:r>
            <a:r>
              <a:rPr sz="1500" b="1" spc="175" dirty="0">
                <a:latin typeface="Cambria"/>
                <a:cs typeface="Cambria"/>
              </a:rPr>
              <a:t> </a:t>
            </a:r>
            <a:r>
              <a:rPr sz="1500" b="1" spc="90" dirty="0">
                <a:latin typeface="Cambria"/>
                <a:cs typeface="Cambria"/>
              </a:rPr>
              <a:t>given</a:t>
            </a:r>
            <a:r>
              <a:rPr sz="1500" b="1" spc="175" dirty="0">
                <a:latin typeface="Cambria"/>
                <a:cs typeface="Cambria"/>
              </a:rPr>
              <a:t> </a:t>
            </a:r>
            <a:r>
              <a:rPr sz="1500" b="1" spc="90" dirty="0">
                <a:latin typeface="Cambria"/>
                <a:cs typeface="Cambria"/>
              </a:rPr>
              <a:t>in</a:t>
            </a:r>
            <a:r>
              <a:rPr sz="1500" b="1" spc="175" dirty="0">
                <a:latin typeface="Cambria"/>
                <a:cs typeface="Cambria"/>
              </a:rPr>
              <a:t> </a:t>
            </a:r>
            <a:r>
              <a:rPr sz="1500" b="1" spc="110" dirty="0">
                <a:latin typeface="Cambria"/>
                <a:cs typeface="Cambria"/>
              </a:rPr>
              <a:t>the</a:t>
            </a:r>
            <a:r>
              <a:rPr sz="1500" b="1" spc="190" dirty="0">
                <a:latin typeface="Cambria"/>
                <a:cs typeface="Cambria"/>
              </a:rPr>
              <a:t> </a:t>
            </a:r>
            <a:r>
              <a:rPr sz="1500" b="1" spc="110" dirty="0">
                <a:latin typeface="Cambria"/>
                <a:cs typeface="Cambria"/>
              </a:rPr>
              <a:t>document </a:t>
            </a:r>
            <a:r>
              <a:rPr sz="1500" b="1" spc="-315" dirty="0">
                <a:latin typeface="Cambria"/>
                <a:cs typeface="Cambria"/>
              </a:rPr>
              <a:t> </a:t>
            </a:r>
            <a:r>
              <a:rPr sz="1500" b="1" spc="75" dirty="0">
                <a:latin typeface="Cambria"/>
                <a:cs typeface="Cambria"/>
              </a:rPr>
              <a:t>and</a:t>
            </a:r>
            <a:r>
              <a:rPr sz="1500" b="1" spc="190" dirty="0">
                <a:latin typeface="Cambria"/>
                <a:cs typeface="Cambria"/>
              </a:rPr>
              <a:t> </a:t>
            </a:r>
            <a:r>
              <a:rPr sz="1500" b="1" spc="85" dirty="0">
                <a:latin typeface="Cambria"/>
                <a:cs typeface="Cambria"/>
              </a:rPr>
              <a:t>according</a:t>
            </a:r>
            <a:r>
              <a:rPr sz="1500" b="1" spc="175" dirty="0">
                <a:latin typeface="Cambria"/>
                <a:cs typeface="Cambria"/>
              </a:rPr>
              <a:t> </a:t>
            </a:r>
            <a:r>
              <a:rPr sz="1500" b="1" spc="105" dirty="0">
                <a:latin typeface="Cambria"/>
                <a:cs typeface="Cambria"/>
              </a:rPr>
              <a:t>to</a:t>
            </a:r>
            <a:r>
              <a:rPr sz="1500" b="1" spc="175" dirty="0">
                <a:latin typeface="Cambria"/>
                <a:cs typeface="Cambria"/>
              </a:rPr>
              <a:t> </a:t>
            </a:r>
            <a:r>
              <a:rPr sz="1500" b="1" spc="110" dirty="0">
                <a:latin typeface="Cambria"/>
                <a:cs typeface="Cambria"/>
              </a:rPr>
              <a:t>the</a:t>
            </a:r>
            <a:r>
              <a:rPr sz="1500" b="1" spc="190" dirty="0">
                <a:latin typeface="Cambria"/>
                <a:cs typeface="Cambria"/>
              </a:rPr>
              <a:t> </a:t>
            </a:r>
            <a:r>
              <a:rPr sz="1500" b="1" spc="65" dirty="0">
                <a:latin typeface="Cambria"/>
                <a:cs typeface="Cambria"/>
              </a:rPr>
              <a:t>prevailing</a:t>
            </a:r>
            <a:r>
              <a:rPr sz="1500" b="1" spc="190" dirty="0">
                <a:latin typeface="Cambria"/>
                <a:cs typeface="Cambria"/>
              </a:rPr>
              <a:t> </a:t>
            </a:r>
            <a:r>
              <a:rPr sz="1500" b="1" spc="85" dirty="0">
                <a:latin typeface="Cambria"/>
                <a:cs typeface="Cambria"/>
              </a:rPr>
              <a:t>year.</a:t>
            </a:r>
            <a:endParaRPr sz="1500" dirty="0">
              <a:latin typeface="Cambria"/>
              <a:cs typeface="Cambria"/>
            </a:endParaRPr>
          </a:p>
        </p:txBody>
      </p:sp>
      <p:pic>
        <p:nvPicPr>
          <p:cNvPr id="3" name="object 3"/>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3992" y="1209510"/>
            <a:ext cx="8124825" cy="5002010"/>
          </a:xfrm>
          <a:prstGeom prst="rect">
            <a:avLst/>
          </a:prstGeom>
        </p:spPr>
        <p:txBody>
          <a:bodyPr vert="horz" wrap="square" lIns="0" tIns="13335" rIns="0" bIns="0" rtlCol="0">
            <a:spAutoFit/>
          </a:bodyPr>
          <a:lstStyle/>
          <a:p>
            <a:pPr marL="12700">
              <a:lnSpc>
                <a:spcPct val="100000"/>
              </a:lnSpc>
              <a:spcBef>
                <a:spcPts val="105"/>
              </a:spcBef>
            </a:pPr>
            <a:r>
              <a:rPr sz="2000" b="1" u="heavy" spc="125" dirty="0">
                <a:uFill>
                  <a:solidFill>
                    <a:srgbClr val="000000"/>
                  </a:solidFill>
                </a:uFill>
                <a:latin typeface="Cambria"/>
                <a:cs typeface="Cambria"/>
              </a:rPr>
              <a:t>The</a:t>
            </a:r>
            <a:r>
              <a:rPr sz="2000" b="1" u="heavy" spc="220" dirty="0">
                <a:uFill>
                  <a:solidFill>
                    <a:srgbClr val="000000"/>
                  </a:solidFill>
                </a:uFill>
                <a:latin typeface="Cambria"/>
                <a:cs typeface="Cambria"/>
              </a:rPr>
              <a:t> </a:t>
            </a:r>
            <a:r>
              <a:rPr sz="2000" b="1" u="heavy" spc="160" dirty="0">
                <a:uFill>
                  <a:solidFill>
                    <a:srgbClr val="000000"/>
                  </a:solidFill>
                </a:uFill>
                <a:latin typeface="Cambria"/>
                <a:cs typeface="Cambria"/>
              </a:rPr>
              <a:t>Student</a:t>
            </a:r>
            <a:r>
              <a:rPr sz="2000" b="1" u="heavy" spc="225" dirty="0">
                <a:uFill>
                  <a:solidFill>
                    <a:srgbClr val="000000"/>
                  </a:solidFill>
                </a:uFill>
                <a:latin typeface="Cambria"/>
                <a:cs typeface="Cambria"/>
              </a:rPr>
              <a:t> </a:t>
            </a:r>
            <a:r>
              <a:rPr sz="2000" b="1" u="heavy" spc="160" dirty="0">
                <a:uFill>
                  <a:solidFill>
                    <a:srgbClr val="000000"/>
                  </a:solidFill>
                </a:uFill>
                <a:latin typeface="Cambria"/>
                <a:cs typeface="Cambria"/>
              </a:rPr>
              <a:t>Faculty</a:t>
            </a:r>
            <a:r>
              <a:rPr sz="2000" b="1" u="heavy" spc="220" dirty="0">
                <a:uFill>
                  <a:solidFill>
                    <a:srgbClr val="000000"/>
                  </a:solidFill>
                </a:uFill>
                <a:latin typeface="Cambria"/>
                <a:cs typeface="Cambria"/>
              </a:rPr>
              <a:t> </a:t>
            </a:r>
            <a:r>
              <a:rPr sz="2000" b="1" u="heavy" spc="140" dirty="0">
                <a:uFill>
                  <a:solidFill>
                    <a:srgbClr val="000000"/>
                  </a:solidFill>
                </a:uFill>
                <a:latin typeface="Cambria"/>
                <a:cs typeface="Cambria"/>
              </a:rPr>
              <a:t>Ratio</a:t>
            </a:r>
            <a:r>
              <a:rPr sz="2000" b="1" u="heavy" spc="245" dirty="0">
                <a:uFill>
                  <a:solidFill>
                    <a:srgbClr val="000000"/>
                  </a:solidFill>
                </a:uFill>
                <a:latin typeface="Cambria"/>
                <a:cs typeface="Cambria"/>
              </a:rPr>
              <a:t> </a:t>
            </a:r>
            <a:r>
              <a:rPr sz="2000" b="1" u="heavy" spc="105" dirty="0">
                <a:uFill>
                  <a:solidFill>
                    <a:srgbClr val="000000"/>
                  </a:solidFill>
                </a:uFill>
                <a:latin typeface="Cambria"/>
                <a:cs typeface="Cambria"/>
              </a:rPr>
              <a:t>considered</a:t>
            </a:r>
            <a:r>
              <a:rPr sz="2000" b="1" u="heavy" spc="200" dirty="0">
                <a:uFill>
                  <a:solidFill>
                    <a:srgbClr val="000000"/>
                  </a:solidFill>
                </a:uFill>
                <a:latin typeface="Cambria"/>
                <a:cs typeface="Cambria"/>
              </a:rPr>
              <a:t> </a:t>
            </a:r>
            <a:r>
              <a:rPr sz="2000" b="1" u="heavy" spc="85" dirty="0">
                <a:uFill>
                  <a:solidFill>
                    <a:srgbClr val="000000"/>
                  </a:solidFill>
                </a:uFill>
                <a:latin typeface="Cambria"/>
                <a:cs typeface="Cambria"/>
              </a:rPr>
              <a:t>by</a:t>
            </a:r>
            <a:r>
              <a:rPr sz="2000" b="1" u="heavy" spc="245" dirty="0">
                <a:uFill>
                  <a:solidFill>
                    <a:srgbClr val="000000"/>
                  </a:solidFill>
                </a:uFill>
                <a:latin typeface="Cambria"/>
                <a:cs typeface="Cambria"/>
              </a:rPr>
              <a:t> </a:t>
            </a:r>
            <a:r>
              <a:rPr sz="2000" b="1" u="heavy" spc="125" dirty="0">
                <a:uFill>
                  <a:solidFill>
                    <a:srgbClr val="000000"/>
                  </a:solidFill>
                </a:uFill>
                <a:latin typeface="Cambria"/>
                <a:cs typeface="Cambria"/>
              </a:rPr>
              <a:t>NBA</a:t>
            </a:r>
            <a:r>
              <a:rPr sz="2000" b="1" spc="125" dirty="0">
                <a:latin typeface="Cambria"/>
                <a:cs typeface="Cambria"/>
              </a:rPr>
              <a:t>:</a:t>
            </a:r>
            <a:endParaRPr sz="2000" dirty="0">
              <a:latin typeface="Cambria"/>
              <a:cs typeface="Cambria"/>
            </a:endParaRPr>
          </a:p>
          <a:p>
            <a:pPr>
              <a:lnSpc>
                <a:spcPct val="100000"/>
              </a:lnSpc>
              <a:spcBef>
                <a:spcPts val="50"/>
              </a:spcBef>
            </a:pPr>
            <a:endParaRPr sz="2000" dirty="0">
              <a:latin typeface="Cambria"/>
              <a:cs typeface="Cambria"/>
            </a:endParaRPr>
          </a:p>
          <a:p>
            <a:pPr marL="12700" marR="8255" algn="just">
              <a:lnSpc>
                <a:spcPct val="100000"/>
              </a:lnSpc>
              <a:spcBef>
                <a:spcPts val="5"/>
              </a:spcBef>
            </a:pPr>
            <a:r>
              <a:rPr sz="2000" b="1" u="heavy" spc="195" dirty="0">
                <a:uFill>
                  <a:solidFill>
                    <a:srgbClr val="000000"/>
                  </a:solidFill>
                </a:uFill>
                <a:latin typeface="Cambria"/>
                <a:cs typeface="Cambria"/>
              </a:rPr>
              <a:t>UG </a:t>
            </a:r>
            <a:r>
              <a:rPr sz="2000" b="1" u="heavy" spc="120" dirty="0">
                <a:uFill>
                  <a:solidFill>
                    <a:srgbClr val="000000"/>
                  </a:solidFill>
                </a:uFill>
                <a:latin typeface="Cambria"/>
                <a:cs typeface="Cambria"/>
              </a:rPr>
              <a:t>Engineering </a:t>
            </a:r>
            <a:r>
              <a:rPr sz="2000" b="1" u="heavy" spc="90" dirty="0">
                <a:uFill>
                  <a:solidFill>
                    <a:srgbClr val="000000"/>
                  </a:solidFill>
                </a:uFill>
                <a:latin typeface="Cambria"/>
                <a:cs typeface="Cambria"/>
              </a:rPr>
              <a:t>Programs </a:t>
            </a:r>
            <a:r>
              <a:rPr sz="2000" b="1" u="heavy" spc="25" dirty="0">
                <a:uFill>
                  <a:solidFill>
                    <a:srgbClr val="000000"/>
                  </a:solidFill>
                </a:uFill>
                <a:latin typeface="Cambria"/>
                <a:cs typeface="Cambria"/>
              </a:rPr>
              <a:t>(Tier</a:t>
            </a:r>
            <a:r>
              <a:rPr sz="2000" b="1" u="heavy" spc="30" dirty="0">
                <a:uFill>
                  <a:solidFill>
                    <a:srgbClr val="000000"/>
                  </a:solidFill>
                </a:uFill>
                <a:latin typeface="Cambria"/>
                <a:cs typeface="Cambria"/>
              </a:rPr>
              <a:t> </a:t>
            </a:r>
            <a:r>
              <a:rPr sz="2000" b="1" u="heavy" spc="100" dirty="0">
                <a:uFill>
                  <a:solidFill>
                    <a:srgbClr val="000000"/>
                  </a:solidFill>
                </a:uFill>
                <a:latin typeface="Cambria"/>
                <a:cs typeface="Cambria"/>
              </a:rPr>
              <a:t>I </a:t>
            </a:r>
            <a:r>
              <a:rPr sz="2000" b="1" u="heavy" spc="120" dirty="0">
                <a:uFill>
                  <a:solidFill>
                    <a:srgbClr val="000000"/>
                  </a:solidFill>
                </a:uFill>
                <a:latin typeface="Cambria"/>
                <a:cs typeface="Cambria"/>
              </a:rPr>
              <a:t>&amp; </a:t>
            </a:r>
            <a:r>
              <a:rPr sz="2000" b="1" u="heavy" spc="75" dirty="0">
                <a:uFill>
                  <a:solidFill>
                    <a:srgbClr val="000000"/>
                  </a:solidFill>
                </a:uFill>
                <a:latin typeface="Cambria"/>
                <a:cs typeface="Cambria"/>
              </a:rPr>
              <a:t>Tier</a:t>
            </a:r>
            <a:r>
              <a:rPr sz="2000" b="1" u="heavy" spc="80" dirty="0">
                <a:uFill>
                  <a:solidFill>
                    <a:srgbClr val="000000"/>
                  </a:solidFill>
                </a:uFill>
                <a:latin typeface="Cambria"/>
                <a:cs typeface="Cambria"/>
              </a:rPr>
              <a:t> </a:t>
            </a:r>
            <a:r>
              <a:rPr sz="2000" b="1" u="heavy" spc="35" dirty="0">
                <a:uFill>
                  <a:solidFill>
                    <a:srgbClr val="000000"/>
                  </a:solidFill>
                </a:uFill>
                <a:latin typeface="Cambria"/>
                <a:cs typeface="Cambria"/>
              </a:rPr>
              <a:t>II):-</a:t>
            </a:r>
            <a:r>
              <a:rPr sz="2000" b="1" spc="40" dirty="0">
                <a:latin typeface="Cambria"/>
                <a:cs typeface="Cambria"/>
              </a:rPr>
              <a:t> </a:t>
            </a:r>
            <a:r>
              <a:rPr sz="2000" spc="125" dirty="0">
                <a:latin typeface="Cambria"/>
                <a:cs typeface="Cambria"/>
              </a:rPr>
              <a:t>25:1 </a:t>
            </a:r>
            <a:r>
              <a:rPr sz="2000" spc="45" dirty="0">
                <a:latin typeface="Cambria"/>
                <a:cs typeface="Cambria"/>
              </a:rPr>
              <a:t>for </a:t>
            </a:r>
            <a:r>
              <a:rPr sz="2000" spc="120" dirty="0">
                <a:latin typeface="Cambria"/>
                <a:cs typeface="Cambria"/>
              </a:rPr>
              <a:t>the </a:t>
            </a:r>
            <a:r>
              <a:rPr sz="2000" spc="125" dirty="0">
                <a:latin typeface="Cambria"/>
                <a:cs typeface="Cambria"/>
              </a:rPr>
              <a:t> </a:t>
            </a:r>
            <a:r>
              <a:rPr sz="2000" spc="105" dirty="0">
                <a:latin typeface="Cambria"/>
                <a:cs typeface="Cambria"/>
              </a:rPr>
              <a:t>Accreditation</a:t>
            </a:r>
            <a:r>
              <a:rPr sz="2000" spc="175" dirty="0">
                <a:latin typeface="Cambria"/>
                <a:cs typeface="Cambria"/>
              </a:rPr>
              <a:t> </a:t>
            </a:r>
            <a:r>
              <a:rPr sz="2000" spc="45" dirty="0">
                <a:latin typeface="Cambria"/>
                <a:cs typeface="Cambria"/>
              </a:rPr>
              <a:t>of</a:t>
            </a:r>
            <a:r>
              <a:rPr sz="2000" spc="175" dirty="0">
                <a:latin typeface="Cambria"/>
                <a:cs typeface="Cambria"/>
              </a:rPr>
              <a:t> </a:t>
            </a:r>
            <a:r>
              <a:rPr sz="2000" spc="135" dirty="0">
                <a:latin typeface="Cambria"/>
                <a:cs typeface="Cambria"/>
              </a:rPr>
              <a:t>3</a:t>
            </a:r>
            <a:r>
              <a:rPr sz="2000" spc="195" dirty="0">
                <a:latin typeface="Cambria"/>
                <a:cs typeface="Cambria"/>
              </a:rPr>
              <a:t> </a:t>
            </a:r>
            <a:r>
              <a:rPr sz="2000" spc="110" dirty="0">
                <a:latin typeface="Cambria"/>
                <a:cs typeface="Cambria"/>
              </a:rPr>
              <a:t>years</a:t>
            </a:r>
            <a:r>
              <a:rPr sz="2000" spc="180" dirty="0">
                <a:latin typeface="Cambria"/>
                <a:cs typeface="Cambria"/>
              </a:rPr>
              <a:t> </a:t>
            </a:r>
            <a:r>
              <a:rPr sz="2000" spc="170" dirty="0">
                <a:latin typeface="Cambria"/>
                <a:cs typeface="Cambria"/>
              </a:rPr>
              <a:t>and</a:t>
            </a:r>
            <a:r>
              <a:rPr sz="2000" spc="175" dirty="0">
                <a:latin typeface="Cambria"/>
                <a:cs typeface="Cambria"/>
              </a:rPr>
              <a:t> </a:t>
            </a:r>
            <a:r>
              <a:rPr sz="2000" spc="125" dirty="0">
                <a:latin typeface="Cambria"/>
                <a:cs typeface="Cambria"/>
              </a:rPr>
              <a:t>20:1</a:t>
            </a:r>
            <a:r>
              <a:rPr sz="2000" spc="175" dirty="0">
                <a:latin typeface="Cambria"/>
                <a:cs typeface="Cambria"/>
              </a:rPr>
              <a:t> </a:t>
            </a:r>
            <a:r>
              <a:rPr sz="2000" spc="45" dirty="0">
                <a:latin typeface="Cambria"/>
                <a:cs typeface="Cambria"/>
              </a:rPr>
              <a:t>for</a:t>
            </a:r>
            <a:r>
              <a:rPr sz="2000" spc="195" dirty="0">
                <a:latin typeface="Cambria"/>
                <a:cs typeface="Cambria"/>
              </a:rPr>
              <a:t> </a:t>
            </a:r>
            <a:r>
              <a:rPr sz="2000" spc="114" dirty="0">
                <a:latin typeface="Cambria"/>
                <a:cs typeface="Cambria"/>
              </a:rPr>
              <a:t>the</a:t>
            </a:r>
            <a:r>
              <a:rPr sz="2000" spc="220" dirty="0">
                <a:latin typeface="Cambria"/>
                <a:cs typeface="Cambria"/>
              </a:rPr>
              <a:t> </a:t>
            </a:r>
            <a:r>
              <a:rPr sz="2000" spc="105" dirty="0">
                <a:latin typeface="Cambria"/>
                <a:cs typeface="Cambria"/>
              </a:rPr>
              <a:t>Accreditation</a:t>
            </a:r>
            <a:r>
              <a:rPr sz="2000" spc="175" dirty="0">
                <a:latin typeface="Cambria"/>
                <a:cs typeface="Cambria"/>
              </a:rPr>
              <a:t> </a:t>
            </a:r>
            <a:r>
              <a:rPr sz="2000" spc="55" dirty="0">
                <a:latin typeface="Cambria"/>
                <a:cs typeface="Cambria"/>
              </a:rPr>
              <a:t>of</a:t>
            </a:r>
            <a:r>
              <a:rPr sz="2000" spc="175" dirty="0">
                <a:latin typeface="Cambria"/>
                <a:cs typeface="Cambria"/>
              </a:rPr>
              <a:t> </a:t>
            </a:r>
            <a:r>
              <a:rPr sz="2000" spc="135" dirty="0">
                <a:latin typeface="Cambria"/>
                <a:cs typeface="Cambria"/>
              </a:rPr>
              <a:t>6</a:t>
            </a:r>
            <a:r>
              <a:rPr sz="2000" spc="195" dirty="0">
                <a:latin typeface="Cambria"/>
                <a:cs typeface="Cambria"/>
              </a:rPr>
              <a:t> </a:t>
            </a:r>
            <a:r>
              <a:rPr sz="2000" spc="13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102870">
              <a:lnSpc>
                <a:spcPct val="100000"/>
              </a:lnSpc>
            </a:pPr>
            <a:r>
              <a:rPr sz="2000" b="1" u="heavy" spc="180" dirty="0">
                <a:uFill>
                  <a:solidFill>
                    <a:srgbClr val="000000"/>
                  </a:solidFill>
                </a:uFill>
                <a:latin typeface="Cambria"/>
                <a:cs typeface="Cambria"/>
              </a:rPr>
              <a:t>PG</a:t>
            </a:r>
            <a:r>
              <a:rPr sz="2000" b="1" u="heavy" spc="240" dirty="0">
                <a:uFill>
                  <a:solidFill>
                    <a:srgbClr val="000000"/>
                  </a:solidFill>
                </a:uFill>
                <a:latin typeface="Cambria"/>
                <a:cs typeface="Cambria"/>
              </a:rPr>
              <a:t> </a:t>
            </a:r>
            <a:r>
              <a:rPr sz="2000" b="1" u="heavy" spc="120" dirty="0">
                <a:uFill>
                  <a:solidFill>
                    <a:srgbClr val="000000"/>
                  </a:solidFill>
                </a:uFill>
                <a:latin typeface="Cambria"/>
                <a:cs typeface="Cambria"/>
              </a:rPr>
              <a:t>Engineering</a:t>
            </a:r>
            <a:r>
              <a:rPr sz="2000" b="1" u="heavy" spc="225" dirty="0">
                <a:uFill>
                  <a:solidFill>
                    <a:srgbClr val="000000"/>
                  </a:solidFill>
                </a:uFill>
                <a:latin typeface="Cambria"/>
                <a:cs typeface="Cambria"/>
              </a:rPr>
              <a:t> </a:t>
            </a:r>
            <a:r>
              <a:rPr sz="2000" b="1" u="heavy" spc="95" dirty="0">
                <a:uFill>
                  <a:solidFill>
                    <a:srgbClr val="000000"/>
                  </a:solidFill>
                </a:uFill>
                <a:latin typeface="Cambria"/>
                <a:cs typeface="Cambria"/>
              </a:rPr>
              <a:t>Programs:</a:t>
            </a:r>
            <a:r>
              <a:rPr sz="2000" b="1" spc="215" dirty="0">
                <a:latin typeface="Cambria"/>
                <a:cs typeface="Cambria"/>
              </a:rPr>
              <a:t> </a:t>
            </a:r>
            <a:r>
              <a:rPr sz="2000" spc="125" dirty="0">
                <a:latin typeface="Cambria"/>
                <a:cs typeface="Cambria"/>
              </a:rPr>
              <a:t>25:1</a:t>
            </a:r>
            <a:r>
              <a:rPr sz="2000" spc="185"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04"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85" dirty="0">
                <a:latin typeface="Cambria"/>
                <a:cs typeface="Cambria"/>
              </a:rPr>
              <a:t> </a:t>
            </a:r>
            <a:r>
              <a:rPr sz="2000" spc="135" dirty="0">
                <a:latin typeface="Cambria"/>
                <a:cs typeface="Cambria"/>
              </a:rPr>
              <a:t>3</a:t>
            </a:r>
            <a:r>
              <a:rPr sz="2000" spc="200" dirty="0">
                <a:latin typeface="Cambria"/>
                <a:cs typeface="Cambria"/>
              </a:rPr>
              <a:t> </a:t>
            </a:r>
            <a:r>
              <a:rPr sz="2000" spc="110" dirty="0">
                <a:latin typeface="Cambria"/>
                <a:cs typeface="Cambria"/>
              </a:rPr>
              <a:t>years </a:t>
            </a:r>
            <a:r>
              <a:rPr sz="2000" spc="-425" dirty="0">
                <a:latin typeface="Cambria"/>
                <a:cs typeface="Cambria"/>
              </a:rPr>
              <a:t> </a:t>
            </a:r>
            <a:r>
              <a:rPr sz="2000" spc="170" dirty="0">
                <a:latin typeface="Cambria"/>
                <a:cs typeface="Cambria"/>
              </a:rPr>
              <a:t>and</a:t>
            </a:r>
            <a:r>
              <a:rPr sz="2000" spc="195" dirty="0">
                <a:latin typeface="Cambria"/>
                <a:cs typeface="Cambria"/>
              </a:rPr>
              <a:t> </a:t>
            </a:r>
            <a:r>
              <a:rPr sz="2000" spc="125" dirty="0">
                <a:latin typeface="Cambria"/>
                <a:cs typeface="Cambria"/>
              </a:rPr>
              <a:t>20:1</a:t>
            </a:r>
            <a:r>
              <a:rPr sz="2000" spc="160"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20"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75" dirty="0">
                <a:latin typeface="Cambria"/>
                <a:cs typeface="Cambria"/>
              </a:rPr>
              <a:t> </a:t>
            </a:r>
            <a:r>
              <a:rPr sz="2000" spc="135" dirty="0">
                <a:latin typeface="Cambria"/>
                <a:cs typeface="Cambria"/>
              </a:rPr>
              <a:t>6</a:t>
            </a:r>
            <a:r>
              <a:rPr sz="2000" spc="200" dirty="0">
                <a:latin typeface="Cambria"/>
                <a:cs typeface="Cambria"/>
              </a:rPr>
              <a:t> </a:t>
            </a:r>
            <a:r>
              <a:rPr sz="2000" spc="13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127635">
              <a:lnSpc>
                <a:spcPct val="100000"/>
              </a:lnSpc>
            </a:pPr>
            <a:r>
              <a:rPr sz="2000" b="1" u="heavy" spc="114" dirty="0">
                <a:uFill>
                  <a:solidFill>
                    <a:srgbClr val="000000"/>
                  </a:solidFill>
                </a:uFill>
                <a:latin typeface="Cambria"/>
                <a:cs typeface="Cambria"/>
              </a:rPr>
              <a:t>Diploma</a:t>
            </a:r>
            <a:r>
              <a:rPr sz="2000" b="1" u="heavy" spc="220" dirty="0">
                <a:uFill>
                  <a:solidFill>
                    <a:srgbClr val="000000"/>
                  </a:solidFill>
                </a:uFill>
                <a:latin typeface="Cambria"/>
                <a:cs typeface="Cambria"/>
              </a:rPr>
              <a:t> </a:t>
            </a:r>
            <a:r>
              <a:rPr sz="2000" b="1" u="heavy" spc="120" dirty="0">
                <a:uFill>
                  <a:solidFill>
                    <a:srgbClr val="000000"/>
                  </a:solidFill>
                </a:uFill>
                <a:latin typeface="Cambria"/>
                <a:cs typeface="Cambria"/>
              </a:rPr>
              <a:t>Engineering</a:t>
            </a:r>
            <a:r>
              <a:rPr sz="2000" b="1" u="heavy" spc="245" dirty="0">
                <a:uFill>
                  <a:solidFill>
                    <a:srgbClr val="000000"/>
                  </a:solidFill>
                </a:uFill>
                <a:latin typeface="Cambria"/>
                <a:cs typeface="Cambria"/>
              </a:rPr>
              <a:t> </a:t>
            </a:r>
            <a:r>
              <a:rPr sz="2000" b="1" u="heavy" spc="90" dirty="0">
                <a:uFill>
                  <a:solidFill>
                    <a:srgbClr val="000000"/>
                  </a:solidFill>
                </a:uFill>
                <a:latin typeface="Cambria"/>
                <a:cs typeface="Cambria"/>
              </a:rPr>
              <a:t>Programs</a:t>
            </a:r>
            <a:r>
              <a:rPr sz="2000" spc="90" dirty="0">
                <a:latin typeface="Cambria"/>
                <a:cs typeface="Cambria"/>
              </a:rPr>
              <a:t>:</a:t>
            </a:r>
            <a:r>
              <a:rPr sz="2000" spc="185" dirty="0">
                <a:latin typeface="Cambria"/>
                <a:cs typeface="Cambria"/>
              </a:rPr>
              <a:t> </a:t>
            </a:r>
            <a:r>
              <a:rPr sz="2000" spc="125" dirty="0">
                <a:latin typeface="Cambria"/>
                <a:cs typeface="Cambria"/>
              </a:rPr>
              <a:t>30:1</a:t>
            </a:r>
            <a:r>
              <a:rPr sz="2000" spc="180" dirty="0">
                <a:latin typeface="Cambria"/>
                <a:cs typeface="Cambria"/>
              </a:rPr>
              <a:t> </a:t>
            </a:r>
            <a:r>
              <a:rPr sz="2000" spc="45" dirty="0">
                <a:latin typeface="Cambria"/>
                <a:cs typeface="Cambria"/>
              </a:rPr>
              <a:t>for</a:t>
            </a:r>
            <a:r>
              <a:rPr sz="2000" spc="185" dirty="0">
                <a:latin typeface="Cambria"/>
                <a:cs typeface="Cambria"/>
              </a:rPr>
              <a:t> </a:t>
            </a:r>
            <a:r>
              <a:rPr sz="2000" spc="120" dirty="0">
                <a:latin typeface="Cambria"/>
                <a:cs typeface="Cambria"/>
              </a:rPr>
              <a:t>the</a:t>
            </a:r>
            <a:r>
              <a:rPr sz="2000" spc="200" dirty="0">
                <a:latin typeface="Cambria"/>
                <a:cs typeface="Cambria"/>
              </a:rPr>
              <a:t> </a:t>
            </a:r>
            <a:r>
              <a:rPr sz="2000" spc="105" dirty="0">
                <a:latin typeface="Cambria"/>
                <a:cs typeface="Cambria"/>
              </a:rPr>
              <a:t>Accreditation</a:t>
            </a:r>
            <a:r>
              <a:rPr sz="2000" spc="185" dirty="0">
                <a:latin typeface="Cambria"/>
                <a:cs typeface="Cambria"/>
              </a:rPr>
              <a:t> </a:t>
            </a:r>
            <a:r>
              <a:rPr sz="2000" spc="45" dirty="0">
                <a:latin typeface="Cambria"/>
                <a:cs typeface="Cambria"/>
              </a:rPr>
              <a:t>of</a:t>
            </a:r>
            <a:r>
              <a:rPr sz="2000" spc="185" dirty="0">
                <a:latin typeface="Cambria"/>
                <a:cs typeface="Cambria"/>
              </a:rPr>
              <a:t> </a:t>
            </a:r>
            <a:r>
              <a:rPr sz="2000" spc="135" dirty="0">
                <a:latin typeface="Cambria"/>
                <a:cs typeface="Cambria"/>
              </a:rPr>
              <a:t>3 </a:t>
            </a:r>
            <a:r>
              <a:rPr sz="2000" spc="-425" dirty="0">
                <a:latin typeface="Cambria"/>
                <a:cs typeface="Cambria"/>
              </a:rPr>
              <a:t> </a:t>
            </a:r>
            <a:r>
              <a:rPr sz="2000" spc="11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5080">
              <a:lnSpc>
                <a:spcPct val="100000"/>
              </a:lnSpc>
            </a:pPr>
            <a:r>
              <a:rPr sz="2000" b="1" u="heavy" spc="180" dirty="0">
                <a:uFill>
                  <a:solidFill>
                    <a:srgbClr val="000000"/>
                  </a:solidFill>
                </a:uFill>
                <a:latin typeface="Cambria"/>
                <a:cs typeface="Cambria"/>
              </a:rPr>
              <a:t>PG</a:t>
            </a:r>
            <a:r>
              <a:rPr sz="2000" b="1" u="heavy" spc="235" dirty="0">
                <a:uFill>
                  <a:solidFill>
                    <a:srgbClr val="000000"/>
                  </a:solidFill>
                </a:uFill>
                <a:latin typeface="Cambria"/>
                <a:cs typeface="Cambria"/>
              </a:rPr>
              <a:t> </a:t>
            </a:r>
            <a:r>
              <a:rPr sz="2000" b="1" u="heavy" spc="140" dirty="0">
                <a:uFill>
                  <a:solidFill>
                    <a:srgbClr val="000000"/>
                  </a:solidFill>
                </a:uFill>
                <a:latin typeface="Cambria"/>
                <a:cs typeface="Cambria"/>
              </a:rPr>
              <a:t>Management</a:t>
            </a:r>
            <a:r>
              <a:rPr sz="2000" b="1" u="heavy" spc="200" dirty="0">
                <a:uFill>
                  <a:solidFill>
                    <a:srgbClr val="000000"/>
                  </a:solidFill>
                </a:uFill>
                <a:latin typeface="Cambria"/>
                <a:cs typeface="Cambria"/>
              </a:rPr>
              <a:t> </a:t>
            </a:r>
            <a:r>
              <a:rPr sz="2000" b="1" u="heavy" spc="95" dirty="0">
                <a:uFill>
                  <a:solidFill>
                    <a:srgbClr val="000000"/>
                  </a:solidFill>
                </a:uFill>
                <a:latin typeface="Cambria"/>
                <a:cs typeface="Cambria"/>
              </a:rPr>
              <a:t>Programs:</a:t>
            </a:r>
            <a:r>
              <a:rPr sz="2000" b="1" spc="200" dirty="0">
                <a:latin typeface="Cambria"/>
                <a:cs typeface="Cambria"/>
              </a:rPr>
              <a:t> </a:t>
            </a:r>
            <a:r>
              <a:rPr sz="2000" spc="125" dirty="0">
                <a:latin typeface="Cambria"/>
                <a:cs typeface="Cambria"/>
              </a:rPr>
              <a:t>25:1</a:t>
            </a:r>
            <a:r>
              <a:rPr sz="2000" spc="160" dirty="0">
                <a:latin typeface="Cambria"/>
                <a:cs typeface="Cambria"/>
              </a:rPr>
              <a:t> </a:t>
            </a:r>
            <a:r>
              <a:rPr sz="2000" spc="55" dirty="0">
                <a:latin typeface="Cambria"/>
                <a:cs typeface="Cambria"/>
              </a:rPr>
              <a:t>for</a:t>
            </a:r>
            <a:r>
              <a:rPr sz="2000" spc="175" dirty="0">
                <a:latin typeface="Cambria"/>
                <a:cs typeface="Cambria"/>
              </a:rPr>
              <a:t> </a:t>
            </a:r>
            <a:r>
              <a:rPr sz="2000" spc="120" dirty="0">
                <a:latin typeface="Cambria"/>
                <a:cs typeface="Cambria"/>
              </a:rPr>
              <a:t>the</a:t>
            </a:r>
            <a:r>
              <a:rPr sz="2000" spc="200" dirty="0">
                <a:latin typeface="Cambria"/>
                <a:cs typeface="Cambria"/>
              </a:rPr>
              <a:t> </a:t>
            </a:r>
            <a:r>
              <a:rPr sz="2000" spc="105" dirty="0">
                <a:latin typeface="Cambria"/>
                <a:cs typeface="Cambria"/>
              </a:rPr>
              <a:t>Accreditation</a:t>
            </a:r>
            <a:r>
              <a:rPr sz="2000" spc="175" dirty="0">
                <a:latin typeface="Cambria"/>
                <a:cs typeface="Cambria"/>
              </a:rPr>
              <a:t> </a:t>
            </a:r>
            <a:r>
              <a:rPr sz="2000" spc="45" dirty="0">
                <a:latin typeface="Cambria"/>
                <a:cs typeface="Cambria"/>
              </a:rPr>
              <a:t>of</a:t>
            </a:r>
            <a:r>
              <a:rPr sz="2000" spc="180" dirty="0">
                <a:latin typeface="Cambria"/>
                <a:cs typeface="Cambria"/>
              </a:rPr>
              <a:t> </a:t>
            </a:r>
            <a:r>
              <a:rPr sz="2000" spc="135" dirty="0">
                <a:latin typeface="Cambria"/>
                <a:cs typeface="Cambria"/>
              </a:rPr>
              <a:t>3</a:t>
            </a:r>
            <a:r>
              <a:rPr sz="2000" spc="200" dirty="0">
                <a:latin typeface="Cambria"/>
                <a:cs typeface="Cambria"/>
              </a:rPr>
              <a:t> </a:t>
            </a:r>
            <a:r>
              <a:rPr sz="2000" spc="110" dirty="0">
                <a:latin typeface="Cambria"/>
                <a:cs typeface="Cambria"/>
              </a:rPr>
              <a:t>years </a:t>
            </a:r>
            <a:r>
              <a:rPr sz="2000" spc="-425" dirty="0">
                <a:latin typeface="Cambria"/>
                <a:cs typeface="Cambria"/>
              </a:rPr>
              <a:t> </a:t>
            </a:r>
            <a:r>
              <a:rPr sz="2000" spc="170" dirty="0">
                <a:latin typeface="Cambria"/>
                <a:cs typeface="Cambria"/>
              </a:rPr>
              <a:t>and</a:t>
            </a:r>
            <a:r>
              <a:rPr sz="2000" spc="195" dirty="0">
                <a:latin typeface="Cambria"/>
                <a:cs typeface="Cambria"/>
              </a:rPr>
              <a:t> </a:t>
            </a:r>
            <a:r>
              <a:rPr sz="2000" spc="125" dirty="0">
                <a:latin typeface="Cambria"/>
                <a:cs typeface="Cambria"/>
              </a:rPr>
              <a:t>15:1</a:t>
            </a:r>
            <a:r>
              <a:rPr sz="2000" spc="160"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20"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75" dirty="0">
                <a:latin typeface="Cambria"/>
                <a:cs typeface="Cambria"/>
              </a:rPr>
              <a:t> </a:t>
            </a:r>
            <a:r>
              <a:rPr sz="2000" spc="135" dirty="0">
                <a:latin typeface="Cambria"/>
                <a:cs typeface="Cambria"/>
              </a:rPr>
              <a:t>6</a:t>
            </a:r>
            <a:r>
              <a:rPr sz="2000" spc="200" dirty="0">
                <a:latin typeface="Cambria"/>
                <a:cs typeface="Cambria"/>
              </a:rPr>
              <a:t> </a:t>
            </a:r>
            <a:r>
              <a:rPr sz="2000" spc="13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93980">
              <a:lnSpc>
                <a:spcPct val="100000"/>
              </a:lnSpc>
            </a:pPr>
            <a:r>
              <a:rPr sz="2000" b="1" u="heavy" spc="195" dirty="0">
                <a:uFill>
                  <a:solidFill>
                    <a:srgbClr val="000000"/>
                  </a:solidFill>
                </a:uFill>
                <a:latin typeface="Cambria"/>
                <a:cs typeface="Cambria"/>
              </a:rPr>
              <a:t>UG</a:t>
            </a:r>
            <a:r>
              <a:rPr sz="2000" b="1" u="heavy" spc="220" dirty="0">
                <a:uFill>
                  <a:solidFill>
                    <a:srgbClr val="000000"/>
                  </a:solidFill>
                </a:uFill>
                <a:latin typeface="Cambria"/>
                <a:cs typeface="Cambria"/>
              </a:rPr>
              <a:t> </a:t>
            </a:r>
            <a:r>
              <a:rPr sz="2000" b="1" u="heavy" spc="130" dirty="0">
                <a:uFill>
                  <a:solidFill>
                    <a:srgbClr val="000000"/>
                  </a:solidFill>
                </a:uFill>
                <a:latin typeface="Cambria"/>
                <a:cs typeface="Cambria"/>
              </a:rPr>
              <a:t>Pharmacy:</a:t>
            </a:r>
            <a:r>
              <a:rPr sz="2000" b="1" spc="204" dirty="0">
                <a:latin typeface="Cambria"/>
                <a:cs typeface="Cambria"/>
              </a:rPr>
              <a:t> </a:t>
            </a:r>
            <a:r>
              <a:rPr sz="2000" spc="125" dirty="0">
                <a:latin typeface="Cambria"/>
                <a:cs typeface="Cambria"/>
              </a:rPr>
              <a:t>20:1</a:t>
            </a:r>
            <a:r>
              <a:rPr sz="2000" spc="185"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04"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200" dirty="0">
                <a:latin typeface="Cambria"/>
                <a:cs typeface="Cambria"/>
              </a:rPr>
              <a:t> </a:t>
            </a:r>
            <a:r>
              <a:rPr sz="2000" spc="135" dirty="0">
                <a:latin typeface="Cambria"/>
                <a:cs typeface="Cambria"/>
              </a:rPr>
              <a:t>3</a:t>
            </a:r>
            <a:r>
              <a:rPr sz="2000" spc="185" dirty="0">
                <a:latin typeface="Cambria"/>
                <a:cs typeface="Cambria"/>
              </a:rPr>
              <a:t> </a:t>
            </a:r>
            <a:r>
              <a:rPr sz="2000" spc="110" dirty="0">
                <a:latin typeface="Cambria"/>
                <a:cs typeface="Cambria"/>
              </a:rPr>
              <a:t>years</a:t>
            </a:r>
            <a:r>
              <a:rPr sz="2000" spc="160" dirty="0">
                <a:latin typeface="Cambria"/>
                <a:cs typeface="Cambria"/>
              </a:rPr>
              <a:t> </a:t>
            </a:r>
            <a:r>
              <a:rPr sz="2000" spc="170" dirty="0">
                <a:latin typeface="Cambria"/>
                <a:cs typeface="Cambria"/>
              </a:rPr>
              <a:t>and</a:t>
            </a:r>
            <a:r>
              <a:rPr sz="2000" spc="204" dirty="0">
                <a:latin typeface="Cambria"/>
                <a:cs typeface="Cambria"/>
              </a:rPr>
              <a:t> </a:t>
            </a:r>
            <a:r>
              <a:rPr sz="2000" spc="125" dirty="0">
                <a:latin typeface="Cambria"/>
                <a:cs typeface="Cambria"/>
              </a:rPr>
              <a:t>15:1</a:t>
            </a:r>
            <a:r>
              <a:rPr sz="2000" spc="160" dirty="0">
                <a:latin typeface="Cambria"/>
                <a:cs typeface="Cambria"/>
              </a:rPr>
              <a:t> </a:t>
            </a:r>
            <a:r>
              <a:rPr sz="2000" spc="45" dirty="0">
                <a:latin typeface="Cambria"/>
                <a:cs typeface="Cambria"/>
              </a:rPr>
              <a:t>for </a:t>
            </a:r>
            <a:r>
              <a:rPr sz="2000" spc="-425" dirty="0">
                <a:latin typeface="Cambria"/>
                <a:cs typeface="Cambria"/>
              </a:rPr>
              <a:t> </a:t>
            </a:r>
            <a:r>
              <a:rPr sz="2000" spc="120" dirty="0">
                <a:latin typeface="Cambria"/>
                <a:cs typeface="Cambria"/>
              </a:rPr>
              <a:t>the</a:t>
            </a:r>
            <a:r>
              <a:rPr sz="2000" spc="195"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80" dirty="0">
                <a:latin typeface="Cambria"/>
                <a:cs typeface="Cambria"/>
              </a:rPr>
              <a:t> </a:t>
            </a:r>
            <a:r>
              <a:rPr sz="2000" spc="135" dirty="0">
                <a:latin typeface="Cambria"/>
                <a:cs typeface="Cambria"/>
              </a:rPr>
              <a:t>6</a:t>
            </a:r>
            <a:r>
              <a:rPr sz="2000" spc="200" dirty="0">
                <a:latin typeface="Cambria"/>
                <a:cs typeface="Cambria"/>
              </a:rPr>
              <a:t> </a:t>
            </a:r>
            <a:r>
              <a:rPr sz="2000" spc="130" dirty="0">
                <a:latin typeface="Cambria"/>
                <a:cs typeface="Cambria"/>
              </a:rPr>
              <a:t>years.</a:t>
            </a:r>
            <a:endParaRPr sz="2000" dirty="0">
              <a:latin typeface="Cambria"/>
              <a:cs typeface="Cambria"/>
            </a:endParaRPr>
          </a:p>
        </p:txBody>
      </p:sp>
      <p:pic>
        <p:nvPicPr>
          <p:cNvPr id="3" name="object 3"/>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100" y="60909"/>
            <a:ext cx="690371" cy="574547"/>
          </a:xfrm>
          <a:prstGeom prst="rect">
            <a:avLst/>
          </a:prstGeom>
        </p:spPr>
      </p:pic>
      <p:sp>
        <p:nvSpPr>
          <p:cNvPr id="3" name="object 3"/>
          <p:cNvSpPr txBox="1">
            <a:spLocks noGrp="1"/>
          </p:cNvSpPr>
          <p:nvPr>
            <p:ph type="title"/>
          </p:nvPr>
        </p:nvSpPr>
        <p:spPr>
          <a:xfrm>
            <a:off x="2341885" y="793481"/>
            <a:ext cx="6249035" cy="757555"/>
          </a:xfrm>
          <a:prstGeom prst="rect">
            <a:avLst/>
          </a:prstGeom>
        </p:spPr>
        <p:txBody>
          <a:bodyPr vert="horz" wrap="square" lIns="0" tIns="12700" rIns="0" bIns="0" rtlCol="0">
            <a:spAutoFit/>
          </a:bodyPr>
          <a:lstStyle/>
          <a:p>
            <a:pPr algn="ctr">
              <a:lnSpc>
                <a:spcPct val="100000"/>
              </a:lnSpc>
              <a:spcBef>
                <a:spcPts val="100"/>
              </a:spcBef>
            </a:pPr>
            <a:r>
              <a:rPr sz="2700" u="heavy" spc="265" dirty="0">
                <a:uFill>
                  <a:solidFill>
                    <a:srgbClr val="000000"/>
                  </a:solidFill>
                </a:uFill>
                <a:latin typeface="Cambria"/>
                <a:cs typeface="Cambria"/>
              </a:rPr>
              <a:t>UG</a:t>
            </a:r>
            <a:r>
              <a:rPr sz="2700" u="heavy" spc="315" dirty="0">
                <a:uFill>
                  <a:solidFill>
                    <a:srgbClr val="000000"/>
                  </a:solidFill>
                </a:uFill>
                <a:latin typeface="Cambria"/>
                <a:cs typeface="Cambria"/>
              </a:rPr>
              <a:t> </a:t>
            </a:r>
            <a:r>
              <a:rPr sz="2700" u="heavy" spc="260" dirty="0">
                <a:uFill>
                  <a:solidFill>
                    <a:srgbClr val="000000"/>
                  </a:solidFill>
                </a:uFill>
                <a:latin typeface="Cambria"/>
                <a:cs typeface="Cambria"/>
              </a:rPr>
              <a:t>ENGINEERING</a:t>
            </a:r>
            <a:r>
              <a:rPr sz="2700" u="heavy" spc="315" dirty="0">
                <a:uFill>
                  <a:solidFill>
                    <a:srgbClr val="000000"/>
                  </a:solidFill>
                </a:uFill>
                <a:latin typeface="Cambria"/>
                <a:cs typeface="Cambria"/>
              </a:rPr>
              <a:t> </a:t>
            </a:r>
            <a:r>
              <a:rPr sz="2700" u="heavy" spc="295" dirty="0">
                <a:uFill>
                  <a:solidFill>
                    <a:srgbClr val="000000"/>
                  </a:solidFill>
                </a:uFill>
                <a:latin typeface="Cambria"/>
                <a:cs typeface="Cambria"/>
              </a:rPr>
              <a:t>SAR</a:t>
            </a:r>
            <a:r>
              <a:rPr sz="2700" u="heavy" spc="320" dirty="0">
                <a:uFill>
                  <a:solidFill>
                    <a:srgbClr val="000000"/>
                  </a:solidFill>
                </a:uFill>
                <a:latin typeface="Cambria"/>
                <a:cs typeface="Cambria"/>
              </a:rPr>
              <a:t> </a:t>
            </a:r>
            <a:r>
              <a:rPr sz="2700" u="heavy" spc="310" dirty="0">
                <a:uFill>
                  <a:solidFill>
                    <a:srgbClr val="000000"/>
                  </a:solidFill>
                </a:uFill>
                <a:latin typeface="Cambria"/>
                <a:cs typeface="Cambria"/>
              </a:rPr>
              <a:t>FOR</a:t>
            </a:r>
            <a:r>
              <a:rPr sz="2700" u="heavy" spc="315" dirty="0">
                <a:uFill>
                  <a:solidFill>
                    <a:srgbClr val="000000"/>
                  </a:solidFill>
                </a:uFill>
                <a:latin typeface="Cambria"/>
                <a:cs typeface="Cambria"/>
              </a:rPr>
              <a:t> </a:t>
            </a:r>
            <a:r>
              <a:rPr sz="2700" u="heavy" spc="245" dirty="0">
                <a:uFill>
                  <a:solidFill>
                    <a:srgbClr val="000000"/>
                  </a:solidFill>
                </a:uFill>
                <a:latin typeface="Cambria"/>
                <a:cs typeface="Cambria"/>
              </a:rPr>
              <a:t>TIER</a:t>
            </a:r>
            <a:r>
              <a:rPr sz="2700" u="heavy" spc="320" dirty="0">
                <a:uFill>
                  <a:solidFill>
                    <a:srgbClr val="000000"/>
                  </a:solidFill>
                </a:uFill>
                <a:latin typeface="Cambria"/>
                <a:cs typeface="Cambria"/>
              </a:rPr>
              <a:t> </a:t>
            </a:r>
            <a:r>
              <a:rPr sz="2700" u="heavy" spc="135" dirty="0">
                <a:uFill>
                  <a:solidFill>
                    <a:srgbClr val="000000"/>
                  </a:solidFill>
                </a:uFill>
                <a:latin typeface="Cambria"/>
                <a:cs typeface="Cambria"/>
              </a:rPr>
              <a:t>I</a:t>
            </a:r>
            <a:endParaRPr sz="2700">
              <a:latin typeface="Cambria"/>
              <a:cs typeface="Cambria"/>
            </a:endParaRPr>
          </a:p>
          <a:p>
            <a:pPr marL="635" algn="ctr">
              <a:lnSpc>
                <a:spcPct val="100000"/>
              </a:lnSpc>
              <a:spcBef>
                <a:spcPts val="120"/>
              </a:spcBef>
            </a:pPr>
            <a:r>
              <a:rPr sz="2000" u="heavy" spc="229" dirty="0">
                <a:uFill>
                  <a:solidFill>
                    <a:srgbClr val="000000"/>
                  </a:solidFill>
                </a:uFill>
                <a:latin typeface="Cambria"/>
                <a:cs typeface="Cambria"/>
              </a:rPr>
              <a:t>SECOND</a:t>
            </a:r>
            <a:r>
              <a:rPr sz="2000" u="heavy" spc="204" dirty="0">
                <a:uFill>
                  <a:solidFill>
                    <a:srgbClr val="000000"/>
                  </a:solidFill>
                </a:uFill>
                <a:latin typeface="Cambria"/>
                <a:cs typeface="Cambria"/>
              </a:rPr>
              <a:t> </a:t>
            </a:r>
            <a:r>
              <a:rPr sz="2000" u="heavy" spc="265" dirty="0">
                <a:uFill>
                  <a:solidFill>
                    <a:srgbClr val="000000"/>
                  </a:solidFill>
                </a:uFill>
                <a:latin typeface="Cambria"/>
                <a:cs typeface="Cambria"/>
              </a:rPr>
              <a:t>CYCLE</a:t>
            </a:r>
            <a:r>
              <a:rPr sz="2000" u="heavy" spc="185" dirty="0">
                <a:uFill>
                  <a:solidFill>
                    <a:srgbClr val="000000"/>
                  </a:solidFill>
                </a:uFill>
                <a:latin typeface="Cambria"/>
                <a:cs typeface="Cambria"/>
              </a:rPr>
              <a:t> </a:t>
            </a:r>
            <a:r>
              <a:rPr sz="2000" u="heavy" spc="180" dirty="0">
                <a:uFill>
                  <a:solidFill>
                    <a:srgbClr val="000000"/>
                  </a:solidFill>
                </a:uFill>
                <a:latin typeface="Cambria"/>
                <a:cs typeface="Cambria"/>
              </a:rPr>
              <a:t>ACCREDITATION</a:t>
            </a:r>
            <a:endParaRPr sz="2000">
              <a:latin typeface="Cambria"/>
              <a:cs typeface="Cambria"/>
            </a:endParaRPr>
          </a:p>
        </p:txBody>
      </p:sp>
      <p:graphicFrame>
        <p:nvGraphicFramePr>
          <p:cNvPr id="4" name="object 4"/>
          <p:cNvGraphicFramePr>
            <a:graphicFrameLocks noGrp="1"/>
          </p:cNvGraphicFramePr>
          <p:nvPr/>
        </p:nvGraphicFramePr>
        <p:xfrm>
          <a:off x="1568195" y="1924811"/>
          <a:ext cx="7543165" cy="3698742"/>
        </p:xfrm>
        <a:graphic>
          <a:graphicData uri="http://schemas.openxmlformats.org/drawingml/2006/table">
            <a:tbl>
              <a:tblPr firstRow="1" bandRow="1">
                <a:tableStyleId>{2D5ABB26-0587-4C30-8999-92F81FD0307C}</a:tableStyleId>
              </a:tblPr>
              <a:tblGrid>
                <a:gridCol w="1065530">
                  <a:extLst>
                    <a:ext uri="{9D8B030D-6E8A-4147-A177-3AD203B41FA5}">
                      <a16:colId xmlns:a16="http://schemas.microsoft.com/office/drawing/2014/main" val="20000"/>
                    </a:ext>
                  </a:extLst>
                </a:gridCol>
                <a:gridCol w="4749165">
                  <a:extLst>
                    <a:ext uri="{9D8B030D-6E8A-4147-A177-3AD203B41FA5}">
                      <a16:colId xmlns:a16="http://schemas.microsoft.com/office/drawing/2014/main" val="20001"/>
                    </a:ext>
                  </a:extLst>
                </a:gridCol>
                <a:gridCol w="1728470">
                  <a:extLst>
                    <a:ext uri="{9D8B030D-6E8A-4147-A177-3AD203B41FA5}">
                      <a16:colId xmlns:a16="http://schemas.microsoft.com/office/drawing/2014/main" val="20002"/>
                    </a:ext>
                  </a:extLst>
                </a:gridCol>
              </a:tblGrid>
              <a:tr h="694943">
                <a:tc>
                  <a:txBody>
                    <a:bodyPr/>
                    <a:lstStyle/>
                    <a:p>
                      <a:pPr marR="75565" algn="ctr">
                        <a:lnSpc>
                          <a:spcPct val="100000"/>
                        </a:lnSpc>
                        <a:spcBef>
                          <a:spcPts val="580"/>
                        </a:spcBef>
                      </a:pPr>
                      <a:r>
                        <a:rPr sz="1600" b="1" spc="-10" dirty="0">
                          <a:latin typeface="Calibri"/>
                          <a:cs typeface="Calibri"/>
                        </a:rPr>
                        <a:t>Criteria</a:t>
                      </a:r>
                      <a:endParaRPr sz="1600">
                        <a:latin typeface="Calibri"/>
                        <a:cs typeface="Calibri"/>
                      </a:endParaRPr>
                    </a:p>
                    <a:p>
                      <a:pPr marR="46990" algn="ctr">
                        <a:lnSpc>
                          <a:spcPts val="1910"/>
                        </a:lnSpc>
                        <a:spcBef>
                          <a:spcPts val="960"/>
                        </a:spcBef>
                      </a:pPr>
                      <a:r>
                        <a:rPr sz="1600" b="1" spc="-5" dirty="0">
                          <a:latin typeface="Calibri"/>
                          <a:cs typeface="Calibri"/>
                        </a:rPr>
                        <a:t>No.</a:t>
                      </a:r>
                      <a:endParaRPr sz="1600">
                        <a:latin typeface="Calibri"/>
                        <a:cs typeface="Calibri"/>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BACC6"/>
                    </a:solidFill>
                  </a:tcPr>
                </a:tc>
                <a:tc>
                  <a:txBody>
                    <a:bodyPr/>
                    <a:lstStyle/>
                    <a:p>
                      <a:pPr>
                        <a:lnSpc>
                          <a:spcPct val="100000"/>
                        </a:lnSpc>
                        <a:spcBef>
                          <a:spcPts val="5"/>
                        </a:spcBef>
                      </a:pPr>
                      <a:endParaRPr sz="1450">
                        <a:latin typeface="Times New Roman"/>
                        <a:cs typeface="Times New Roman"/>
                      </a:endParaRPr>
                    </a:p>
                    <a:p>
                      <a:pPr marL="13970" algn="ctr">
                        <a:lnSpc>
                          <a:spcPct val="100000"/>
                        </a:lnSpc>
                      </a:pPr>
                      <a:r>
                        <a:rPr sz="1600" b="1" spc="-20" dirty="0">
                          <a:latin typeface="Calibri"/>
                          <a:cs typeface="Calibri"/>
                        </a:rPr>
                        <a:t>Criteria</a:t>
                      </a:r>
                      <a:endParaRPr sz="1600">
                        <a:latin typeface="Calibri"/>
                        <a:cs typeface="Calibri"/>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BACC6"/>
                    </a:solidFill>
                  </a:tcPr>
                </a:tc>
                <a:tc>
                  <a:txBody>
                    <a:bodyPr/>
                    <a:lstStyle/>
                    <a:p>
                      <a:pPr>
                        <a:lnSpc>
                          <a:spcPct val="100000"/>
                        </a:lnSpc>
                        <a:spcBef>
                          <a:spcPts val="5"/>
                        </a:spcBef>
                      </a:pPr>
                      <a:endParaRPr sz="1450">
                        <a:latin typeface="Times New Roman"/>
                        <a:cs typeface="Times New Roman"/>
                      </a:endParaRPr>
                    </a:p>
                    <a:p>
                      <a:pPr marL="273050">
                        <a:lnSpc>
                          <a:spcPct val="100000"/>
                        </a:lnSpc>
                      </a:pPr>
                      <a:r>
                        <a:rPr sz="1600" b="1" spc="-25" dirty="0">
                          <a:latin typeface="Calibri"/>
                          <a:cs typeface="Calibri"/>
                        </a:rPr>
                        <a:t>Mark/Weightage</a:t>
                      </a:r>
                      <a:endParaRPr sz="1600">
                        <a:latin typeface="Calibri"/>
                        <a:cs typeface="Calibri"/>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BACC6"/>
                    </a:solidFill>
                  </a:tcPr>
                </a:tc>
                <a:extLst>
                  <a:ext uri="{0D108BD9-81ED-4DB2-BD59-A6C34878D82A}">
                    <a16:rowId xmlns:a16="http://schemas.microsoft.com/office/drawing/2014/main" val="10000"/>
                  </a:ext>
                </a:extLst>
              </a:tr>
              <a:tr h="367283">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gridSpan="2">
                  <a:txBody>
                    <a:bodyPr/>
                    <a:lstStyle/>
                    <a:p>
                      <a:pPr marL="112395" algn="ctr">
                        <a:lnSpc>
                          <a:spcPct val="100000"/>
                        </a:lnSpc>
                        <a:spcBef>
                          <a:spcPts val="365"/>
                        </a:spcBef>
                      </a:pPr>
                      <a:r>
                        <a:rPr sz="1600" b="1" spc="-15" dirty="0">
                          <a:latin typeface="Calibri"/>
                          <a:cs typeface="Calibri"/>
                        </a:rPr>
                        <a:t>Program</a:t>
                      </a:r>
                      <a:r>
                        <a:rPr sz="1600" b="1" spc="-35" dirty="0">
                          <a:latin typeface="Calibri"/>
                          <a:cs typeface="Calibri"/>
                        </a:rPr>
                        <a:t> </a:t>
                      </a:r>
                      <a:r>
                        <a:rPr sz="1600" b="1" spc="-10" dirty="0">
                          <a:latin typeface="Calibri"/>
                          <a:cs typeface="Calibri"/>
                        </a:rPr>
                        <a:t>Level</a:t>
                      </a:r>
                      <a:r>
                        <a:rPr sz="1600" b="1" spc="320" dirty="0">
                          <a:latin typeface="Calibri"/>
                          <a:cs typeface="Calibri"/>
                        </a:rPr>
                        <a:t> </a:t>
                      </a:r>
                      <a:r>
                        <a:rPr sz="1600" b="1" spc="-20" dirty="0">
                          <a:latin typeface="Calibri"/>
                          <a:cs typeface="Calibri"/>
                        </a:rPr>
                        <a:t>Criteria</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hMerge="1">
                  <a:txBody>
                    <a:bodyPr/>
                    <a:lstStyle/>
                    <a:p>
                      <a:endParaRPr/>
                    </a:p>
                  </a:txBody>
                  <a:tcPr marL="0" marR="0" marT="0" marB="0"/>
                </a:tc>
                <a:extLst>
                  <a:ext uri="{0D108BD9-81ED-4DB2-BD59-A6C34878D82A}">
                    <a16:rowId xmlns:a16="http://schemas.microsoft.com/office/drawing/2014/main" val="10001"/>
                  </a:ext>
                </a:extLst>
              </a:tr>
              <a:tr h="368808">
                <a:tc>
                  <a:txBody>
                    <a:bodyPr/>
                    <a:lstStyle/>
                    <a:p>
                      <a:pPr marL="13335" algn="ctr">
                        <a:lnSpc>
                          <a:spcPct val="100000"/>
                        </a:lnSpc>
                        <a:spcBef>
                          <a:spcPts val="365"/>
                        </a:spcBef>
                      </a:pPr>
                      <a:r>
                        <a:rPr sz="1600" spc="-10" dirty="0">
                          <a:latin typeface="Calibri"/>
                          <a:cs typeface="Calibri"/>
                        </a:rPr>
                        <a:t>1.</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630"/>
                        </a:spcBef>
                      </a:pPr>
                      <a:r>
                        <a:rPr sz="1600" spc="-10" dirty="0">
                          <a:latin typeface="Calibri"/>
                          <a:cs typeface="Calibri"/>
                        </a:rPr>
                        <a:t>Course</a:t>
                      </a:r>
                      <a:r>
                        <a:rPr sz="1600" dirty="0">
                          <a:latin typeface="Calibri"/>
                          <a:cs typeface="Calibri"/>
                        </a:rPr>
                        <a:t> </a:t>
                      </a:r>
                      <a:r>
                        <a:rPr sz="1600" spc="-10" dirty="0">
                          <a:latin typeface="Calibri"/>
                          <a:cs typeface="Calibri"/>
                        </a:rPr>
                        <a:t>Outcomes</a:t>
                      </a:r>
                      <a:r>
                        <a:rPr sz="1600" spc="30" dirty="0">
                          <a:latin typeface="Calibri"/>
                          <a:cs typeface="Calibri"/>
                        </a:rPr>
                        <a:t> </a:t>
                      </a:r>
                      <a:r>
                        <a:rPr sz="1600" spc="-5" dirty="0">
                          <a:latin typeface="Calibri"/>
                          <a:cs typeface="Calibri"/>
                        </a:rPr>
                        <a:t>and</a:t>
                      </a:r>
                      <a:r>
                        <a:rPr sz="1600" spc="-20" dirty="0">
                          <a:latin typeface="Calibri"/>
                          <a:cs typeface="Calibri"/>
                        </a:rPr>
                        <a:t> </a:t>
                      </a:r>
                      <a:r>
                        <a:rPr sz="1600" spc="-15" dirty="0">
                          <a:latin typeface="Calibri"/>
                          <a:cs typeface="Calibri"/>
                        </a:rPr>
                        <a:t>Program</a:t>
                      </a:r>
                      <a:r>
                        <a:rPr sz="1600" spc="30" dirty="0">
                          <a:latin typeface="Calibri"/>
                          <a:cs typeface="Calibri"/>
                        </a:rPr>
                        <a:t> </a:t>
                      </a:r>
                      <a:r>
                        <a:rPr sz="1600" spc="-15" dirty="0">
                          <a:latin typeface="Calibri"/>
                          <a:cs typeface="Calibri"/>
                        </a:rPr>
                        <a:t>Outcomes</a:t>
                      </a:r>
                      <a:endParaRPr sz="1600">
                        <a:latin typeface="Calibri"/>
                        <a:cs typeface="Calibri"/>
                      </a:endParaRP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1760" algn="ctr">
                        <a:lnSpc>
                          <a:spcPct val="100000"/>
                        </a:lnSpc>
                        <a:spcBef>
                          <a:spcPts val="365"/>
                        </a:spcBef>
                      </a:pPr>
                      <a:r>
                        <a:rPr sz="1600" spc="-10" dirty="0">
                          <a:latin typeface="Calibri"/>
                          <a:cs typeface="Calibri"/>
                        </a:rPr>
                        <a:t>100</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67283">
                <a:tc>
                  <a:txBody>
                    <a:bodyPr/>
                    <a:lstStyle/>
                    <a:p>
                      <a:pPr marL="13335" algn="ctr">
                        <a:lnSpc>
                          <a:spcPct val="100000"/>
                        </a:lnSpc>
                        <a:spcBef>
                          <a:spcPts val="365"/>
                        </a:spcBef>
                      </a:pPr>
                      <a:r>
                        <a:rPr sz="1600" spc="-10" dirty="0">
                          <a:latin typeface="Calibri"/>
                          <a:cs typeface="Calibri"/>
                        </a:rPr>
                        <a:t>2.</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7780">
                        <a:lnSpc>
                          <a:spcPct val="100000"/>
                        </a:lnSpc>
                        <a:spcBef>
                          <a:spcPts val="620"/>
                        </a:spcBef>
                      </a:pPr>
                      <a:r>
                        <a:rPr sz="1600" spc="-15" dirty="0">
                          <a:latin typeface="Calibri"/>
                          <a:cs typeface="Calibri"/>
                        </a:rPr>
                        <a:t>Program </a:t>
                      </a:r>
                      <a:r>
                        <a:rPr sz="1600" spc="-5" dirty="0">
                          <a:latin typeface="Calibri"/>
                          <a:cs typeface="Calibri"/>
                        </a:rPr>
                        <a:t>Curriculum</a:t>
                      </a:r>
                      <a:r>
                        <a:rPr sz="1600" spc="-45" dirty="0">
                          <a:latin typeface="Calibri"/>
                          <a:cs typeface="Calibri"/>
                        </a:rPr>
                        <a:t> </a:t>
                      </a:r>
                      <a:r>
                        <a:rPr sz="1600" spc="-10" dirty="0">
                          <a:latin typeface="Calibri"/>
                          <a:cs typeface="Calibri"/>
                        </a:rPr>
                        <a:t>and</a:t>
                      </a:r>
                      <a:r>
                        <a:rPr sz="1600" spc="-20" dirty="0">
                          <a:latin typeface="Calibri"/>
                          <a:cs typeface="Calibri"/>
                        </a:rPr>
                        <a:t> </a:t>
                      </a:r>
                      <a:r>
                        <a:rPr sz="1600" spc="-25" dirty="0">
                          <a:latin typeface="Calibri"/>
                          <a:cs typeface="Calibri"/>
                        </a:rPr>
                        <a:t>Teaching</a:t>
                      </a:r>
                      <a:r>
                        <a:rPr sz="1600" spc="-65" dirty="0">
                          <a:latin typeface="Calibri"/>
                          <a:cs typeface="Calibri"/>
                        </a:rPr>
                        <a:t> </a:t>
                      </a:r>
                      <a:r>
                        <a:rPr sz="1600" spc="-5" dirty="0">
                          <a:latin typeface="Calibri"/>
                          <a:cs typeface="Calibri"/>
                        </a:rPr>
                        <a:t>–</a:t>
                      </a:r>
                      <a:r>
                        <a:rPr sz="1600" spc="5" dirty="0">
                          <a:latin typeface="Calibri"/>
                          <a:cs typeface="Calibri"/>
                        </a:rPr>
                        <a:t> </a:t>
                      </a:r>
                      <a:r>
                        <a:rPr sz="1600" spc="-5" dirty="0">
                          <a:latin typeface="Calibri"/>
                          <a:cs typeface="Calibri"/>
                        </a:rPr>
                        <a:t>Learning</a:t>
                      </a:r>
                      <a:r>
                        <a:rPr sz="1600" spc="-45" dirty="0">
                          <a:latin typeface="Calibri"/>
                          <a:cs typeface="Calibri"/>
                        </a:rPr>
                        <a:t> </a:t>
                      </a:r>
                      <a:r>
                        <a:rPr sz="1600" spc="-20" dirty="0">
                          <a:latin typeface="Calibri"/>
                          <a:cs typeface="Calibri"/>
                        </a:rPr>
                        <a:t>Processes</a:t>
                      </a:r>
                      <a:endParaRPr sz="1600">
                        <a:latin typeface="Calibri"/>
                        <a:cs typeface="Calibri"/>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12395" algn="ctr">
                        <a:lnSpc>
                          <a:spcPct val="100000"/>
                        </a:lnSpc>
                        <a:spcBef>
                          <a:spcPts val="365"/>
                        </a:spcBef>
                      </a:pPr>
                      <a:r>
                        <a:rPr sz="1600" spc="-10" dirty="0">
                          <a:latin typeface="Calibri"/>
                          <a:cs typeface="Calibri"/>
                        </a:rPr>
                        <a:t>75</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extLst>
                  <a:ext uri="{0D108BD9-81ED-4DB2-BD59-A6C34878D82A}">
                    <a16:rowId xmlns:a16="http://schemas.microsoft.com/office/drawing/2014/main" val="10003"/>
                  </a:ext>
                </a:extLst>
              </a:tr>
              <a:tr h="367283">
                <a:tc>
                  <a:txBody>
                    <a:bodyPr/>
                    <a:lstStyle/>
                    <a:p>
                      <a:pPr marL="10160" algn="ctr">
                        <a:lnSpc>
                          <a:spcPct val="100000"/>
                        </a:lnSpc>
                        <a:spcBef>
                          <a:spcPts val="365"/>
                        </a:spcBef>
                      </a:pPr>
                      <a:r>
                        <a:rPr sz="1600" spc="-10" dirty="0">
                          <a:latin typeface="Calibri"/>
                          <a:cs typeface="Calibri"/>
                        </a:rPr>
                        <a:t>3.</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620"/>
                        </a:spcBef>
                      </a:pPr>
                      <a:r>
                        <a:rPr sz="1600" spc="-5" dirty="0">
                          <a:latin typeface="Calibri"/>
                          <a:cs typeface="Calibri"/>
                        </a:rPr>
                        <a:t>Students’</a:t>
                      </a:r>
                      <a:r>
                        <a:rPr sz="1600" spc="-55" dirty="0">
                          <a:latin typeface="Calibri"/>
                          <a:cs typeface="Calibri"/>
                        </a:rPr>
                        <a:t> </a:t>
                      </a:r>
                      <a:r>
                        <a:rPr sz="1600" spc="-25" dirty="0">
                          <a:latin typeface="Calibri"/>
                          <a:cs typeface="Calibri"/>
                        </a:rPr>
                        <a:t>Performance</a:t>
                      </a:r>
                      <a:endParaRPr sz="1600">
                        <a:latin typeface="Calibri"/>
                        <a:cs typeface="Calibri"/>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2395" algn="ctr">
                        <a:lnSpc>
                          <a:spcPct val="100000"/>
                        </a:lnSpc>
                        <a:spcBef>
                          <a:spcPts val="365"/>
                        </a:spcBef>
                      </a:pPr>
                      <a:r>
                        <a:rPr sz="1600" spc="-10" dirty="0">
                          <a:latin typeface="Calibri"/>
                          <a:cs typeface="Calibri"/>
                        </a:rPr>
                        <a:t>75</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68808">
                <a:tc>
                  <a:txBody>
                    <a:bodyPr/>
                    <a:lstStyle/>
                    <a:p>
                      <a:pPr marL="10160" algn="ctr">
                        <a:lnSpc>
                          <a:spcPct val="100000"/>
                        </a:lnSpc>
                        <a:spcBef>
                          <a:spcPts val="365"/>
                        </a:spcBef>
                      </a:pPr>
                      <a:r>
                        <a:rPr sz="1600" spc="-10" dirty="0">
                          <a:latin typeface="Calibri"/>
                          <a:cs typeface="Calibri"/>
                        </a:rPr>
                        <a:t>4.</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7780">
                        <a:lnSpc>
                          <a:spcPct val="100000"/>
                        </a:lnSpc>
                        <a:spcBef>
                          <a:spcPts val="630"/>
                        </a:spcBef>
                      </a:pPr>
                      <a:r>
                        <a:rPr sz="1600" spc="-10" dirty="0">
                          <a:latin typeface="Calibri"/>
                          <a:cs typeface="Calibri"/>
                        </a:rPr>
                        <a:t>Faculty</a:t>
                      </a:r>
                      <a:r>
                        <a:rPr sz="1600" spc="-65" dirty="0">
                          <a:latin typeface="Calibri"/>
                          <a:cs typeface="Calibri"/>
                        </a:rPr>
                        <a:t> </a:t>
                      </a:r>
                      <a:r>
                        <a:rPr sz="1600" spc="-10" dirty="0">
                          <a:latin typeface="Calibri"/>
                          <a:cs typeface="Calibri"/>
                        </a:rPr>
                        <a:t>Information</a:t>
                      </a:r>
                      <a:r>
                        <a:rPr sz="1600" spc="-55" dirty="0">
                          <a:latin typeface="Calibri"/>
                          <a:cs typeface="Calibri"/>
                        </a:rPr>
                        <a:t> </a:t>
                      </a:r>
                      <a:r>
                        <a:rPr sz="1600" spc="-5" dirty="0">
                          <a:latin typeface="Calibri"/>
                          <a:cs typeface="Calibri"/>
                        </a:rPr>
                        <a:t>and</a:t>
                      </a:r>
                      <a:r>
                        <a:rPr sz="1600" spc="-55" dirty="0">
                          <a:latin typeface="Calibri"/>
                          <a:cs typeface="Calibri"/>
                        </a:rPr>
                        <a:t> </a:t>
                      </a:r>
                      <a:r>
                        <a:rPr sz="1600" spc="-15" dirty="0">
                          <a:latin typeface="Calibri"/>
                          <a:cs typeface="Calibri"/>
                        </a:rPr>
                        <a:t>Contributions</a:t>
                      </a:r>
                      <a:endParaRPr sz="1600">
                        <a:latin typeface="Calibri"/>
                        <a:cs typeface="Calibri"/>
                      </a:endParaRP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11760" algn="ctr">
                        <a:lnSpc>
                          <a:spcPct val="100000"/>
                        </a:lnSpc>
                        <a:spcBef>
                          <a:spcPts val="365"/>
                        </a:spcBef>
                      </a:pPr>
                      <a:r>
                        <a:rPr sz="1600" spc="-10" dirty="0">
                          <a:latin typeface="Calibri"/>
                          <a:cs typeface="Calibri"/>
                        </a:rPr>
                        <a:t>100</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extLst>
                  <a:ext uri="{0D108BD9-81ED-4DB2-BD59-A6C34878D82A}">
                    <a16:rowId xmlns:a16="http://schemas.microsoft.com/office/drawing/2014/main" val="10005"/>
                  </a:ext>
                </a:extLst>
              </a:tr>
              <a:tr h="365760">
                <a:tc>
                  <a:txBody>
                    <a:bodyPr/>
                    <a:lstStyle/>
                    <a:p>
                      <a:pPr marL="13335" algn="ctr">
                        <a:lnSpc>
                          <a:spcPct val="100000"/>
                        </a:lnSpc>
                        <a:spcBef>
                          <a:spcPts val="355"/>
                        </a:spcBef>
                      </a:pPr>
                      <a:r>
                        <a:rPr sz="1600" spc="-10" dirty="0">
                          <a:latin typeface="Calibri"/>
                          <a:cs typeface="Calibri"/>
                        </a:rPr>
                        <a:t>5.</a:t>
                      </a:r>
                      <a:endParaRPr sz="1600">
                        <a:latin typeface="Calibri"/>
                        <a:cs typeface="Calibri"/>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620"/>
                        </a:spcBef>
                      </a:pPr>
                      <a:r>
                        <a:rPr sz="1600" spc="-15" dirty="0">
                          <a:latin typeface="Calibri"/>
                          <a:cs typeface="Calibri"/>
                        </a:rPr>
                        <a:t>Resources</a:t>
                      </a:r>
                      <a:endParaRPr sz="1600">
                        <a:latin typeface="Calibri"/>
                        <a:cs typeface="Calibri"/>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2395" algn="ctr">
                        <a:lnSpc>
                          <a:spcPct val="100000"/>
                        </a:lnSpc>
                        <a:spcBef>
                          <a:spcPts val="355"/>
                        </a:spcBef>
                      </a:pPr>
                      <a:r>
                        <a:rPr sz="1600" spc="-10" dirty="0">
                          <a:latin typeface="Calibri"/>
                          <a:cs typeface="Calibri"/>
                        </a:rPr>
                        <a:t>75</a:t>
                      </a:r>
                      <a:endParaRPr sz="1600">
                        <a:latin typeface="Calibri"/>
                        <a:cs typeface="Calibri"/>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431291">
                <a:tc>
                  <a:txBody>
                    <a:bodyPr/>
                    <a:lstStyle/>
                    <a:p>
                      <a:pPr marL="13335" algn="ctr">
                        <a:lnSpc>
                          <a:spcPct val="100000"/>
                        </a:lnSpc>
                        <a:spcBef>
                          <a:spcPts val="380"/>
                        </a:spcBef>
                      </a:pPr>
                      <a:r>
                        <a:rPr sz="1600" spc="-10" dirty="0">
                          <a:latin typeface="Calibri"/>
                          <a:cs typeface="Calibri"/>
                        </a:rPr>
                        <a:t>6.</a:t>
                      </a:r>
                      <a:endParaRPr sz="1600">
                        <a:latin typeface="Calibri"/>
                        <a:cs typeface="Calibri"/>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7780">
                        <a:lnSpc>
                          <a:spcPct val="100000"/>
                        </a:lnSpc>
                        <a:spcBef>
                          <a:spcPts val="880"/>
                        </a:spcBef>
                      </a:pPr>
                      <a:r>
                        <a:rPr sz="1600" spc="-5" dirty="0">
                          <a:latin typeface="Calibri"/>
                          <a:cs typeface="Calibri"/>
                        </a:rPr>
                        <a:t>Continuous</a:t>
                      </a:r>
                      <a:r>
                        <a:rPr sz="1600" spc="-55" dirty="0">
                          <a:latin typeface="Calibri"/>
                          <a:cs typeface="Calibri"/>
                        </a:rPr>
                        <a:t> </a:t>
                      </a:r>
                      <a:r>
                        <a:rPr sz="1600" spc="-15" dirty="0">
                          <a:latin typeface="Calibri"/>
                          <a:cs typeface="Calibri"/>
                        </a:rPr>
                        <a:t>Improvement</a:t>
                      </a:r>
                      <a:endParaRPr sz="1600">
                        <a:latin typeface="Calibri"/>
                        <a:cs typeface="Calibri"/>
                      </a:endParaRPr>
                    </a:p>
                  </a:txBody>
                  <a:tcPr marL="0" marR="0" marT="1117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12395" algn="ctr">
                        <a:lnSpc>
                          <a:spcPct val="100000"/>
                        </a:lnSpc>
                        <a:spcBef>
                          <a:spcPts val="380"/>
                        </a:spcBef>
                      </a:pPr>
                      <a:r>
                        <a:rPr sz="1600" spc="-10" dirty="0">
                          <a:latin typeface="Calibri"/>
                          <a:cs typeface="Calibri"/>
                        </a:rPr>
                        <a:t>75</a:t>
                      </a:r>
                      <a:endParaRPr sz="1600">
                        <a:latin typeface="Calibri"/>
                        <a:cs typeface="Calibri"/>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extLst>
                  <a:ext uri="{0D108BD9-81ED-4DB2-BD59-A6C34878D82A}">
                    <a16:rowId xmlns:a16="http://schemas.microsoft.com/office/drawing/2014/main" val="10007"/>
                  </a:ext>
                </a:extLst>
              </a:tr>
              <a:tr h="367283">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04" algn="ctr">
                        <a:lnSpc>
                          <a:spcPct val="100000"/>
                        </a:lnSpc>
                        <a:spcBef>
                          <a:spcPts val="360"/>
                        </a:spcBef>
                      </a:pPr>
                      <a:r>
                        <a:rPr sz="1800" b="1" spc="-40" dirty="0">
                          <a:latin typeface="Calibri"/>
                          <a:cs typeface="Calibri"/>
                        </a:rPr>
                        <a:t>Total</a:t>
                      </a:r>
                      <a:endParaRPr sz="1800">
                        <a:latin typeface="Calibri"/>
                        <a:cs typeface="Calibri"/>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2395" algn="ctr">
                        <a:lnSpc>
                          <a:spcPct val="100000"/>
                        </a:lnSpc>
                        <a:spcBef>
                          <a:spcPts val="360"/>
                        </a:spcBef>
                      </a:pPr>
                      <a:r>
                        <a:rPr sz="1800" b="1" dirty="0">
                          <a:latin typeface="Calibri"/>
                          <a:cs typeface="Calibri"/>
                        </a:rPr>
                        <a:t>500</a:t>
                      </a:r>
                      <a:endParaRPr sz="1800">
                        <a:latin typeface="Calibri"/>
                        <a:cs typeface="Calibri"/>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8116" y="603000"/>
            <a:ext cx="5494020" cy="574040"/>
          </a:xfrm>
          <a:prstGeom prst="rect">
            <a:avLst/>
          </a:prstGeom>
        </p:spPr>
        <p:txBody>
          <a:bodyPr vert="horz" wrap="square" lIns="0" tIns="12700" rIns="0" bIns="0" rtlCol="0">
            <a:spAutoFit/>
          </a:bodyPr>
          <a:lstStyle/>
          <a:p>
            <a:pPr marL="12700">
              <a:lnSpc>
                <a:spcPct val="100000"/>
              </a:lnSpc>
              <a:spcBef>
                <a:spcPts val="100"/>
              </a:spcBef>
              <a:tabLst>
                <a:tab pos="2243455" algn="l"/>
              </a:tabLst>
            </a:pPr>
            <a:r>
              <a:rPr sz="3600" b="1" u="heavy" spc="110" dirty="0">
                <a:solidFill>
                  <a:srgbClr val="4B390D"/>
                </a:solidFill>
                <a:uFill>
                  <a:solidFill>
                    <a:srgbClr val="000000"/>
                  </a:solidFill>
                </a:uFill>
                <a:latin typeface="Cambria"/>
                <a:cs typeface="Cambria"/>
              </a:rPr>
              <a:t>Award</a:t>
            </a:r>
            <a:r>
              <a:rPr sz="3600" b="1" u="heavy" spc="390" dirty="0">
                <a:solidFill>
                  <a:srgbClr val="4B390D"/>
                </a:solidFill>
                <a:uFill>
                  <a:solidFill>
                    <a:srgbClr val="000000"/>
                  </a:solidFill>
                </a:uFill>
                <a:latin typeface="Cambria"/>
                <a:cs typeface="Cambria"/>
              </a:rPr>
              <a:t> </a:t>
            </a:r>
            <a:r>
              <a:rPr sz="3600" b="1" u="heavy" spc="185" dirty="0">
                <a:solidFill>
                  <a:srgbClr val="4B390D"/>
                </a:solidFill>
                <a:uFill>
                  <a:solidFill>
                    <a:srgbClr val="000000"/>
                  </a:solidFill>
                </a:uFill>
                <a:latin typeface="Cambria"/>
                <a:cs typeface="Cambria"/>
              </a:rPr>
              <a:t>of	</a:t>
            </a:r>
            <a:r>
              <a:rPr sz="3600" b="1" u="heavy" spc="225" dirty="0">
                <a:solidFill>
                  <a:srgbClr val="4B390D"/>
                </a:solidFill>
                <a:uFill>
                  <a:solidFill>
                    <a:srgbClr val="000000"/>
                  </a:solidFill>
                </a:uFill>
                <a:latin typeface="Cambria"/>
                <a:cs typeface="Cambria"/>
              </a:rPr>
              <a:t>Accreditation</a:t>
            </a:r>
            <a:endParaRPr sz="3600" b="1" dirty="0">
              <a:solidFill>
                <a:srgbClr val="4B390D"/>
              </a:solidFill>
              <a:latin typeface="Cambria"/>
              <a:cs typeface="Cambria"/>
            </a:endParaRPr>
          </a:p>
        </p:txBody>
      </p:sp>
      <p:sp>
        <p:nvSpPr>
          <p:cNvPr id="3" name="object 3"/>
          <p:cNvSpPr txBox="1"/>
          <p:nvPr/>
        </p:nvSpPr>
        <p:spPr>
          <a:xfrm>
            <a:off x="1038883" y="1552450"/>
            <a:ext cx="8610600" cy="5160010"/>
          </a:xfrm>
          <a:prstGeom prst="rect">
            <a:avLst/>
          </a:prstGeom>
        </p:spPr>
        <p:txBody>
          <a:bodyPr vert="horz" wrap="square" lIns="0" tIns="12065" rIns="0" bIns="0" rtlCol="0">
            <a:spAutoFit/>
          </a:bodyPr>
          <a:lstStyle/>
          <a:p>
            <a:pPr marL="12700">
              <a:lnSpc>
                <a:spcPct val="100000"/>
              </a:lnSpc>
              <a:spcBef>
                <a:spcPts val="95"/>
              </a:spcBef>
              <a:tabLst>
                <a:tab pos="5246370" algn="l"/>
              </a:tabLst>
            </a:pPr>
            <a:r>
              <a:rPr sz="2800" b="1" u="heavy" spc="215" dirty="0">
                <a:uFill>
                  <a:solidFill>
                    <a:srgbClr val="000000"/>
                  </a:solidFill>
                </a:uFill>
                <a:latin typeface="Cambria"/>
                <a:cs typeface="Cambria"/>
              </a:rPr>
              <a:t>Second</a:t>
            </a:r>
            <a:r>
              <a:rPr sz="2800" b="1" u="heavy" spc="345" dirty="0">
                <a:uFill>
                  <a:solidFill>
                    <a:srgbClr val="000000"/>
                  </a:solidFill>
                </a:uFill>
                <a:latin typeface="Cambria"/>
                <a:cs typeface="Cambria"/>
              </a:rPr>
              <a:t> </a:t>
            </a:r>
            <a:r>
              <a:rPr sz="2800" b="1" u="heavy" spc="245" dirty="0">
                <a:uFill>
                  <a:solidFill>
                    <a:srgbClr val="000000"/>
                  </a:solidFill>
                </a:uFill>
                <a:latin typeface="Cambria"/>
                <a:cs typeface="Cambria"/>
              </a:rPr>
              <a:t>Cycle</a:t>
            </a:r>
            <a:r>
              <a:rPr sz="2800" b="1" u="heavy" spc="380" dirty="0">
                <a:uFill>
                  <a:solidFill>
                    <a:srgbClr val="000000"/>
                  </a:solidFill>
                </a:uFill>
                <a:latin typeface="Cambria"/>
                <a:cs typeface="Cambria"/>
              </a:rPr>
              <a:t> </a:t>
            </a:r>
            <a:r>
              <a:rPr sz="2800" b="1" u="heavy" spc="170" dirty="0">
                <a:uFill>
                  <a:solidFill>
                    <a:srgbClr val="000000"/>
                  </a:solidFill>
                </a:uFill>
                <a:latin typeface="Cambria"/>
                <a:cs typeface="Cambria"/>
              </a:rPr>
              <a:t>Accreditation	</a:t>
            </a:r>
            <a:r>
              <a:rPr sz="2800" b="1" u="heavy" spc="100" dirty="0">
                <a:uFill>
                  <a:solidFill>
                    <a:srgbClr val="000000"/>
                  </a:solidFill>
                </a:uFill>
                <a:latin typeface="Cambria"/>
                <a:cs typeface="Cambria"/>
              </a:rPr>
              <a:t>Tier-I</a:t>
            </a:r>
            <a:r>
              <a:rPr sz="2800" b="1" u="heavy" spc="325" dirty="0">
                <a:uFill>
                  <a:solidFill>
                    <a:srgbClr val="000000"/>
                  </a:solidFill>
                </a:uFill>
                <a:latin typeface="Cambria"/>
                <a:cs typeface="Cambria"/>
              </a:rPr>
              <a:t> </a:t>
            </a:r>
            <a:r>
              <a:rPr sz="2800" b="1" u="heavy" spc="10" dirty="0">
                <a:uFill>
                  <a:solidFill>
                    <a:srgbClr val="000000"/>
                  </a:solidFill>
                </a:uFill>
                <a:latin typeface="Cambria"/>
                <a:cs typeface="Cambria"/>
              </a:rPr>
              <a:t>(UG)</a:t>
            </a:r>
            <a:endParaRPr sz="2800" dirty="0">
              <a:latin typeface="Cambria"/>
              <a:cs typeface="Cambria"/>
            </a:endParaRPr>
          </a:p>
          <a:p>
            <a:pPr marL="189230" marR="416559">
              <a:lnSpc>
                <a:spcPct val="104299"/>
              </a:lnSpc>
              <a:spcBef>
                <a:spcPts val="1395"/>
              </a:spcBef>
            </a:pPr>
            <a:r>
              <a:rPr sz="2100" b="1" spc="-20" dirty="0">
                <a:latin typeface="Arial"/>
                <a:cs typeface="Arial"/>
              </a:rPr>
              <a:t>Full</a:t>
            </a:r>
            <a:r>
              <a:rPr sz="2100" b="1" spc="-100" dirty="0">
                <a:latin typeface="Arial"/>
                <a:cs typeface="Arial"/>
              </a:rPr>
              <a:t> </a:t>
            </a:r>
            <a:r>
              <a:rPr sz="2100" b="1" spc="-30" dirty="0">
                <a:latin typeface="Arial"/>
                <a:cs typeface="Arial"/>
              </a:rPr>
              <a:t>Accreditation</a:t>
            </a:r>
            <a:r>
              <a:rPr sz="2100" b="1" spc="5" dirty="0">
                <a:latin typeface="Arial"/>
                <a:cs typeface="Arial"/>
              </a:rPr>
              <a:t> </a:t>
            </a:r>
            <a:r>
              <a:rPr sz="2100" b="1" spc="-20" dirty="0">
                <a:latin typeface="Arial"/>
                <a:cs typeface="Arial"/>
              </a:rPr>
              <a:t>for</a:t>
            </a:r>
            <a:r>
              <a:rPr sz="2100" b="1" spc="-40" dirty="0">
                <a:latin typeface="Arial"/>
                <a:cs typeface="Arial"/>
              </a:rPr>
              <a:t> </a:t>
            </a:r>
            <a:r>
              <a:rPr sz="2100" b="1" spc="-20" dirty="0">
                <a:latin typeface="Arial"/>
                <a:cs typeface="Arial"/>
              </a:rPr>
              <a:t>Six</a:t>
            </a:r>
            <a:r>
              <a:rPr sz="2100" b="1" spc="-25" dirty="0">
                <a:latin typeface="Arial"/>
                <a:cs typeface="Arial"/>
              </a:rPr>
              <a:t> </a:t>
            </a:r>
            <a:r>
              <a:rPr sz="2100" b="1" spc="-35" dirty="0">
                <a:latin typeface="Arial"/>
                <a:cs typeface="Arial"/>
              </a:rPr>
              <a:t>years</a:t>
            </a:r>
            <a:r>
              <a:rPr sz="2100" b="1" spc="-25" dirty="0">
                <a:latin typeface="Arial"/>
                <a:cs typeface="Arial"/>
              </a:rPr>
              <a:t> </a:t>
            </a:r>
            <a:r>
              <a:rPr sz="2100" b="1" spc="-5" dirty="0">
                <a:latin typeface="Arial"/>
                <a:cs typeface="Arial"/>
              </a:rPr>
              <a:t>will</a:t>
            </a:r>
            <a:r>
              <a:rPr sz="2100" b="1" spc="-55" dirty="0">
                <a:latin typeface="Arial"/>
                <a:cs typeface="Arial"/>
              </a:rPr>
              <a:t> </a:t>
            </a:r>
            <a:r>
              <a:rPr sz="2100" b="1" spc="-15" dirty="0">
                <a:latin typeface="Arial"/>
                <a:cs typeface="Arial"/>
              </a:rPr>
              <a:t>be</a:t>
            </a:r>
            <a:r>
              <a:rPr sz="2100" b="1" spc="-25" dirty="0">
                <a:latin typeface="Arial"/>
                <a:cs typeface="Arial"/>
              </a:rPr>
              <a:t> </a:t>
            </a:r>
            <a:r>
              <a:rPr sz="2100" b="1" spc="-30" dirty="0">
                <a:latin typeface="Arial"/>
                <a:cs typeface="Arial"/>
              </a:rPr>
              <a:t>accorded</a:t>
            </a:r>
            <a:r>
              <a:rPr sz="2100" b="1" spc="-20" dirty="0">
                <a:latin typeface="Arial"/>
                <a:cs typeface="Arial"/>
              </a:rPr>
              <a:t> </a:t>
            </a:r>
            <a:r>
              <a:rPr sz="2100" b="1" spc="-15" dirty="0">
                <a:latin typeface="Arial"/>
                <a:cs typeface="Arial"/>
              </a:rPr>
              <a:t>to</a:t>
            </a:r>
            <a:r>
              <a:rPr sz="2100" b="1" spc="-35" dirty="0">
                <a:latin typeface="Arial"/>
                <a:cs typeface="Arial"/>
              </a:rPr>
              <a:t> </a:t>
            </a:r>
            <a:r>
              <a:rPr sz="2100" b="1" dirty="0">
                <a:latin typeface="Arial"/>
                <a:cs typeface="Arial"/>
              </a:rPr>
              <a:t>a</a:t>
            </a:r>
            <a:r>
              <a:rPr sz="2100" b="1" spc="-25" dirty="0">
                <a:latin typeface="Arial"/>
                <a:cs typeface="Arial"/>
              </a:rPr>
              <a:t> program</a:t>
            </a:r>
            <a:r>
              <a:rPr sz="2100" b="1" spc="-40" dirty="0">
                <a:latin typeface="Arial"/>
                <a:cs typeface="Arial"/>
              </a:rPr>
              <a:t> </a:t>
            </a:r>
            <a:r>
              <a:rPr sz="2100" b="1" spc="-15" dirty="0">
                <a:latin typeface="Arial"/>
                <a:cs typeface="Arial"/>
              </a:rPr>
              <a:t>on </a:t>
            </a:r>
            <a:r>
              <a:rPr sz="2100" b="1" spc="-565" dirty="0">
                <a:latin typeface="Arial"/>
                <a:cs typeface="Arial"/>
              </a:rPr>
              <a:t> </a:t>
            </a:r>
            <a:r>
              <a:rPr sz="2100" b="1" spc="-25" dirty="0">
                <a:latin typeface="Arial"/>
                <a:cs typeface="Arial"/>
              </a:rPr>
              <a:t>fulfilment</a:t>
            </a:r>
            <a:r>
              <a:rPr sz="2100" b="1" spc="-30" dirty="0">
                <a:latin typeface="Arial"/>
                <a:cs typeface="Arial"/>
              </a:rPr>
              <a:t> </a:t>
            </a:r>
            <a:r>
              <a:rPr sz="2100" b="1" spc="-15" dirty="0">
                <a:latin typeface="Arial"/>
                <a:cs typeface="Arial"/>
              </a:rPr>
              <a:t>of</a:t>
            </a:r>
            <a:r>
              <a:rPr sz="2100" b="1" spc="-45" dirty="0">
                <a:latin typeface="Arial"/>
                <a:cs typeface="Arial"/>
              </a:rPr>
              <a:t> </a:t>
            </a:r>
            <a:r>
              <a:rPr sz="2100" b="1" spc="-20" dirty="0">
                <a:latin typeface="Arial"/>
                <a:cs typeface="Arial"/>
              </a:rPr>
              <a:t>the</a:t>
            </a:r>
            <a:r>
              <a:rPr sz="2100" b="1" spc="-10" dirty="0">
                <a:latin typeface="Arial"/>
                <a:cs typeface="Arial"/>
              </a:rPr>
              <a:t> </a:t>
            </a:r>
            <a:r>
              <a:rPr sz="2100" b="1" spc="-20" dirty="0">
                <a:latin typeface="Arial"/>
                <a:cs typeface="Arial"/>
              </a:rPr>
              <a:t>following</a:t>
            </a:r>
            <a:r>
              <a:rPr sz="2100" b="1" spc="-85" dirty="0">
                <a:latin typeface="Arial"/>
                <a:cs typeface="Arial"/>
              </a:rPr>
              <a:t> </a:t>
            </a:r>
            <a:r>
              <a:rPr sz="2100" b="1" spc="-25" dirty="0">
                <a:latin typeface="Arial"/>
                <a:cs typeface="Arial"/>
              </a:rPr>
              <a:t>requirements</a:t>
            </a:r>
            <a:r>
              <a:rPr sz="2100" b="1" spc="-30" dirty="0">
                <a:latin typeface="Arial"/>
                <a:cs typeface="Arial"/>
              </a:rPr>
              <a:t> </a:t>
            </a:r>
            <a:r>
              <a:rPr sz="2100" b="1" dirty="0">
                <a:latin typeface="Arial"/>
                <a:cs typeface="Arial"/>
              </a:rPr>
              <a:t>:</a:t>
            </a:r>
            <a:endParaRPr sz="2100" dirty="0">
              <a:latin typeface="Arial"/>
              <a:cs typeface="Arial"/>
            </a:endParaRPr>
          </a:p>
          <a:p>
            <a:pPr marL="312420" marR="5715" indent="-123825" algn="just">
              <a:lnSpc>
                <a:spcPct val="150000"/>
              </a:lnSpc>
              <a:spcBef>
                <a:spcPts val="1070"/>
              </a:spcBef>
              <a:buFont typeface="Arial MT"/>
              <a:buChar char="•"/>
              <a:tabLst>
                <a:tab pos="313055" algn="l"/>
              </a:tabLst>
            </a:pPr>
            <a:r>
              <a:rPr sz="1800" spc="-10" dirty="0">
                <a:latin typeface="Calibri"/>
                <a:cs typeface="Calibri"/>
              </a:rPr>
              <a:t>There</a:t>
            </a:r>
            <a:r>
              <a:rPr sz="1800" spc="170" dirty="0">
                <a:latin typeface="Calibri"/>
                <a:cs typeface="Calibri"/>
              </a:rPr>
              <a:t> </a:t>
            </a:r>
            <a:r>
              <a:rPr sz="1800" spc="-5" dirty="0">
                <a:latin typeface="Calibri"/>
                <a:cs typeface="Calibri"/>
              </a:rPr>
              <a:t>should</a:t>
            </a:r>
            <a:r>
              <a:rPr sz="1800" spc="195" dirty="0">
                <a:latin typeface="Calibri"/>
                <a:cs typeface="Calibri"/>
              </a:rPr>
              <a:t> </a:t>
            </a:r>
            <a:r>
              <a:rPr sz="1800" dirty="0">
                <a:latin typeface="Calibri"/>
                <a:cs typeface="Calibri"/>
              </a:rPr>
              <a:t>not</a:t>
            </a:r>
            <a:r>
              <a:rPr sz="1800" spc="175" dirty="0">
                <a:latin typeface="Calibri"/>
                <a:cs typeface="Calibri"/>
              </a:rPr>
              <a:t> </a:t>
            </a:r>
            <a:r>
              <a:rPr sz="1800" spc="-5" dirty="0">
                <a:latin typeface="Calibri"/>
                <a:cs typeface="Calibri"/>
              </a:rPr>
              <a:t>be</a:t>
            </a:r>
            <a:r>
              <a:rPr sz="1800" spc="190" dirty="0">
                <a:latin typeface="Calibri"/>
                <a:cs typeface="Calibri"/>
              </a:rPr>
              <a:t> </a:t>
            </a:r>
            <a:r>
              <a:rPr sz="1800" spc="-10" dirty="0">
                <a:latin typeface="Calibri"/>
                <a:cs typeface="Calibri"/>
              </a:rPr>
              <a:t>any</a:t>
            </a:r>
            <a:r>
              <a:rPr sz="1800" spc="180" dirty="0">
                <a:latin typeface="Calibri"/>
                <a:cs typeface="Calibri"/>
              </a:rPr>
              <a:t> </a:t>
            </a:r>
            <a:r>
              <a:rPr sz="1800" dirty="0">
                <a:latin typeface="Calibri"/>
                <a:cs typeface="Calibri"/>
              </a:rPr>
              <a:t>“Deficiency”</a:t>
            </a:r>
            <a:r>
              <a:rPr sz="1800" spc="185" dirty="0">
                <a:latin typeface="Calibri"/>
                <a:cs typeface="Calibri"/>
              </a:rPr>
              <a:t> </a:t>
            </a:r>
            <a:r>
              <a:rPr sz="1800" dirty="0">
                <a:latin typeface="Calibri"/>
                <a:cs typeface="Calibri"/>
              </a:rPr>
              <a:t>or</a:t>
            </a:r>
            <a:r>
              <a:rPr sz="1800" spc="170" dirty="0">
                <a:latin typeface="Calibri"/>
                <a:cs typeface="Calibri"/>
              </a:rPr>
              <a:t> </a:t>
            </a:r>
            <a:r>
              <a:rPr sz="1800" spc="-10" dirty="0">
                <a:latin typeface="Calibri"/>
                <a:cs typeface="Calibri"/>
              </a:rPr>
              <a:t>“Weakness”</a:t>
            </a:r>
            <a:r>
              <a:rPr sz="1800" spc="185" dirty="0">
                <a:latin typeface="Calibri"/>
                <a:cs typeface="Calibri"/>
              </a:rPr>
              <a:t> </a:t>
            </a:r>
            <a:r>
              <a:rPr sz="1800" dirty="0">
                <a:latin typeface="Calibri"/>
                <a:cs typeface="Calibri"/>
              </a:rPr>
              <a:t>in</a:t>
            </a:r>
            <a:r>
              <a:rPr sz="1800" spc="175" dirty="0">
                <a:latin typeface="Calibri"/>
                <a:cs typeface="Calibri"/>
              </a:rPr>
              <a:t> </a:t>
            </a:r>
            <a:r>
              <a:rPr sz="1800" spc="-10" dirty="0">
                <a:latin typeface="Calibri"/>
                <a:cs typeface="Calibri"/>
              </a:rPr>
              <a:t>any</a:t>
            </a:r>
            <a:r>
              <a:rPr sz="1800" spc="180" dirty="0">
                <a:latin typeface="Calibri"/>
                <a:cs typeface="Calibri"/>
              </a:rPr>
              <a:t> </a:t>
            </a:r>
            <a:r>
              <a:rPr sz="1800" spc="-10" dirty="0">
                <a:latin typeface="Calibri"/>
                <a:cs typeface="Calibri"/>
              </a:rPr>
              <a:t>of</a:t>
            </a:r>
            <a:r>
              <a:rPr sz="1800" spc="195" dirty="0">
                <a:latin typeface="Calibri"/>
                <a:cs typeface="Calibri"/>
              </a:rPr>
              <a:t> </a:t>
            </a:r>
            <a:r>
              <a:rPr sz="1800" spc="-5" dirty="0">
                <a:latin typeface="Calibri"/>
                <a:cs typeface="Calibri"/>
              </a:rPr>
              <a:t>the</a:t>
            </a:r>
            <a:r>
              <a:rPr sz="1800" spc="170" dirty="0">
                <a:latin typeface="Calibri"/>
                <a:cs typeface="Calibri"/>
              </a:rPr>
              <a:t> </a:t>
            </a:r>
            <a:r>
              <a:rPr sz="1800" spc="-5" dirty="0">
                <a:latin typeface="Calibri"/>
                <a:cs typeface="Calibri"/>
              </a:rPr>
              <a:t>criteria</a:t>
            </a:r>
            <a:r>
              <a:rPr sz="1800" spc="170" dirty="0">
                <a:latin typeface="Calibri"/>
                <a:cs typeface="Calibri"/>
              </a:rPr>
              <a:t> </a:t>
            </a:r>
            <a:r>
              <a:rPr sz="1800" dirty="0">
                <a:latin typeface="Calibri"/>
                <a:cs typeface="Calibri"/>
              </a:rPr>
              <a:t>and</a:t>
            </a:r>
            <a:r>
              <a:rPr sz="1800" spc="195" dirty="0">
                <a:latin typeface="Calibri"/>
                <a:cs typeface="Calibri"/>
              </a:rPr>
              <a:t> </a:t>
            </a:r>
            <a:r>
              <a:rPr sz="1800" spc="-10" dirty="0">
                <a:latin typeface="Calibri"/>
                <a:cs typeface="Calibri"/>
              </a:rPr>
              <a:t>at</a:t>
            </a:r>
            <a:r>
              <a:rPr sz="1800" spc="175" dirty="0">
                <a:latin typeface="Calibri"/>
                <a:cs typeface="Calibri"/>
              </a:rPr>
              <a:t> </a:t>
            </a:r>
            <a:r>
              <a:rPr sz="1800" spc="-5" dirty="0">
                <a:latin typeface="Calibri"/>
                <a:cs typeface="Calibri"/>
              </a:rPr>
              <a:t>least </a:t>
            </a:r>
            <a:r>
              <a:rPr sz="1800" spc="-390" dirty="0">
                <a:latin typeface="Calibri"/>
                <a:cs typeface="Calibri"/>
              </a:rPr>
              <a:t> </a:t>
            </a:r>
            <a:r>
              <a:rPr sz="1800" spc="-5" dirty="0">
                <a:latin typeface="Calibri"/>
                <a:cs typeface="Calibri"/>
              </a:rPr>
              <a:t>five</a:t>
            </a:r>
            <a:r>
              <a:rPr sz="1800" spc="5" dirty="0">
                <a:latin typeface="Calibri"/>
                <a:cs typeface="Calibri"/>
              </a:rPr>
              <a:t> </a:t>
            </a:r>
            <a:r>
              <a:rPr sz="1800" spc="-10" dirty="0">
                <a:latin typeface="Calibri"/>
                <a:cs typeface="Calibri"/>
              </a:rPr>
              <a:t>criteria</a:t>
            </a:r>
            <a:r>
              <a:rPr sz="1800" spc="25" dirty="0">
                <a:latin typeface="Calibri"/>
                <a:cs typeface="Calibri"/>
              </a:rPr>
              <a:t> </a:t>
            </a:r>
            <a:r>
              <a:rPr sz="1800" spc="-5" dirty="0">
                <a:latin typeface="Calibri"/>
                <a:cs typeface="Calibri"/>
              </a:rPr>
              <a:t>must </a:t>
            </a:r>
            <a:r>
              <a:rPr sz="1800" dirty="0">
                <a:latin typeface="Calibri"/>
                <a:cs typeface="Calibri"/>
              </a:rPr>
              <a:t>be</a:t>
            </a:r>
            <a:r>
              <a:rPr sz="1800" spc="-10" dirty="0">
                <a:latin typeface="Calibri"/>
                <a:cs typeface="Calibri"/>
              </a:rPr>
              <a:t> </a:t>
            </a:r>
            <a:r>
              <a:rPr sz="1800" spc="-5" dirty="0">
                <a:latin typeface="Calibri"/>
                <a:cs typeface="Calibri"/>
              </a:rPr>
              <a:t>fully</a:t>
            </a:r>
            <a:r>
              <a:rPr sz="1800" spc="20" dirty="0">
                <a:latin typeface="Calibri"/>
                <a:cs typeface="Calibri"/>
              </a:rPr>
              <a:t> </a:t>
            </a:r>
            <a:r>
              <a:rPr sz="1800" spc="-5" dirty="0">
                <a:latin typeface="Calibri"/>
                <a:cs typeface="Calibri"/>
              </a:rPr>
              <a:t>compliant</a:t>
            </a:r>
            <a:r>
              <a:rPr sz="1800" spc="15" dirty="0">
                <a:latin typeface="Calibri"/>
                <a:cs typeface="Calibri"/>
              </a:rPr>
              <a:t> </a:t>
            </a:r>
            <a:r>
              <a:rPr sz="1800" spc="-5" dirty="0">
                <a:latin typeface="Calibri"/>
                <a:cs typeface="Calibri"/>
              </a:rPr>
              <a:t>with</a:t>
            </a:r>
            <a:r>
              <a:rPr sz="1800" spc="15" dirty="0">
                <a:latin typeface="Calibri"/>
                <a:cs typeface="Calibri"/>
              </a:rPr>
              <a:t> </a:t>
            </a:r>
            <a:r>
              <a:rPr sz="1800" spc="-5" dirty="0">
                <a:latin typeface="Calibri"/>
                <a:cs typeface="Calibri"/>
              </a:rPr>
              <a:t>only</a:t>
            </a:r>
            <a:r>
              <a:rPr sz="1800" spc="20" dirty="0">
                <a:latin typeface="Calibri"/>
                <a:cs typeface="Calibri"/>
              </a:rPr>
              <a:t> </a:t>
            </a:r>
            <a:r>
              <a:rPr sz="1800" spc="-5" dirty="0">
                <a:latin typeface="Calibri"/>
                <a:cs typeface="Calibri"/>
              </a:rPr>
              <a:t>“Concerns”</a:t>
            </a:r>
            <a:r>
              <a:rPr sz="1800" dirty="0">
                <a:latin typeface="Calibri"/>
                <a:cs typeface="Calibri"/>
              </a:rPr>
              <a:t> in</a:t>
            </a:r>
            <a:r>
              <a:rPr sz="1800" spc="-5" dirty="0">
                <a:latin typeface="Calibri"/>
                <a:cs typeface="Calibri"/>
              </a:rPr>
              <a:t> the</a:t>
            </a:r>
            <a:r>
              <a:rPr sz="1800" spc="10" dirty="0">
                <a:latin typeface="Calibri"/>
                <a:cs typeface="Calibri"/>
              </a:rPr>
              <a:t> </a:t>
            </a:r>
            <a:r>
              <a:rPr sz="1800" spc="-5" dirty="0">
                <a:latin typeface="Calibri"/>
                <a:cs typeface="Calibri"/>
              </a:rPr>
              <a:t>remaining</a:t>
            </a:r>
            <a:r>
              <a:rPr sz="1800" spc="20" dirty="0">
                <a:latin typeface="Calibri"/>
                <a:cs typeface="Calibri"/>
              </a:rPr>
              <a:t> </a:t>
            </a:r>
            <a:r>
              <a:rPr sz="1800" spc="-10" dirty="0">
                <a:latin typeface="Calibri"/>
                <a:cs typeface="Calibri"/>
              </a:rPr>
              <a:t>criteria.</a:t>
            </a:r>
            <a:endParaRPr sz="1800" dirty="0">
              <a:latin typeface="Calibri"/>
              <a:cs typeface="Calibri"/>
            </a:endParaRPr>
          </a:p>
          <a:p>
            <a:pPr marL="312420" marR="5080" indent="-123825" algn="just">
              <a:lnSpc>
                <a:spcPct val="150000"/>
              </a:lnSpc>
              <a:spcBef>
                <a:spcPts val="95"/>
              </a:spcBef>
              <a:buFont typeface="Arial MT"/>
              <a:buChar char="•"/>
              <a:tabLst>
                <a:tab pos="313055" algn="l"/>
              </a:tabLst>
            </a:pPr>
            <a:r>
              <a:rPr sz="1800" dirty="0">
                <a:latin typeface="Calibri"/>
                <a:cs typeface="Calibri"/>
              </a:rPr>
              <a:t>Number of </a:t>
            </a:r>
            <a:r>
              <a:rPr sz="1800" spc="-10" dirty="0">
                <a:latin typeface="Calibri"/>
                <a:cs typeface="Calibri"/>
              </a:rPr>
              <a:t>available Ph.D. in </a:t>
            </a:r>
            <a:r>
              <a:rPr sz="1800" dirty="0">
                <a:latin typeface="Calibri"/>
                <a:cs typeface="Calibri"/>
              </a:rPr>
              <a:t>the </a:t>
            </a:r>
            <a:r>
              <a:rPr sz="1800" spc="-5" dirty="0">
                <a:latin typeface="Calibri"/>
                <a:cs typeface="Calibri"/>
              </a:rPr>
              <a:t>department should be </a:t>
            </a:r>
            <a:r>
              <a:rPr sz="1800" spc="-10" dirty="0">
                <a:latin typeface="Calibri"/>
                <a:cs typeface="Calibri"/>
              </a:rPr>
              <a:t>greater </a:t>
            </a:r>
            <a:r>
              <a:rPr sz="1800" spc="-5" dirty="0">
                <a:latin typeface="Calibri"/>
                <a:cs typeface="Calibri"/>
              </a:rPr>
              <a:t>than </a:t>
            </a:r>
            <a:r>
              <a:rPr sz="1800" dirty="0">
                <a:latin typeface="Calibri"/>
                <a:cs typeface="Calibri"/>
              </a:rPr>
              <a:t>or </a:t>
            </a:r>
            <a:r>
              <a:rPr sz="1800" spc="-5" dirty="0">
                <a:latin typeface="Calibri"/>
                <a:cs typeface="Calibri"/>
              </a:rPr>
              <a:t>equal </a:t>
            </a:r>
            <a:r>
              <a:rPr sz="1800" spc="-15" dirty="0">
                <a:latin typeface="Calibri"/>
                <a:cs typeface="Calibri"/>
              </a:rPr>
              <a:t>to </a:t>
            </a:r>
            <a:r>
              <a:rPr sz="1800" dirty="0">
                <a:latin typeface="Calibri"/>
                <a:cs typeface="Calibri"/>
              </a:rPr>
              <a:t>30 per </a:t>
            </a:r>
            <a:r>
              <a:rPr sz="1800" spc="5" dirty="0">
                <a:latin typeface="Calibri"/>
                <a:cs typeface="Calibri"/>
              </a:rPr>
              <a:t> </a:t>
            </a:r>
            <a:r>
              <a:rPr sz="1800" spc="-5" dirty="0">
                <a:latin typeface="Calibri"/>
                <a:cs typeface="Calibri"/>
              </a:rPr>
              <a:t>cent </a:t>
            </a:r>
            <a:r>
              <a:rPr sz="1800" spc="-10" dirty="0">
                <a:latin typeface="Calibri"/>
                <a:cs typeface="Calibri"/>
              </a:rPr>
              <a:t>of </a:t>
            </a:r>
            <a:r>
              <a:rPr sz="1800" spc="-5" dirty="0">
                <a:latin typeface="Calibri"/>
                <a:cs typeface="Calibri"/>
              </a:rPr>
              <a:t>the </a:t>
            </a:r>
            <a:r>
              <a:rPr sz="1800" spc="-10" dirty="0">
                <a:latin typeface="Calibri"/>
                <a:cs typeface="Calibri"/>
              </a:rPr>
              <a:t>required </a:t>
            </a:r>
            <a:r>
              <a:rPr sz="1800" dirty="0">
                <a:latin typeface="Calibri"/>
                <a:cs typeface="Calibri"/>
              </a:rPr>
              <a:t>number of </a:t>
            </a:r>
            <a:r>
              <a:rPr sz="1800" spc="-10" dirty="0">
                <a:latin typeface="Calibri"/>
                <a:cs typeface="Calibri"/>
              </a:rPr>
              <a:t>faculty </a:t>
            </a:r>
            <a:r>
              <a:rPr sz="1800" spc="-15" dirty="0">
                <a:latin typeface="Calibri"/>
                <a:cs typeface="Calibri"/>
              </a:rPr>
              <a:t>averaged </a:t>
            </a:r>
            <a:r>
              <a:rPr sz="1800" spc="-5" dirty="0">
                <a:latin typeface="Calibri"/>
                <a:cs typeface="Calibri"/>
              </a:rPr>
              <a:t>over </a:t>
            </a:r>
            <a:r>
              <a:rPr sz="1800" spc="-10" dirty="0">
                <a:latin typeface="Calibri"/>
                <a:cs typeface="Calibri"/>
              </a:rPr>
              <a:t>two </a:t>
            </a:r>
            <a:r>
              <a:rPr sz="1800" spc="-5" dirty="0">
                <a:latin typeface="Calibri"/>
                <a:cs typeface="Calibri"/>
              </a:rPr>
              <a:t>academic </a:t>
            </a:r>
            <a:r>
              <a:rPr sz="1800" spc="-15" dirty="0">
                <a:latin typeface="Calibri"/>
                <a:cs typeface="Calibri"/>
              </a:rPr>
              <a:t>years </a:t>
            </a:r>
            <a:r>
              <a:rPr sz="1800" spc="-5" dirty="0">
                <a:latin typeface="Calibri"/>
                <a:cs typeface="Calibri"/>
              </a:rPr>
              <a:t>i.e. </a:t>
            </a:r>
            <a:r>
              <a:rPr sz="1800" spc="-10" dirty="0">
                <a:latin typeface="Calibri"/>
                <a:cs typeface="Calibri"/>
              </a:rPr>
              <a:t>Current </a:t>
            </a:r>
            <a:r>
              <a:rPr sz="1800" spc="-5" dirty="0">
                <a:latin typeface="Calibri"/>
                <a:cs typeface="Calibri"/>
              </a:rPr>
              <a:t> Academic</a:t>
            </a:r>
            <a:r>
              <a:rPr sz="1800" dirty="0">
                <a:latin typeface="Calibri"/>
                <a:cs typeface="Calibri"/>
              </a:rPr>
              <a:t> </a:t>
            </a:r>
            <a:r>
              <a:rPr sz="1800" spc="-35" dirty="0">
                <a:latin typeface="Calibri"/>
                <a:cs typeface="Calibri"/>
              </a:rPr>
              <a:t>Year</a:t>
            </a:r>
            <a:r>
              <a:rPr sz="1800" spc="5" dirty="0">
                <a:latin typeface="Calibri"/>
                <a:cs typeface="Calibri"/>
              </a:rPr>
              <a:t> </a:t>
            </a:r>
            <a:r>
              <a:rPr sz="1800" spc="-35" dirty="0">
                <a:latin typeface="Calibri"/>
                <a:cs typeface="Calibri"/>
              </a:rPr>
              <a:t>(CAY)</a:t>
            </a:r>
            <a:r>
              <a:rPr sz="1800" spc="15"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Current</a:t>
            </a:r>
            <a:r>
              <a:rPr sz="1800" spc="-5" dirty="0">
                <a:latin typeface="Calibri"/>
                <a:cs typeface="Calibri"/>
              </a:rPr>
              <a:t> Academic</a:t>
            </a:r>
            <a:r>
              <a:rPr sz="1800" dirty="0">
                <a:latin typeface="Calibri"/>
                <a:cs typeface="Calibri"/>
              </a:rPr>
              <a:t> </a:t>
            </a:r>
            <a:r>
              <a:rPr sz="1800" spc="-35" dirty="0">
                <a:latin typeface="Calibri"/>
                <a:cs typeface="Calibri"/>
              </a:rPr>
              <a:t>Year</a:t>
            </a:r>
            <a:r>
              <a:rPr sz="1800" spc="5" dirty="0">
                <a:latin typeface="Calibri"/>
                <a:cs typeface="Calibri"/>
              </a:rPr>
              <a:t> </a:t>
            </a:r>
            <a:r>
              <a:rPr sz="1800" spc="-5" dirty="0">
                <a:latin typeface="Calibri"/>
                <a:cs typeface="Calibri"/>
              </a:rPr>
              <a:t>Minus</a:t>
            </a:r>
            <a:r>
              <a:rPr sz="1800" spc="5" dirty="0">
                <a:latin typeface="Calibri"/>
                <a:cs typeface="Calibri"/>
              </a:rPr>
              <a:t> </a:t>
            </a:r>
            <a:r>
              <a:rPr sz="1800" spc="-5" dirty="0">
                <a:latin typeface="Calibri"/>
                <a:cs typeface="Calibri"/>
              </a:rPr>
              <a:t>One</a:t>
            </a:r>
            <a:r>
              <a:rPr sz="1800" spc="25" dirty="0">
                <a:latin typeface="Calibri"/>
                <a:cs typeface="Calibri"/>
              </a:rPr>
              <a:t> </a:t>
            </a:r>
            <a:r>
              <a:rPr sz="1800" spc="-35" dirty="0">
                <a:latin typeface="Calibri"/>
                <a:cs typeface="Calibri"/>
              </a:rPr>
              <a:t>(CAYm1).</a:t>
            </a:r>
            <a:endParaRPr sz="1800" dirty="0">
              <a:latin typeface="Calibri"/>
              <a:cs typeface="Calibri"/>
            </a:endParaRPr>
          </a:p>
          <a:p>
            <a:pPr marL="312420" marR="5080" indent="-123825" algn="just">
              <a:lnSpc>
                <a:spcPct val="150000"/>
              </a:lnSpc>
              <a:spcBef>
                <a:spcPts val="95"/>
              </a:spcBef>
              <a:buFont typeface="Arial MT"/>
              <a:buChar char="•"/>
              <a:tabLst>
                <a:tab pos="313055" algn="l"/>
              </a:tabLst>
            </a:pPr>
            <a:r>
              <a:rPr sz="1800" spc="-5" dirty="0">
                <a:latin typeface="Calibri"/>
                <a:cs typeface="Calibri"/>
              </a:rPr>
              <a:t>The</a:t>
            </a:r>
            <a:r>
              <a:rPr sz="1800" dirty="0">
                <a:latin typeface="Calibri"/>
                <a:cs typeface="Calibri"/>
              </a:rPr>
              <a:t> </a:t>
            </a:r>
            <a:r>
              <a:rPr sz="1800" spc="-5" dirty="0">
                <a:latin typeface="Calibri"/>
                <a:cs typeface="Calibri"/>
              </a:rPr>
              <a:t>admissions</a:t>
            </a:r>
            <a:r>
              <a:rPr sz="1800" dirty="0">
                <a:latin typeface="Calibri"/>
                <a:cs typeface="Calibri"/>
              </a:rPr>
              <a:t> in</a:t>
            </a:r>
            <a:r>
              <a:rPr sz="1800" spc="5" dirty="0">
                <a:latin typeface="Calibri"/>
                <a:cs typeface="Calibri"/>
              </a:rPr>
              <a:t> </a:t>
            </a:r>
            <a:r>
              <a:rPr sz="1800" spc="-5" dirty="0">
                <a:latin typeface="Calibri"/>
                <a:cs typeface="Calibri"/>
              </a:rPr>
              <a:t>the</a:t>
            </a:r>
            <a:r>
              <a:rPr sz="1800" dirty="0">
                <a:latin typeface="Calibri"/>
                <a:cs typeface="Calibri"/>
              </a:rPr>
              <a:t> </a:t>
            </a:r>
            <a:r>
              <a:rPr sz="1800" spc="-5" dirty="0">
                <a:latin typeface="Calibri"/>
                <a:cs typeface="Calibri"/>
              </a:rPr>
              <a:t>UG</a:t>
            </a:r>
            <a:r>
              <a:rPr sz="1800" dirty="0">
                <a:latin typeface="Calibri"/>
                <a:cs typeface="Calibri"/>
              </a:rPr>
              <a:t> </a:t>
            </a:r>
            <a:r>
              <a:rPr sz="1800" spc="-15" dirty="0">
                <a:latin typeface="Calibri"/>
                <a:cs typeface="Calibri"/>
              </a:rPr>
              <a:t>program</a:t>
            </a:r>
            <a:r>
              <a:rPr sz="1800" spc="-10" dirty="0">
                <a:latin typeface="Calibri"/>
                <a:cs typeface="Calibri"/>
              </a:rPr>
              <a:t> </a:t>
            </a:r>
            <a:r>
              <a:rPr sz="1800" spc="-5" dirty="0">
                <a:latin typeface="Calibri"/>
                <a:cs typeface="Calibri"/>
              </a:rPr>
              <a:t>should</a:t>
            </a:r>
            <a:r>
              <a:rPr sz="1800" dirty="0">
                <a:latin typeface="Calibri"/>
                <a:cs typeface="Calibri"/>
              </a:rPr>
              <a:t> be</a:t>
            </a:r>
            <a:r>
              <a:rPr sz="1800" spc="5" dirty="0">
                <a:latin typeface="Calibri"/>
                <a:cs typeface="Calibri"/>
              </a:rPr>
              <a:t> </a:t>
            </a:r>
            <a:r>
              <a:rPr sz="1800" spc="-10" dirty="0">
                <a:latin typeface="Calibri"/>
                <a:cs typeface="Calibri"/>
              </a:rPr>
              <a:t>more</a:t>
            </a:r>
            <a:r>
              <a:rPr sz="1800" spc="-5" dirty="0">
                <a:latin typeface="Calibri"/>
                <a:cs typeface="Calibri"/>
              </a:rPr>
              <a:t> than</a:t>
            </a:r>
            <a:r>
              <a:rPr sz="1800" dirty="0">
                <a:latin typeface="Calibri"/>
                <a:cs typeface="Calibri"/>
              </a:rPr>
              <a:t> or</a:t>
            </a:r>
            <a:r>
              <a:rPr sz="1800" spc="5" dirty="0">
                <a:latin typeface="Calibri"/>
                <a:cs typeface="Calibri"/>
              </a:rPr>
              <a:t> </a:t>
            </a:r>
            <a:r>
              <a:rPr sz="1800" spc="-5" dirty="0">
                <a:latin typeface="Calibri"/>
                <a:cs typeface="Calibri"/>
              </a:rPr>
              <a:t>equal</a:t>
            </a:r>
            <a:r>
              <a:rPr sz="1800" dirty="0">
                <a:latin typeface="Calibri"/>
                <a:cs typeface="Calibri"/>
              </a:rPr>
              <a:t> </a:t>
            </a:r>
            <a:r>
              <a:rPr sz="1800" spc="-15" dirty="0">
                <a:latin typeface="Calibri"/>
                <a:cs typeface="Calibri"/>
              </a:rPr>
              <a:t>to</a:t>
            </a:r>
            <a:r>
              <a:rPr sz="1800" spc="-10" dirty="0">
                <a:latin typeface="Calibri"/>
                <a:cs typeface="Calibri"/>
              </a:rPr>
              <a:t> </a:t>
            </a:r>
            <a:r>
              <a:rPr sz="1800" dirty="0">
                <a:latin typeface="Calibri"/>
                <a:cs typeface="Calibri"/>
              </a:rPr>
              <a:t>60</a:t>
            </a:r>
            <a:r>
              <a:rPr sz="1800" spc="405" dirty="0">
                <a:latin typeface="Calibri"/>
                <a:cs typeface="Calibri"/>
              </a:rPr>
              <a:t> </a:t>
            </a:r>
            <a:r>
              <a:rPr sz="1800" dirty="0">
                <a:latin typeface="Calibri"/>
                <a:cs typeface="Calibri"/>
              </a:rPr>
              <a:t>per</a:t>
            </a:r>
            <a:r>
              <a:rPr sz="1800" spc="405" dirty="0">
                <a:latin typeface="Calibri"/>
                <a:cs typeface="Calibri"/>
              </a:rPr>
              <a:t> </a:t>
            </a:r>
            <a:r>
              <a:rPr sz="1800" spc="-5" dirty="0">
                <a:latin typeface="Calibri"/>
                <a:cs typeface="Calibri"/>
              </a:rPr>
              <a:t>cent, </a:t>
            </a:r>
            <a:r>
              <a:rPr sz="1800" dirty="0">
                <a:latin typeface="Calibri"/>
                <a:cs typeface="Calibri"/>
              </a:rPr>
              <a:t> </a:t>
            </a:r>
            <a:r>
              <a:rPr sz="1800" spc="-15" dirty="0">
                <a:latin typeface="Calibri"/>
                <a:cs typeface="Calibri"/>
              </a:rPr>
              <a:t>averaged </a:t>
            </a:r>
            <a:r>
              <a:rPr sz="1800" spc="-5" dirty="0">
                <a:latin typeface="Calibri"/>
                <a:cs typeface="Calibri"/>
              </a:rPr>
              <a:t>over </a:t>
            </a:r>
            <a:r>
              <a:rPr sz="1800" spc="-15" dirty="0">
                <a:latin typeface="Calibri"/>
                <a:cs typeface="Calibri"/>
              </a:rPr>
              <a:t>three </a:t>
            </a:r>
            <a:r>
              <a:rPr sz="1800" spc="-5" dirty="0">
                <a:latin typeface="Calibri"/>
                <a:cs typeface="Calibri"/>
              </a:rPr>
              <a:t>academic </a:t>
            </a:r>
            <a:r>
              <a:rPr sz="1800" spc="-15" dirty="0">
                <a:latin typeface="Calibri"/>
                <a:cs typeface="Calibri"/>
              </a:rPr>
              <a:t>years </a:t>
            </a:r>
            <a:r>
              <a:rPr sz="1800" spc="-5" dirty="0">
                <a:latin typeface="Calibri"/>
                <a:cs typeface="Calibri"/>
              </a:rPr>
              <a:t>(including </a:t>
            </a:r>
            <a:r>
              <a:rPr sz="1800" spc="-10" dirty="0">
                <a:latin typeface="Calibri"/>
                <a:cs typeface="Calibri"/>
              </a:rPr>
              <a:t>lateral </a:t>
            </a:r>
            <a:r>
              <a:rPr sz="1800" spc="-5" dirty="0">
                <a:latin typeface="Calibri"/>
                <a:cs typeface="Calibri"/>
              </a:rPr>
              <a:t>entry), i.e., </a:t>
            </a:r>
            <a:r>
              <a:rPr sz="1800" spc="-10" dirty="0">
                <a:latin typeface="Calibri"/>
                <a:cs typeface="Calibri"/>
              </a:rPr>
              <a:t>Current </a:t>
            </a:r>
            <a:r>
              <a:rPr sz="1800" spc="-5" dirty="0">
                <a:latin typeface="Calibri"/>
                <a:cs typeface="Calibri"/>
              </a:rPr>
              <a:t>Academic </a:t>
            </a:r>
            <a:r>
              <a:rPr sz="1800" spc="-35" dirty="0">
                <a:latin typeface="Calibri"/>
                <a:cs typeface="Calibri"/>
              </a:rPr>
              <a:t>Year </a:t>
            </a:r>
            <a:r>
              <a:rPr sz="1800" spc="-30" dirty="0">
                <a:latin typeface="Calibri"/>
                <a:cs typeface="Calibri"/>
              </a:rPr>
              <a:t> </a:t>
            </a:r>
            <a:r>
              <a:rPr sz="1800" spc="-5" dirty="0">
                <a:latin typeface="Calibri"/>
                <a:cs typeface="Calibri"/>
              </a:rPr>
              <a:t>minus </a:t>
            </a:r>
            <a:r>
              <a:rPr sz="1800" dirty="0">
                <a:latin typeface="Calibri"/>
                <a:cs typeface="Calibri"/>
              </a:rPr>
              <a:t>One </a:t>
            </a:r>
            <a:r>
              <a:rPr sz="1800" spc="-30" dirty="0">
                <a:latin typeface="Calibri"/>
                <a:cs typeface="Calibri"/>
              </a:rPr>
              <a:t>(CAYm1), </a:t>
            </a:r>
            <a:r>
              <a:rPr sz="1800" spc="-5" dirty="0">
                <a:latin typeface="Calibri"/>
                <a:cs typeface="Calibri"/>
              </a:rPr>
              <a:t>Current Academic </a:t>
            </a:r>
            <a:r>
              <a:rPr sz="1800" spc="-35" dirty="0">
                <a:latin typeface="Calibri"/>
                <a:cs typeface="Calibri"/>
              </a:rPr>
              <a:t>Year </a:t>
            </a:r>
            <a:r>
              <a:rPr sz="1800" dirty="0">
                <a:latin typeface="Calibri"/>
                <a:cs typeface="Calibri"/>
              </a:rPr>
              <a:t>minus </a:t>
            </a:r>
            <a:r>
              <a:rPr sz="1800" spc="-35" dirty="0">
                <a:latin typeface="Calibri"/>
                <a:cs typeface="Calibri"/>
              </a:rPr>
              <a:t>Two (CAYm2) </a:t>
            </a:r>
            <a:r>
              <a:rPr sz="1800" spc="-5" dirty="0">
                <a:latin typeface="Calibri"/>
                <a:cs typeface="Calibri"/>
              </a:rPr>
              <a:t>and Current Academic </a:t>
            </a:r>
            <a:r>
              <a:rPr sz="1800" dirty="0">
                <a:latin typeface="Calibri"/>
                <a:cs typeface="Calibri"/>
              </a:rPr>
              <a:t> </a:t>
            </a:r>
            <a:r>
              <a:rPr sz="1800" spc="-35" dirty="0">
                <a:latin typeface="Calibri"/>
                <a:cs typeface="Calibri"/>
              </a:rPr>
              <a:t>Year</a:t>
            </a:r>
            <a:r>
              <a:rPr sz="1800" dirty="0">
                <a:latin typeface="Calibri"/>
                <a:cs typeface="Calibri"/>
              </a:rPr>
              <a:t> </a:t>
            </a:r>
            <a:r>
              <a:rPr sz="1800" spc="-5" dirty="0">
                <a:latin typeface="Calibri"/>
                <a:cs typeface="Calibri"/>
              </a:rPr>
              <a:t>minus</a:t>
            </a:r>
            <a:r>
              <a:rPr sz="1800" spc="5" dirty="0">
                <a:latin typeface="Calibri"/>
                <a:cs typeface="Calibri"/>
              </a:rPr>
              <a:t> </a:t>
            </a:r>
            <a:r>
              <a:rPr sz="1800" spc="-10" dirty="0">
                <a:latin typeface="Calibri"/>
                <a:cs typeface="Calibri"/>
              </a:rPr>
              <a:t>Three</a:t>
            </a:r>
            <a:r>
              <a:rPr sz="1800" spc="10" dirty="0">
                <a:latin typeface="Calibri"/>
                <a:cs typeface="Calibri"/>
              </a:rPr>
              <a:t> </a:t>
            </a:r>
            <a:r>
              <a:rPr sz="1800" spc="-35" dirty="0">
                <a:latin typeface="Calibri"/>
                <a:cs typeface="Calibri"/>
              </a:rPr>
              <a:t>(CAYm3).</a:t>
            </a:r>
            <a:endParaRPr sz="1800" dirty="0">
              <a:latin typeface="Calibri"/>
              <a:cs typeface="Calibri"/>
            </a:endParaRPr>
          </a:p>
        </p:txBody>
      </p:sp>
      <p:pic>
        <p:nvPicPr>
          <p:cNvPr id="4" name="object 4"/>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15599" y="1275697"/>
            <a:ext cx="8435340" cy="5549900"/>
          </a:xfrm>
          <a:prstGeom prst="rect">
            <a:avLst/>
          </a:prstGeom>
        </p:spPr>
        <p:txBody>
          <a:bodyPr vert="horz" wrap="square" lIns="0" tIns="12700" rIns="0" bIns="0" rtlCol="0">
            <a:spAutoFit/>
          </a:bodyPr>
          <a:lstStyle/>
          <a:p>
            <a:pPr marL="135890" marR="5080" indent="-123825" algn="just">
              <a:lnSpc>
                <a:spcPct val="150000"/>
              </a:lnSpc>
              <a:spcBef>
                <a:spcPts val="100"/>
              </a:spcBef>
              <a:buFont typeface="Arial MT"/>
              <a:buChar char="•"/>
              <a:tabLst>
                <a:tab pos="136525" algn="l"/>
              </a:tabLst>
            </a:pPr>
            <a:r>
              <a:rPr sz="2000" spc="-10" dirty="0">
                <a:latin typeface="Calibri"/>
                <a:cs typeface="Calibri"/>
              </a:rPr>
              <a:t>Faculty Student Ratio in </a:t>
            </a:r>
            <a:r>
              <a:rPr sz="2000" dirty="0">
                <a:latin typeface="Calibri"/>
                <a:cs typeface="Calibri"/>
              </a:rPr>
              <a:t>the </a:t>
            </a:r>
            <a:r>
              <a:rPr sz="2000" spc="-5" dirty="0">
                <a:latin typeface="Calibri"/>
                <a:cs typeface="Calibri"/>
              </a:rPr>
              <a:t>department </a:t>
            </a:r>
            <a:r>
              <a:rPr sz="2000" dirty="0">
                <a:latin typeface="Calibri"/>
                <a:cs typeface="Calibri"/>
              </a:rPr>
              <a:t>should be less than or </a:t>
            </a:r>
            <a:r>
              <a:rPr sz="2000" spc="-5" dirty="0">
                <a:latin typeface="Calibri"/>
                <a:cs typeface="Calibri"/>
              </a:rPr>
              <a:t>equal </a:t>
            </a:r>
            <a:r>
              <a:rPr sz="2000" spc="-15" dirty="0">
                <a:latin typeface="Calibri"/>
                <a:cs typeface="Calibri"/>
              </a:rPr>
              <a:t>to </a:t>
            </a:r>
            <a:r>
              <a:rPr sz="2000" spc="-10" dirty="0">
                <a:latin typeface="Calibri"/>
                <a:cs typeface="Calibri"/>
              </a:rPr>
              <a:t>1:20 </a:t>
            </a:r>
            <a:r>
              <a:rPr sz="2000" spc="-5" dirty="0">
                <a:latin typeface="Calibri"/>
                <a:cs typeface="Calibri"/>
              </a:rPr>
              <a:t> </a:t>
            </a:r>
            <a:r>
              <a:rPr sz="2000" spc="-15" dirty="0">
                <a:latin typeface="Calibri"/>
                <a:cs typeface="Calibri"/>
              </a:rPr>
              <a:t>averaged </a:t>
            </a:r>
            <a:r>
              <a:rPr sz="2000" spc="-10" dirty="0">
                <a:latin typeface="Calibri"/>
                <a:cs typeface="Calibri"/>
              </a:rPr>
              <a:t>over three </a:t>
            </a:r>
            <a:r>
              <a:rPr sz="2000" spc="-5" dirty="0">
                <a:latin typeface="Calibri"/>
                <a:cs typeface="Calibri"/>
              </a:rPr>
              <a:t>academic </a:t>
            </a:r>
            <a:r>
              <a:rPr sz="2000" spc="-20"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10" dirty="0">
                <a:latin typeface="Calibri"/>
                <a:cs typeface="Calibri"/>
              </a:rPr>
              <a:t>Current </a:t>
            </a:r>
            <a:r>
              <a:rPr sz="2000" spc="-5" dirty="0">
                <a:latin typeface="Calibri"/>
                <a:cs typeface="Calibri"/>
              </a:rPr>
              <a:t> Academic</a:t>
            </a:r>
            <a:r>
              <a:rPr sz="2000" dirty="0">
                <a:latin typeface="Calibri"/>
                <a:cs typeface="Calibri"/>
              </a:rPr>
              <a:t> </a:t>
            </a:r>
            <a:r>
              <a:rPr sz="2000" spc="-40" dirty="0">
                <a:latin typeface="Calibri"/>
                <a:cs typeface="Calibri"/>
              </a:rPr>
              <a:t>Year</a:t>
            </a:r>
            <a:r>
              <a:rPr sz="2000" spc="-35" dirty="0">
                <a:latin typeface="Calibri"/>
                <a:cs typeface="Calibri"/>
              </a:rPr>
              <a:t> </a:t>
            </a:r>
            <a:r>
              <a:rPr sz="2000" spc="-5" dirty="0">
                <a:latin typeface="Calibri"/>
                <a:cs typeface="Calibri"/>
              </a:rPr>
              <a:t>Minus</a:t>
            </a:r>
            <a:r>
              <a:rPr sz="2000" dirty="0">
                <a:latin typeface="Calibri"/>
                <a:cs typeface="Calibri"/>
              </a:rPr>
              <a:t> </a:t>
            </a:r>
            <a:r>
              <a:rPr sz="2000" spc="-5" dirty="0">
                <a:latin typeface="Calibri"/>
                <a:cs typeface="Calibri"/>
              </a:rPr>
              <a:t>One</a:t>
            </a:r>
            <a:r>
              <a:rPr sz="2000" dirty="0">
                <a:latin typeface="Calibri"/>
                <a:cs typeface="Calibri"/>
              </a:rPr>
              <a:t> </a:t>
            </a:r>
            <a:r>
              <a:rPr sz="2000" spc="-35" dirty="0">
                <a:latin typeface="Calibri"/>
                <a:cs typeface="Calibri"/>
              </a:rPr>
              <a:t>(CAYm1)</a:t>
            </a:r>
            <a:r>
              <a:rPr sz="2000" spc="-30" dirty="0">
                <a:latin typeface="Calibri"/>
                <a:cs typeface="Calibri"/>
              </a:rPr>
              <a:t> </a:t>
            </a:r>
            <a:r>
              <a:rPr sz="2000" spc="-5" dirty="0">
                <a:latin typeface="Calibri"/>
                <a:cs typeface="Calibri"/>
              </a:rPr>
              <a:t>and</a:t>
            </a:r>
            <a:r>
              <a:rPr sz="2000" dirty="0">
                <a:latin typeface="Calibri"/>
                <a:cs typeface="Calibri"/>
              </a:rPr>
              <a:t> </a:t>
            </a:r>
            <a:r>
              <a:rPr sz="2000" spc="-10" dirty="0">
                <a:latin typeface="Calibri"/>
                <a:cs typeface="Calibri"/>
              </a:rPr>
              <a:t>Current</a:t>
            </a:r>
            <a:r>
              <a:rPr sz="2000" spc="-5" dirty="0">
                <a:latin typeface="Calibri"/>
                <a:cs typeface="Calibri"/>
              </a:rPr>
              <a:t> Academic</a:t>
            </a:r>
            <a:r>
              <a:rPr sz="2000" dirty="0">
                <a:latin typeface="Calibri"/>
                <a:cs typeface="Calibri"/>
              </a:rPr>
              <a:t> </a:t>
            </a:r>
            <a:r>
              <a:rPr sz="2000" spc="-40" dirty="0">
                <a:latin typeface="Calibri"/>
                <a:cs typeface="Calibri"/>
              </a:rPr>
              <a:t>Year</a:t>
            </a:r>
            <a:r>
              <a:rPr sz="2000" spc="-35" dirty="0">
                <a:latin typeface="Calibri"/>
                <a:cs typeface="Calibri"/>
              </a:rPr>
              <a:t> </a:t>
            </a:r>
            <a:r>
              <a:rPr sz="2000" dirty="0">
                <a:latin typeface="Calibri"/>
                <a:cs typeface="Calibri"/>
              </a:rPr>
              <a:t>Minus</a:t>
            </a:r>
            <a:r>
              <a:rPr sz="2000" spc="5" dirty="0">
                <a:latin typeface="Calibri"/>
                <a:cs typeface="Calibri"/>
              </a:rPr>
              <a:t> </a:t>
            </a:r>
            <a:r>
              <a:rPr sz="2000" spc="-40" dirty="0">
                <a:latin typeface="Calibri"/>
                <a:cs typeface="Calibri"/>
              </a:rPr>
              <a:t>Two </a:t>
            </a:r>
            <a:r>
              <a:rPr sz="2000" spc="-35" dirty="0">
                <a:latin typeface="Calibri"/>
                <a:cs typeface="Calibri"/>
              </a:rPr>
              <a:t> </a:t>
            </a:r>
            <a:r>
              <a:rPr sz="2000" spc="-30" dirty="0">
                <a:latin typeface="Calibri"/>
                <a:cs typeface="Calibri"/>
              </a:rPr>
              <a:t>(CAYm2).</a:t>
            </a:r>
            <a:endParaRPr sz="2000" dirty="0">
              <a:latin typeface="Calibri"/>
              <a:cs typeface="Calibri"/>
            </a:endParaRPr>
          </a:p>
          <a:p>
            <a:pPr marL="135890" marR="6985" indent="-123825" algn="just">
              <a:lnSpc>
                <a:spcPct val="150000"/>
              </a:lnSpc>
              <a:spcBef>
                <a:spcPts val="95"/>
              </a:spcBef>
              <a:buFont typeface="Arial MT"/>
              <a:buChar char="•"/>
              <a:tabLst>
                <a:tab pos="136525" algn="l"/>
              </a:tabLst>
            </a:pPr>
            <a:r>
              <a:rPr sz="2000" spc="-20" dirty="0">
                <a:latin typeface="Calibri"/>
                <a:cs typeface="Calibri"/>
              </a:rPr>
              <a:t>At </a:t>
            </a:r>
            <a:r>
              <a:rPr sz="2000" spc="-5" dirty="0">
                <a:latin typeface="Calibri"/>
                <a:cs typeface="Calibri"/>
              </a:rPr>
              <a:t>least </a:t>
            </a:r>
            <a:r>
              <a:rPr sz="2000" dirty="0">
                <a:latin typeface="Calibri"/>
                <a:cs typeface="Calibri"/>
              </a:rPr>
              <a:t>2 </a:t>
            </a:r>
            <a:r>
              <a:rPr sz="2000" spc="-15" dirty="0">
                <a:latin typeface="Calibri"/>
                <a:cs typeface="Calibri"/>
              </a:rPr>
              <a:t>Professors </a:t>
            </a:r>
            <a:r>
              <a:rPr sz="2000" dirty="0">
                <a:latin typeface="Calibri"/>
                <a:cs typeface="Calibri"/>
              </a:rPr>
              <a:t>or 1 </a:t>
            </a:r>
            <a:r>
              <a:rPr sz="2000" spc="-15" dirty="0">
                <a:latin typeface="Calibri"/>
                <a:cs typeface="Calibri"/>
              </a:rPr>
              <a:t>Professor </a:t>
            </a:r>
            <a:r>
              <a:rPr sz="2000" dirty="0">
                <a:latin typeface="Calibri"/>
                <a:cs typeface="Calibri"/>
              </a:rPr>
              <a:t>and </a:t>
            </a:r>
            <a:r>
              <a:rPr sz="2000" spc="-5" dirty="0">
                <a:latin typeface="Calibri"/>
                <a:cs typeface="Calibri"/>
              </a:rPr>
              <a:t>1</a:t>
            </a:r>
            <a:r>
              <a:rPr lang="en-US" sz="2000" spc="-5" dirty="0">
                <a:latin typeface="Calibri"/>
                <a:cs typeface="Calibri"/>
              </a:rPr>
              <a:t> </a:t>
            </a:r>
            <a:r>
              <a:rPr sz="2000" spc="-5" dirty="0">
                <a:latin typeface="Calibri"/>
                <a:cs typeface="Calibri"/>
              </a:rPr>
              <a:t>Associate </a:t>
            </a:r>
            <a:r>
              <a:rPr sz="2000" spc="-10" dirty="0">
                <a:latin typeface="Calibri"/>
                <a:cs typeface="Calibri"/>
              </a:rPr>
              <a:t>Professor </a:t>
            </a:r>
            <a:r>
              <a:rPr sz="2000" dirty="0">
                <a:latin typeface="Calibri"/>
                <a:cs typeface="Calibri"/>
              </a:rPr>
              <a:t>(on </a:t>
            </a:r>
            <a:r>
              <a:rPr sz="2000" spc="-10" dirty="0">
                <a:latin typeface="Calibri"/>
                <a:cs typeface="Calibri"/>
              </a:rPr>
              <a:t>regular </a:t>
            </a:r>
            <a:r>
              <a:rPr sz="2000" dirty="0">
                <a:latin typeface="Calibri"/>
                <a:cs typeface="Calibri"/>
              </a:rPr>
              <a:t>basis) </a:t>
            </a:r>
            <a:r>
              <a:rPr sz="2000" spc="5" dirty="0">
                <a:latin typeface="Calibri"/>
                <a:cs typeface="Calibri"/>
              </a:rPr>
              <a:t> </a:t>
            </a:r>
            <a:r>
              <a:rPr sz="2000" dirty="0">
                <a:latin typeface="Calibri"/>
                <a:cs typeface="Calibri"/>
              </a:rPr>
              <a:t>with </a:t>
            </a:r>
            <a:r>
              <a:rPr sz="2000" spc="-15" dirty="0">
                <a:latin typeface="Calibri"/>
                <a:cs typeface="Calibri"/>
              </a:rPr>
              <a:t>Ph.D.</a:t>
            </a:r>
            <a:r>
              <a:rPr sz="2000" spc="-10" dirty="0">
                <a:latin typeface="Calibri"/>
                <a:cs typeface="Calibri"/>
              </a:rPr>
              <a:t> Degree </a:t>
            </a:r>
            <a:r>
              <a:rPr sz="2000" spc="-5" dirty="0">
                <a:latin typeface="Calibri"/>
                <a:cs typeface="Calibri"/>
              </a:rPr>
              <a:t>should </a:t>
            </a:r>
            <a:r>
              <a:rPr sz="2000" dirty="0">
                <a:latin typeface="Calibri"/>
                <a:cs typeface="Calibri"/>
              </a:rPr>
              <a:t>be </a:t>
            </a:r>
            <a:r>
              <a:rPr sz="2000" spc="-10" dirty="0">
                <a:latin typeface="Calibri"/>
                <a:cs typeface="Calibri"/>
              </a:rPr>
              <a:t>available </a:t>
            </a:r>
            <a:r>
              <a:rPr sz="2000" dirty="0">
                <a:latin typeface="Calibri"/>
                <a:cs typeface="Calibri"/>
              </a:rPr>
              <a:t>in the </a:t>
            </a:r>
            <a:r>
              <a:rPr sz="2000" spc="-10" dirty="0">
                <a:latin typeface="Calibri"/>
                <a:cs typeface="Calibri"/>
              </a:rPr>
              <a:t>respective </a:t>
            </a:r>
            <a:r>
              <a:rPr sz="2000" spc="-5" dirty="0">
                <a:latin typeface="Calibri"/>
                <a:cs typeface="Calibri"/>
              </a:rPr>
              <a:t>department </a:t>
            </a:r>
            <a:r>
              <a:rPr sz="2000" spc="-20" dirty="0">
                <a:latin typeface="Calibri"/>
                <a:cs typeface="Calibri"/>
              </a:rPr>
              <a:t>for </a:t>
            </a:r>
            <a:r>
              <a:rPr sz="2000" spc="-15" dirty="0">
                <a:latin typeface="Calibri"/>
                <a:cs typeface="Calibri"/>
              </a:rPr>
              <a:t>two </a:t>
            </a:r>
            <a:r>
              <a:rPr sz="2000" spc="-10" dirty="0">
                <a:latin typeface="Calibri"/>
                <a:cs typeface="Calibri"/>
              </a:rPr>
              <a:t> </a:t>
            </a:r>
            <a:r>
              <a:rPr sz="2000" spc="-5" dirty="0">
                <a:latin typeface="Calibri"/>
                <a:cs typeface="Calibri"/>
              </a:rPr>
              <a:t>academic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5" dirty="0">
                <a:latin typeface="Calibri"/>
                <a:cs typeface="Calibri"/>
              </a:rPr>
              <a:t>and </a:t>
            </a:r>
            <a:r>
              <a:rPr sz="2000" spc="-10" dirty="0">
                <a:latin typeface="Calibri"/>
                <a:cs typeface="Calibri"/>
              </a:rPr>
              <a:t>Current </a:t>
            </a:r>
            <a:r>
              <a:rPr sz="2000" spc="-5" dirty="0">
                <a:latin typeface="Calibri"/>
                <a:cs typeface="Calibri"/>
              </a:rPr>
              <a:t>Academic </a:t>
            </a:r>
            <a:r>
              <a:rPr sz="2000" spc="-35" dirty="0">
                <a:latin typeface="Calibri"/>
                <a:cs typeface="Calibri"/>
              </a:rPr>
              <a:t>Year </a:t>
            </a:r>
            <a:r>
              <a:rPr sz="2000" spc="-30" dirty="0">
                <a:latin typeface="Calibri"/>
                <a:cs typeface="Calibri"/>
              </a:rPr>
              <a:t> </a:t>
            </a:r>
            <a:r>
              <a:rPr sz="2000" dirty="0">
                <a:latin typeface="Calibri"/>
                <a:cs typeface="Calibri"/>
              </a:rPr>
              <a:t>Minus</a:t>
            </a:r>
            <a:r>
              <a:rPr sz="2000" spc="-20" dirty="0">
                <a:latin typeface="Calibri"/>
                <a:cs typeface="Calibri"/>
              </a:rPr>
              <a:t> </a:t>
            </a:r>
            <a:r>
              <a:rPr sz="2000" dirty="0">
                <a:latin typeface="Calibri"/>
                <a:cs typeface="Calibri"/>
              </a:rPr>
              <a:t>One</a:t>
            </a:r>
            <a:r>
              <a:rPr sz="2000" spc="-10" dirty="0">
                <a:latin typeface="Calibri"/>
                <a:cs typeface="Calibri"/>
              </a:rPr>
              <a:t> </a:t>
            </a:r>
            <a:r>
              <a:rPr sz="2000" spc="-35" dirty="0">
                <a:latin typeface="Calibri"/>
                <a:cs typeface="Calibri"/>
              </a:rPr>
              <a:t>(CAYm1).</a:t>
            </a:r>
            <a:endParaRPr sz="2000" dirty="0">
              <a:latin typeface="Calibri"/>
              <a:cs typeface="Calibri"/>
            </a:endParaRPr>
          </a:p>
          <a:p>
            <a:pPr marL="135890" marR="6985" indent="-123825" algn="just">
              <a:lnSpc>
                <a:spcPct val="150000"/>
              </a:lnSpc>
              <a:spcBef>
                <a:spcPts val="105"/>
              </a:spcBef>
              <a:buFont typeface="Arial MT"/>
              <a:buChar char="•"/>
              <a:tabLst>
                <a:tab pos="136525" algn="l"/>
              </a:tabLst>
            </a:pPr>
            <a:r>
              <a:rPr sz="2000" dirty="0">
                <a:latin typeface="Calibri"/>
                <a:cs typeface="Calibri"/>
              </a:rPr>
              <a:t>HoD of </a:t>
            </a:r>
            <a:r>
              <a:rPr sz="2000" spc="-10" dirty="0">
                <a:latin typeface="Calibri"/>
                <a:cs typeface="Calibri"/>
              </a:rPr>
              <a:t>the </a:t>
            </a:r>
            <a:r>
              <a:rPr sz="2000" spc="-15" dirty="0">
                <a:latin typeface="Calibri"/>
                <a:cs typeface="Calibri"/>
              </a:rPr>
              <a:t>program </a:t>
            </a:r>
            <a:r>
              <a:rPr sz="2000" spc="-5" dirty="0">
                <a:latin typeface="Calibri"/>
                <a:cs typeface="Calibri"/>
              </a:rPr>
              <a:t>under </a:t>
            </a:r>
            <a:r>
              <a:rPr sz="2000" spc="-10" dirty="0">
                <a:latin typeface="Calibri"/>
                <a:cs typeface="Calibri"/>
              </a:rPr>
              <a:t>consideration </a:t>
            </a:r>
            <a:r>
              <a:rPr sz="2000" dirty="0">
                <a:latin typeface="Calibri"/>
                <a:cs typeface="Calibri"/>
              </a:rPr>
              <a:t>should </a:t>
            </a:r>
            <a:r>
              <a:rPr sz="2000" spc="-5" dirty="0">
                <a:latin typeface="Calibri"/>
                <a:cs typeface="Calibri"/>
              </a:rPr>
              <a:t>possess </a:t>
            </a:r>
            <a:r>
              <a:rPr sz="2000" spc="-15" dirty="0">
                <a:latin typeface="Calibri"/>
                <a:cs typeface="Calibri"/>
              </a:rPr>
              <a:t>Ph.D. </a:t>
            </a:r>
            <a:r>
              <a:rPr sz="2000" spc="-10" dirty="0">
                <a:latin typeface="Calibri"/>
                <a:cs typeface="Calibri"/>
              </a:rPr>
              <a:t>degree </a:t>
            </a:r>
            <a:r>
              <a:rPr sz="2000" dirty="0">
                <a:latin typeface="Calibri"/>
                <a:cs typeface="Calibri"/>
              </a:rPr>
              <a:t>in the </a:t>
            </a:r>
            <a:r>
              <a:rPr sz="2000" spc="5" dirty="0">
                <a:latin typeface="Calibri"/>
                <a:cs typeface="Calibri"/>
              </a:rPr>
              <a:t> </a:t>
            </a:r>
            <a:r>
              <a:rPr sz="2000" spc="-10" dirty="0">
                <a:latin typeface="Calibri"/>
                <a:cs typeface="Calibri"/>
              </a:rPr>
              <a:t>Current</a:t>
            </a:r>
            <a:r>
              <a:rPr sz="2000" spc="10" dirty="0">
                <a:latin typeface="Calibri"/>
                <a:cs typeface="Calibri"/>
              </a:rPr>
              <a:t> </a:t>
            </a:r>
            <a:r>
              <a:rPr sz="2000" spc="-5" dirty="0">
                <a:latin typeface="Calibri"/>
                <a:cs typeface="Calibri"/>
              </a:rPr>
              <a:t>Academic</a:t>
            </a:r>
            <a:r>
              <a:rPr sz="2000" dirty="0">
                <a:latin typeface="Calibri"/>
                <a:cs typeface="Calibri"/>
              </a:rPr>
              <a:t> </a:t>
            </a:r>
            <a:r>
              <a:rPr sz="2000" spc="-40" dirty="0">
                <a:latin typeface="Calibri"/>
                <a:cs typeface="Calibri"/>
              </a:rPr>
              <a:t>Year</a:t>
            </a:r>
            <a:r>
              <a:rPr sz="2000" spc="10" dirty="0">
                <a:latin typeface="Calibri"/>
                <a:cs typeface="Calibri"/>
              </a:rPr>
              <a:t> </a:t>
            </a:r>
            <a:r>
              <a:rPr sz="2000" spc="-25" dirty="0">
                <a:latin typeface="Calibri"/>
                <a:cs typeface="Calibri"/>
              </a:rPr>
              <a:t>(CAY).</a:t>
            </a:r>
            <a:endParaRPr sz="2000" dirty="0">
              <a:latin typeface="Calibri"/>
              <a:cs typeface="Calibri"/>
            </a:endParaRPr>
          </a:p>
          <a:p>
            <a:pPr marL="12700" marR="6350">
              <a:lnSpc>
                <a:spcPct val="150000"/>
              </a:lnSpc>
              <a:spcBef>
                <a:spcPts val="100"/>
              </a:spcBef>
            </a:pPr>
            <a:r>
              <a:rPr sz="2000" b="1" dirty="0">
                <a:latin typeface="Arial"/>
                <a:cs typeface="Arial"/>
              </a:rPr>
              <a:t>#Y</a:t>
            </a:r>
            <a:r>
              <a:rPr sz="2000" b="1" spc="10" dirty="0">
                <a:latin typeface="Arial"/>
                <a:cs typeface="Arial"/>
              </a:rPr>
              <a:t> </a:t>
            </a:r>
            <a:r>
              <a:rPr sz="2000" b="1" spc="-5" dirty="0">
                <a:latin typeface="Arial"/>
                <a:cs typeface="Arial"/>
              </a:rPr>
              <a:t>shall</a:t>
            </a:r>
            <a:r>
              <a:rPr sz="2000" b="1" spc="50" dirty="0">
                <a:latin typeface="Arial"/>
                <a:cs typeface="Arial"/>
              </a:rPr>
              <a:t> </a:t>
            </a:r>
            <a:r>
              <a:rPr sz="2000" b="1" spc="-5" dirty="0">
                <a:latin typeface="Arial"/>
                <a:cs typeface="Arial"/>
              </a:rPr>
              <a:t>be</a:t>
            </a:r>
            <a:r>
              <a:rPr sz="2000" b="1" spc="55" dirty="0">
                <a:latin typeface="Arial"/>
                <a:cs typeface="Arial"/>
              </a:rPr>
              <a:t> </a:t>
            </a:r>
            <a:r>
              <a:rPr sz="2000" b="1" spc="-5" dirty="0">
                <a:latin typeface="Arial"/>
                <a:cs typeface="Arial"/>
              </a:rPr>
              <a:t>&gt;=5,</a:t>
            </a:r>
            <a:r>
              <a:rPr sz="2000" b="1" spc="50" dirty="0">
                <a:latin typeface="Arial"/>
                <a:cs typeface="Arial"/>
              </a:rPr>
              <a:t> </a:t>
            </a:r>
            <a:r>
              <a:rPr sz="2000" b="1" spc="5" dirty="0">
                <a:latin typeface="Arial"/>
                <a:cs typeface="Arial"/>
              </a:rPr>
              <a:t>#W</a:t>
            </a:r>
            <a:r>
              <a:rPr sz="2000" b="1" spc="55" dirty="0">
                <a:latin typeface="Arial"/>
                <a:cs typeface="Arial"/>
              </a:rPr>
              <a:t> </a:t>
            </a:r>
            <a:r>
              <a:rPr sz="2000" b="1" dirty="0">
                <a:latin typeface="Arial"/>
                <a:cs typeface="Arial"/>
              </a:rPr>
              <a:t>and</a:t>
            </a:r>
            <a:r>
              <a:rPr sz="2000" b="1" spc="45" dirty="0">
                <a:latin typeface="Arial"/>
                <a:cs typeface="Arial"/>
              </a:rPr>
              <a:t> </a:t>
            </a:r>
            <a:r>
              <a:rPr sz="2000" b="1" spc="5" dirty="0">
                <a:latin typeface="Arial"/>
                <a:cs typeface="Arial"/>
              </a:rPr>
              <a:t>#D</a:t>
            </a:r>
            <a:r>
              <a:rPr sz="2000" b="1" spc="65" dirty="0">
                <a:latin typeface="Arial"/>
                <a:cs typeface="Arial"/>
              </a:rPr>
              <a:t> </a:t>
            </a:r>
            <a:r>
              <a:rPr sz="2000" b="1" spc="-5" dirty="0">
                <a:latin typeface="Arial"/>
                <a:cs typeface="Arial"/>
              </a:rPr>
              <a:t>shall</a:t>
            </a:r>
            <a:r>
              <a:rPr sz="2000" b="1" spc="50" dirty="0">
                <a:latin typeface="Arial"/>
                <a:cs typeface="Arial"/>
              </a:rPr>
              <a:t> </a:t>
            </a:r>
            <a:r>
              <a:rPr sz="2000" b="1" spc="-5" dirty="0">
                <a:latin typeface="Arial"/>
                <a:cs typeface="Arial"/>
              </a:rPr>
              <a:t>be</a:t>
            </a:r>
            <a:r>
              <a:rPr sz="2000" b="1" spc="50" dirty="0">
                <a:latin typeface="Arial"/>
                <a:cs typeface="Arial"/>
              </a:rPr>
              <a:t> </a:t>
            </a:r>
            <a:r>
              <a:rPr sz="2000" b="1" dirty="0">
                <a:latin typeface="Arial"/>
                <a:cs typeface="Arial"/>
              </a:rPr>
              <a:t>Zero</a:t>
            </a:r>
            <a:r>
              <a:rPr sz="2000" b="1" spc="45" dirty="0">
                <a:latin typeface="Arial"/>
                <a:cs typeface="Arial"/>
              </a:rPr>
              <a:t> </a:t>
            </a:r>
            <a:r>
              <a:rPr sz="2000" b="1" spc="-5" dirty="0">
                <a:latin typeface="Arial"/>
                <a:cs typeface="Arial"/>
              </a:rPr>
              <a:t>(0),</a:t>
            </a:r>
            <a:r>
              <a:rPr sz="2000" b="1" spc="30" dirty="0">
                <a:latin typeface="Arial"/>
                <a:cs typeface="Arial"/>
              </a:rPr>
              <a:t> </a:t>
            </a:r>
            <a:r>
              <a:rPr sz="2000" b="1" dirty="0">
                <a:latin typeface="Arial"/>
                <a:cs typeface="Arial"/>
              </a:rPr>
              <a:t>where</a:t>
            </a:r>
            <a:r>
              <a:rPr sz="2000" b="1" spc="55" dirty="0">
                <a:latin typeface="Arial"/>
                <a:cs typeface="Arial"/>
              </a:rPr>
              <a:t> </a:t>
            </a:r>
            <a:r>
              <a:rPr sz="2000" b="1" spc="-5" dirty="0">
                <a:latin typeface="Arial"/>
                <a:cs typeface="Arial"/>
              </a:rPr>
              <a:t>the</a:t>
            </a:r>
            <a:r>
              <a:rPr sz="2000" b="1" spc="55" dirty="0">
                <a:latin typeface="Arial"/>
                <a:cs typeface="Arial"/>
              </a:rPr>
              <a:t> </a:t>
            </a:r>
            <a:r>
              <a:rPr sz="2000" b="1" spc="-5" dirty="0">
                <a:latin typeface="Arial"/>
                <a:cs typeface="Arial"/>
              </a:rPr>
              <a:t>symbol</a:t>
            </a:r>
            <a:r>
              <a:rPr sz="2000" b="1" spc="45" dirty="0">
                <a:latin typeface="Arial"/>
                <a:cs typeface="Arial"/>
              </a:rPr>
              <a:t> </a:t>
            </a:r>
            <a:r>
              <a:rPr sz="2000" b="1" dirty="0">
                <a:latin typeface="Arial"/>
                <a:cs typeface="Arial"/>
              </a:rPr>
              <a:t>#</a:t>
            </a:r>
            <a:r>
              <a:rPr sz="2000" b="1" spc="55" dirty="0">
                <a:latin typeface="Arial"/>
                <a:cs typeface="Arial"/>
              </a:rPr>
              <a:t> </a:t>
            </a:r>
            <a:r>
              <a:rPr sz="2000" b="1" dirty="0">
                <a:latin typeface="Arial"/>
                <a:cs typeface="Arial"/>
              </a:rPr>
              <a:t>has </a:t>
            </a:r>
            <a:r>
              <a:rPr sz="2000" b="1" spc="-540" dirty="0">
                <a:latin typeface="Arial"/>
                <a:cs typeface="Arial"/>
              </a:rPr>
              <a:t> </a:t>
            </a:r>
            <a:r>
              <a:rPr sz="2000" b="1" spc="-5" dirty="0">
                <a:latin typeface="Arial"/>
                <a:cs typeface="Arial"/>
              </a:rPr>
              <a:t>been</a:t>
            </a:r>
            <a:r>
              <a:rPr sz="2000" b="1" spc="-25" dirty="0">
                <a:latin typeface="Arial"/>
                <a:cs typeface="Arial"/>
              </a:rPr>
              <a:t> </a:t>
            </a:r>
            <a:r>
              <a:rPr sz="2000" b="1" dirty="0">
                <a:latin typeface="Arial"/>
                <a:cs typeface="Arial"/>
              </a:rPr>
              <a:t>used </a:t>
            </a:r>
            <a:r>
              <a:rPr sz="2000" b="1" spc="-5" dirty="0">
                <a:latin typeface="Arial"/>
                <a:cs typeface="Arial"/>
              </a:rPr>
              <a:t>to</a:t>
            </a:r>
            <a:r>
              <a:rPr sz="2000" b="1" spc="-20" dirty="0">
                <a:latin typeface="Arial"/>
                <a:cs typeface="Arial"/>
              </a:rPr>
              <a:t> </a:t>
            </a:r>
            <a:r>
              <a:rPr sz="2000" b="1" spc="-5" dirty="0">
                <a:latin typeface="Arial"/>
                <a:cs typeface="Arial"/>
              </a:rPr>
              <a:t>indicate</a:t>
            </a:r>
            <a:r>
              <a:rPr sz="2000" b="1" spc="-30" dirty="0">
                <a:latin typeface="Arial"/>
                <a:cs typeface="Arial"/>
              </a:rPr>
              <a:t> </a:t>
            </a:r>
            <a:r>
              <a:rPr sz="2000" b="1" dirty="0">
                <a:latin typeface="Arial"/>
                <a:cs typeface="Arial"/>
              </a:rPr>
              <a:t>the</a:t>
            </a:r>
            <a:r>
              <a:rPr sz="2000" b="1" spc="-10" dirty="0">
                <a:latin typeface="Arial"/>
                <a:cs typeface="Arial"/>
              </a:rPr>
              <a:t> </a:t>
            </a:r>
            <a:r>
              <a:rPr sz="2000" b="1" spc="-5" dirty="0">
                <a:latin typeface="Arial"/>
                <a:cs typeface="Arial"/>
              </a:rPr>
              <a:t>count.</a:t>
            </a:r>
            <a:endParaRPr sz="2000" dirty="0">
              <a:latin typeface="Arial"/>
              <a:cs typeface="Arial"/>
            </a:endParaRPr>
          </a:p>
        </p:txBody>
      </p:sp>
      <p:pic>
        <p:nvPicPr>
          <p:cNvPr id="3" name="object 3"/>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900" y="159314"/>
            <a:ext cx="690371" cy="574547"/>
          </a:xfrm>
          <a:prstGeom prst="rect">
            <a:avLst/>
          </a:prstGeom>
        </p:spPr>
      </p:pic>
      <p:sp>
        <p:nvSpPr>
          <p:cNvPr id="3" name="object 3"/>
          <p:cNvSpPr txBox="1">
            <a:spLocks noGrp="1"/>
          </p:cNvSpPr>
          <p:nvPr>
            <p:ph type="title"/>
          </p:nvPr>
        </p:nvSpPr>
        <p:spPr>
          <a:xfrm>
            <a:off x="1371329" y="761599"/>
            <a:ext cx="7950742" cy="874598"/>
          </a:xfrm>
          <a:prstGeom prst="rect">
            <a:avLst/>
          </a:prstGeom>
        </p:spPr>
        <p:txBody>
          <a:bodyPr vert="horz" wrap="square" lIns="0" tIns="12700" rIns="0" bIns="0" rtlCol="0">
            <a:spAutoFit/>
          </a:bodyPr>
          <a:lstStyle/>
          <a:p>
            <a:pPr marL="12700" marR="5080">
              <a:lnSpc>
                <a:spcPct val="100000"/>
              </a:lnSpc>
              <a:spcBef>
                <a:spcPts val="100"/>
              </a:spcBef>
            </a:pPr>
            <a:r>
              <a:rPr sz="2800" b="1" spc="-10" dirty="0">
                <a:solidFill>
                  <a:srgbClr val="4B390D"/>
                </a:solidFill>
                <a:latin typeface="Calibri" panose="020F0502020204030204" pitchFamily="34" charset="0"/>
                <a:cs typeface="Calibri" panose="020F0502020204030204" pitchFamily="34" charset="0"/>
              </a:rPr>
              <a:t>Accreditation </a:t>
            </a:r>
            <a:r>
              <a:rPr sz="2800" b="1" spc="-15" dirty="0">
                <a:solidFill>
                  <a:srgbClr val="4B390D"/>
                </a:solidFill>
                <a:latin typeface="Calibri" panose="020F0502020204030204" pitchFamily="34" charset="0"/>
                <a:cs typeface="Calibri" panose="020F0502020204030204" pitchFamily="34" charset="0"/>
              </a:rPr>
              <a:t>for </a:t>
            </a:r>
            <a:r>
              <a:rPr sz="2800" b="1" spc="-10" dirty="0">
                <a:solidFill>
                  <a:srgbClr val="4B390D"/>
                </a:solidFill>
                <a:latin typeface="Calibri" panose="020F0502020204030204" pitchFamily="34" charset="0"/>
                <a:cs typeface="Calibri" panose="020F0502020204030204" pitchFamily="34" charset="0"/>
              </a:rPr>
              <a:t>Three years </a:t>
            </a:r>
            <a:r>
              <a:rPr sz="2800" b="1" dirty="0">
                <a:solidFill>
                  <a:srgbClr val="4B390D"/>
                </a:solidFill>
                <a:latin typeface="Calibri" panose="020F0502020204030204" pitchFamily="34" charset="0"/>
                <a:cs typeface="Calibri" panose="020F0502020204030204" pitchFamily="34" charset="0"/>
              </a:rPr>
              <a:t>will be </a:t>
            </a:r>
            <a:r>
              <a:rPr sz="2800" b="1" spc="-10" dirty="0">
                <a:solidFill>
                  <a:srgbClr val="4B390D"/>
                </a:solidFill>
                <a:latin typeface="Calibri" panose="020F0502020204030204" pitchFamily="34" charset="0"/>
                <a:cs typeface="Calibri" panose="020F0502020204030204" pitchFamily="34" charset="0"/>
              </a:rPr>
              <a:t>accorded </a:t>
            </a:r>
            <a:r>
              <a:rPr sz="2800" b="1" spc="-20" dirty="0">
                <a:solidFill>
                  <a:srgbClr val="4B390D"/>
                </a:solidFill>
                <a:latin typeface="Calibri" panose="020F0502020204030204" pitchFamily="34" charset="0"/>
                <a:cs typeface="Calibri" panose="020F0502020204030204" pitchFamily="34" charset="0"/>
              </a:rPr>
              <a:t>to </a:t>
            </a:r>
            <a:r>
              <a:rPr sz="2800" b="1" dirty="0">
                <a:solidFill>
                  <a:srgbClr val="4B390D"/>
                </a:solidFill>
                <a:latin typeface="Calibri" panose="020F0502020204030204" pitchFamily="34" charset="0"/>
                <a:cs typeface="Calibri" panose="020F0502020204030204" pitchFamily="34" charset="0"/>
              </a:rPr>
              <a:t>a </a:t>
            </a:r>
            <a:r>
              <a:rPr sz="2800" b="1" spc="-15" dirty="0">
                <a:solidFill>
                  <a:srgbClr val="4B390D"/>
                </a:solidFill>
                <a:latin typeface="Calibri" panose="020F0502020204030204" pitchFamily="34" charset="0"/>
                <a:cs typeface="Calibri" panose="020F0502020204030204" pitchFamily="34" charset="0"/>
              </a:rPr>
              <a:t>program </a:t>
            </a:r>
            <a:r>
              <a:rPr sz="2800" b="1" dirty="0">
                <a:solidFill>
                  <a:srgbClr val="4B390D"/>
                </a:solidFill>
                <a:latin typeface="Calibri" panose="020F0502020204030204" pitchFamily="34" charset="0"/>
                <a:cs typeface="Calibri" panose="020F0502020204030204" pitchFamily="34" charset="0"/>
              </a:rPr>
              <a:t>on </a:t>
            </a:r>
            <a:r>
              <a:rPr sz="2800" b="1" spc="-530" dirty="0">
                <a:solidFill>
                  <a:srgbClr val="4B390D"/>
                </a:solidFill>
                <a:latin typeface="Calibri" panose="020F0502020204030204" pitchFamily="34" charset="0"/>
                <a:cs typeface="Calibri" panose="020F0502020204030204" pitchFamily="34" charset="0"/>
              </a:rPr>
              <a:t> </a:t>
            </a:r>
            <a:r>
              <a:rPr sz="2800" b="1" spc="-5" dirty="0">
                <a:solidFill>
                  <a:srgbClr val="4B390D"/>
                </a:solidFill>
                <a:latin typeface="Calibri" panose="020F0502020204030204" pitchFamily="34" charset="0"/>
                <a:cs typeface="Calibri" panose="020F0502020204030204" pitchFamily="34" charset="0"/>
              </a:rPr>
              <a:t>fulfilment</a:t>
            </a:r>
            <a:r>
              <a:rPr sz="2800" b="1" spc="10" dirty="0">
                <a:solidFill>
                  <a:srgbClr val="4B390D"/>
                </a:solidFill>
                <a:latin typeface="Calibri" panose="020F0502020204030204" pitchFamily="34" charset="0"/>
                <a:cs typeface="Calibri" panose="020F0502020204030204" pitchFamily="34" charset="0"/>
              </a:rPr>
              <a:t> </a:t>
            </a:r>
            <a:r>
              <a:rPr sz="2800" b="1" spc="-10" dirty="0">
                <a:solidFill>
                  <a:srgbClr val="4B390D"/>
                </a:solidFill>
                <a:latin typeface="Calibri" panose="020F0502020204030204" pitchFamily="34" charset="0"/>
                <a:cs typeface="Calibri" panose="020F0502020204030204" pitchFamily="34" charset="0"/>
              </a:rPr>
              <a:t>of </a:t>
            </a:r>
            <a:r>
              <a:rPr sz="2800" b="1" spc="-5" dirty="0">
                <a:solidFill>
                  <a:srgbClr val="4B390D"/>
                </a:solidFill>
                <a:latin typeface="Calibri" panose="020F0502020204030204" pitchFamily="34" charset="0"/>
                <a:cs typeface="Calibri" panose="020F0502020204030204" pitchFamily="34" charset="0"/>
              </a:rPr>
              <a:t>the</a:t>
            </a:r>
            <a:r>
              <a:rPr sz="2800" b="1" spc="25" dirty="0">
                <a:solidFill>
                  <a:srgbClr val="4B390D"/>
                </a:solidFill>
                <a:latin typeface="Calibri" panose="020F0502020204030204" pitchFamily="34" charset="0"/>
                <a:cs typeface="Calibri" panose="020F0502020204030204" pitchFamily="34" charset="0"/>
              </a:rPr>
              <a:t> </a:t>
            </a:r>
            <a:r>
              <a:rPr sz="2800" b="1" spc="-10" dirty="0">
                <a:solidFill>
                  <a:srgbClr val="4B390D"/>
                </a:solidFill>
                <a:latin typeface="Calibri" panose="020F0502020204030204" pitchFamily="34" charset="0"/>
                <a:cs typeface="Calibri" panose="020F0502020204030204" pitchFamily="34" charset="0"/>
              </a:rPr>
              <a:t>following</a:t>
            </a:r>
            <a:r>
              <a:rPr sz="2800" b="1" spc="-25" dirty="0">
                <a:solidFill>
                  <a:srgbClr val="4B390D"/>
                </a:solidFill>
                <a:latin typeface="Calibri" panose="020F0502020204030204" pitchFamily="34" charset="0"/>
                <a:cs typeface="Calibri" panose="020F0502020204030204" pitchFamily="34" charset="0"/>
              </a:rPr>
              <a:t> </a:t>
            </a:r>
            <a:r>
              <a:rPr sz="2800" b="1" spc="-10" dirty="0">
                <a:solidFill>
                  <a:srgbClr val="4B390D"/>
                </a:solidFill>
                <a:latin typeface="Calibri" panose="020F0502020204030204" pitchFamily="34" charset="0"/>
                <a:cs typeface="Calibri" panose="020F0502020204030204" pitchFamily="34" charset="0"/>
              </a:rPr>
              <a:t>requirements:</a:t>
            </a:r>
          </a:p>
        </p:txBody>
      </p:sp>
      <p:sp>
        <p:nvSpPr>
          <p:cNvPr id="4" name="object 4"/>
          <p:cNvSpPr txBox="1"/>
          <p:nvPr/>
        </p:nvSpPr>
        <p:spPr>
          <a:xfrm>
            <a:off x="1142528" y="1983722"/>
            <a:ext cx="8410575" cy="4380230"/>
          </a:xfrm>
          <a:prstGeom prst="rect">
            <a:avLst/>
          </a:prstGeom>
        </p:spPr>
        <p:txBody>
          <a:bodyPr vert="horz" wrap="square" lIns="0" tIns="13335" rIns="0" bIns="0" rtlCol="0">
            <a:spAutoFit/>
          </a:bodyPr>
          <a:lstStyle/>
          <a:p>
            <a:pPr marL="312420" indent="-300355">
              <a:lnSpc>
                <a:spcPct val="100000"/>
              </a:lnSpc>
              <a:spcBef>
                <a:spcPts val="105"/>
              </a:spcBef>
              <a:buChar char="•"/>
              <a:tabLst>
                <a:tab pos="312420" algn="l"/>
                <a:tab pos="313055" algn="l"/>
              </a:tabLst>
            </a:pPr>
            <a:r>
              <a:rPr sz="2000" dirty="0">
                <a:latin typeface="Arial MT"/>
                <a:cs typeface="Arial MT"/>
              </a:rPr>
              <a:t>“#Y”</a:t>
            </a:r>
            <a:r>
              <a:rPr sz="2000" spc="-50" dirty="0">
                <a:latin typeface="Arial MT"/>
                <a:cs typeface="Arial MT"/>
              </a:rPr>
              <a:t> </a:t>
            </a:r>
            <a:r>
              <a:rPr sz="2000" dirty="0">
                <a:latin typeface="Arial MT"/>
                <a:cs typeface="Arial MT"/>
              </a:rPr>
              <a:t>shall</a:t>
            </a:r>
            <a:r>
              <a:rPr sz="2000" spc="-40" dirty="0">
                <a:latin typeface="Arial MT"/>
                <a:cs typeface="Arial MT"/>
              </a:rPr>
              <a:t> </a:t>
            </a:r>
            <a:r>
              <a:rPr sz="2000" spc="-10" dirty="0">
                <a:latin typeface="Arial MT"/>
                <a:cs typeface="Arial MT"/>
              </a:rPr>
              <a:t>be </a:t>
            </a:r>
            <a:r>
              <a:rPr sz="2000" spc="-5" dirty="0">
                <a:latin typeface="Arial MT"/>
                <a:cs typeface="Arial MT"/>
              </a:rPr>
              <a:t>greater</a:t>
            </a:r>
            <a:r>
              <a:rPr sz="2000" spc="-65" dirty="0">
                <a:latin typeface="Arial MT"/>
                <a:cs typeface="Arial MT"/>
              </a:rPr>
              <a:t> </a:t>
            </a:r>
            <a:r>
              <a:rPr sz="2000" spc="-5" dirty="0">
                <a:latin typeface="Arial MT"/>
                <a:cs typeface="Arial MT"/>
              </a:rPr>
              <a:t>than</a:t>
            </a:r>
            <a:r>
              <a:rPr sz="2000" spc="-30" dirty="0">
                <a:latin typeface="Arial MT"/>
                <a:cs typeface="Arial MT"/>
              </a:rPr>
              <a:t> </a:t>
            </a:r>
            <a:r>
              <a:rPr sz="2000" spc="-10" dirty="0">
                <a:latin typeface="Arial MT"/>
                <a:cs typeface="Arial MT"/>
              </a:rPr>
              <a:t>or</a:t>
            </a:r>
            <a:r>
              <a:rPr sz="2000" spc="-25" dirty="0">
                <a:latin typeface="Arial MT"/>
                <a:cs typeface="Arial MT"/>
              </a:rPr>
              <a:t> </a:t>
            </a:r>
            <a:r>
              <a:rPr sz="2000" dirty="0">
                <a:latin typeface="Arial MT"/>
                <a:cs typeface="Arial MT"/>
              </a:rPr>
              <a:t>equal</a:t>
            </a:r>
            <a:r>
              <a:rPr sz="2000" spc="-40" dirty="0">
                <a:latin typeface="Arial MT"/>
                <a:cs typeface="Arial MT"/>
              </a:rPr>
              <a:t> </a:t>
            </a:r>
            <a:r>
              <a:rPr sz="2000" spc="-10" dirty="0">
                <a:latin typeface="Arial MT"/>
                <a:cs typeface="Arial MT"/>
              </a:rPr>
              <a:t>to</a:t>
            </a:r>
            <a:r>
              <a:rPr sz="2000" spc="-30" dirty="0">
                <a:latin typeface="Arial MT"/>
                <a:cs typeface="Arial MT"/>
              </a:rPr>
              <a:t> </a:t>
            </a:r>
            <a:r>
              <a:rPr sz="2000" dirty="0">
                <a:latin typeface="Arial MT"/>
                <a:cs typeface="Arial MT"/>
              </a:rPr>
              <a:t>03</a:t>
            </a:r>
          </a:p>
          <a:p>
            <a:pPr marL="354965" marR="7620" indent="-342900" algn="just">
              <a:lnSpc>
                <a:spcPct val="100000"/>
              </a:lnSpc>
              <a:spcBef>
                <a:spcPts val="1835"/>
              </a:spcBef>
              <a:buFont typeface="Arial MT"/>
              <a:buChar char="•"/>
              <a:tabLst>
                <a:tab pos="355600" algn="l"/>
              </a:tabLst>
            </a:pPr>
            <a:r>
              <a:rPr sz="2000" spc="-5" dirty="0">
                <a:latin typeface="Calibri"/>
                <a:cs typeface="Calibri"/>
              </a:rPr>
              <a:t>The </a:t>
            </a:r>
            <a:r>
              <a:rPr sz="2000" dirty="0">
                <a:latin typeface="Calibri"/>
                <a:cs typeface="Calibri"/>
              </a:rPr>
              <a:t>admissions in </a:t>
            </a:r>
            <a:r>
              <a:rPr sz="2000" spc="5" dirty="0">
                <a:latin typeface="Calibri"/>
                <a:cs typeface="Calibri"/>
              </a:rPr>
              <a:t>the </a:t>
            </a:r>
            <a:r>
              <a:rPr sz="2000" dirty="0">
                <a:latin typeface="Calibri"/>
                <a:cs typeface="Calibri"/>
              </a:rPr>
              <a:t>UG </a:t>
            </a:r>
            <a:r>
              <a:rPr sz="2000" spc="-10" dirty="0">
                <a:latin typeface="Calibri"/>
                <a:cs typeface="Calibri"/>
              </a:rPr>
              <a:t>program </a:t>
            </a:r>
            <a:r>
              <a:rPr sz="2000" spc="-5" dirty="0">
                <a:latin typeface="Calibri"/>
                <a:cs typeface="Calibri"/>
              </a:rPr>
              <a:t>under </a:t>
            </a:r>
            <a:r>
              <a:rPr sz="2000" spc="-10" dirty="0">
                <a:latin typeface="Calibri"/>
                <a:cs typeface="Calibri"/>
              </a:rPr>
              <a:t>consideration </a:t>
            </a:r>
            <a:r>
              <a:rPr sz="2000" dirty="0">
                <a:latin typeface="Calibri"/>
                <a:cs typeface="Calibri"/>
              </a:rPr>
              <a:t>should be </a:t>
            </a:r>
            <a:r>
              <a:rPr sz="2000" spc="-10" dirty="0">
                <a:latin typeface="Calibri"/>
                <a:cs typeface="Calibri"/>
              </a:rPr>
              <a:t>more </a:t>
            </a:r>
            <a:r>
              <a:rPr sz="2000" dirty="0">
                <a:latin typeface="Calibri"/>
                <a:cs typeface="Calibri"/>
              </a:rPr>
              <a:t>than </a:t>
            </a:r>
            <a:r>
              <a:rPr sz="2000" spc="5" dirty="0">
                <a:latin typeface="Calibri"/>
                <a:cs typeface="Calibri"/>
              </a:rPr>
              <a:t> </a:t>
            </a:r>
            <a:r>
              <a:rPr sz="2000" dirty="0">
                <a:latin typeface="Calibri"/>
                <a:cs typeface="Calibri"/>
              </a:rPr>
              <a:t>or </a:t>
            </a:r>
            <a:r>
              <a:rPr sz="2000" spc="-5" dirty="0">
                <a:latin typeface="Calibri"/>
                <a:cs typeface="Calibri"/>
              </a:rPr>
              <a:t>equal </a:t>
            </a:r>
            <a:r>
              <a:rPr sz="2000" spc="-15" dirty="0">
                <a:latin typeface="Calibri"/>
                <a:cs typeface="Calibri"/>
              </a:rPr>
              <a:t>to </a:t>
            </a:r>
            <a:r>
              <a:rPr sz="2000" dirty="0">
                <a:latin typeface="Calibri"/>
                <a:cs typeface="Calibri"/>
              </a:rPr>
              <a:t>60 </a:t>
            </a:r>
            <a:r>
              <a:rPr sz="2000" spc="-5" dirty="0">
                <a:latin typeface="Calibri"/>
                <a:cs typeface="Calibri"/>
              </a:rPr>
              <a:t>per </a:t>
            </a:r>
            <a:r>
              <a:rPr sz="2000" spc="-10" dirty="0">
                <a:latin typeface="Calibri"/>
                <a:cs typeface="Calibri"/>
              </a:rPr>
              <a:t>cent, </a:t>
            </a:r>
            <a:r>
              <a:rPr sz="2000" spc="-15" dirty="0">
                <a:latin typeface="Calibri"/>
                <a:cs typeface="Calibri"/>
              </a:rPr>
              <a:t>averaged over </a:t>
            </a:r>
            <a:r>
              <a:rPr sz="2000" spc="-5" dirty="0">
                <a:latin typeface="Calibri"/>
                <a:cs typeface="Calibri"/>
              </a:rPr>
              <a:t>three </a:t>
            </a:r>
            <a:r>
              <a:rPr sz="2000" spc="-10" dirty="0">
                <a:latin typeface="Calibri"/>
                <a:cs typeface="Calibri"/>
              </a:rPr>
              <a:t>academic </a:t>
            </a:r>
            <a:r>
              <a:rPr sz="2000" spc="-15" dirty="0">
                <a:latin typeface="Calibri"/>
                <a:cs typeface="Calibri"/>
              </a:rPr>
              <a:t>years </a:t>
            </a:r>
            <a:r>
              <a:rPr sz="2000" spc="-5" dirty="0">
                <a:latin typeface="Calibri"/>
                <a:cs typeface="Calibri"/>
              </a:rPr>
              <a:t>(including </a:t>
            </a:r>
            <a:r>
              <a:rPr sz="2000" spc="-15" dirty="0">
                <a:latin typeface="Calibri"/>
                <a:cs typeface="Calibri"/>
              </a:rPr>
              <a:t>lateral </a:t>
            </a:r>
            <a:r>
              <a:rPr sz="2000" spc="-10" dirty="0">
                <a:latin typeface="Calibri"/>
                <a:cs typeface="Calibri"/>
              </a:rPr>
              <a:t> </a:t>
            </a:r>
            <a:r>
              <a:rPr sz="2000" spc="-5" dirty="0">
                <a:latin typeface="Calibri"/>
                <a:cs typeface="Calibri"/>
              </a:rPr>
              <a:t>entry),</a:t>
            </a:r>
            <a:r>
              <a:rPr sz="2000" dirty="0">
                <a:latin typeface="Calibri"/>
                <a:cs typeface="Calibri"/>
              </a:rPr>
              <a:t> i.e. </a:t>
            </a:r>
            <a:r>
              <a:rPr sz="2000" spc="-15" dirty="0">
                <a:latin typeface="Calibri"/>
                <a:cs typeface="Calibri"/>
              </a:rPr>
              <a:t>Current</a:t>
            </a:r>
            <a:r>
              <a:rPr sz="2000" spc="-10" dirty="0">
                <a:latin typeface="Calibri"/>
                <a:cs typeface="Calibri"/>
              </a:rPr>
              <a:t> </a:t>
            </a:r>
            <a:r>
              <a:rPr sz="2000" spc="-5" dirty="0">
                <a:latin typeface="Calibri"/>
                <a:cs typeface="Calibri"/>
              </a:rPr>
              <a:t>Academic</a:t>
            </a:r>
            <a:r>
              <a:rPr sz="2000" dirty="0">
                <a:latin typeface="Calibri"/>
                <a:cs typeface="Calibri"/>
              </a:rPr>
              <a:t> </a:t>
            </a:r>
            <a:r>
              <a:rPr sz="2000" spc="-40" dirty="0">
                <a:latin typeface="Calibri"/>
                <a:cs typeface="Calibri"/>
              </a:rPr>
              <a:t>Year</a:t>
            </a:r>
            <a:r>
              <a:rPr sz="2000" spc="-35" dirty="0">
                <a:latin typeface="Calibri"/>
                <a:cs typeface="Calibri"/>
              </a:rPr>
              <a:t> </a:t>
            </a:r>
            <a:r>
              <a:rPr sz="2000" dirty="0">
                <a:latin typeface="Calibri"/>
                <a:cs typeface="Calibri"/>
              </a:rPr>
              <a:t>Minus One </a:t>
            </a:r>
            <a:r>
              <a:rPr sz="2000" spc="-20" dirty="0">
                <a:latin typeface="Calibri"/>
                <a:cs typeface="Calibri"/>
              </a:rPr>
              <a:t>(CAYM1),</a:t>
            </a:r>
            <a:r>
              <a:rPr sz="2000" spc="409" dirty="0">
                <a:latin typeface="Calibri"/>
                <a:cs typeface="Calibri"/>
              </a:rPr>
              <a:t> </a:t>
            </a:r>
            <a:r>
              <a:rPr sz="2000" spc="-10" dirty="0">
                <a:latin typeface="Calibri"/>
                <a:cs typeface="Calibri"/>
              </a:rPr>
              <a:t>Current</a:t>
            </a:r>
            <a:r>
              <a:rPr sz="2000" spc="430" dirty="0">
                <a:latin typeface="Calibri"/>
                <a:cs typeface="Calibri"/>
              </a:rPr>
              <a:t> </a:t>
            </a:r>
            <a:r>
              <a:rPr sz="2000" spc="-5" dirty="0">
                <a:latin typeface="Calibri"/>
                <a:cs typeface="Calibri"/>
              </a:rPr>
              <a:t>Academic </a:t>
            </a:r>
            <a:r>
              <a:rPr sz="2000" dirty="0">
                <a:latin typeface="Calibri"/>
                <a:cs typeface="Calibri"/>
              </a:rPr>
              <a:t> </a:t>
            </a:r>
            <a:r>
              <a:rPr sz="2000" spc="-40" dirty="0">
                <a:latin typeface="Calibri"/>
                <a:cs typeface="Calibri"/>
              </a:rPr>
              <a:t>Year</a:t>
            </a:r>
            <a:r>
              <a:rPr sz="2000" spc="10" dirty="0">
                <a:latin typeface="Calibri"/>
                <a:cs typeface="Calibri"/>
              </a:rPr>
              <a:t> </a:t>
            </a:r>
            <a:r>
              <a:rPr sz="2000" dirty="0">
                <a:latin typeface="Calibri"/>
                <a:cs typeface="Calibri"/>
              </a:rPr>
              <a:t>Minus</a:t>
            </a:r>
            <a:r>
              <a:rPr sz="2000" spc="-10" dirty="0">
                <a:latin typeface="Calibri"/>
                <a:cs typeface="Calibri"/>
              </a:rPr>
              <a:t> </a:t>
            </a:r>
            <a:r>
              <a:rPr sz="2000" spc="-40" dirty="0">
                <a:latin typeface="Calibri"/>
                <a:cs typeface="Calibri"/>
              </a:rPr>
              <a:t>Two</a:t>
            </a:r>
            <a:r>
              <a:rPr sz="2000" spc="15" dirty="0">
                <a:latin typeface="Calibri"/>
                <a:cs typeface="Calibri"/>
              </a:rPr>
              <a:t> </a:t>
            </a:r>
            <a:r>
              <a:rPr sz="2000" spc="-25" dirty="0">
                <a:latin typeface="Calibri"/>
                <a:cs typeface="Calibri"/>
              </a:rPr>
              <a:t>(CAYM2)</a:t>
            </a:r>
            <a:r>
              <a:rPr sz="2000" spc="5" dirty="0">
                <a:latin typeface="Calibri"/>
                <a:cs typeface="Calibri"/>
              </a:rPr>
              <a:t> </a:t>
            </a:r>
            <a:r>
              <a:rPr sz="2000" spc="-5" dirty="0">
                <a:latin typeface="Calibri"/>
                <a:cs typeface="Calibri"/>
              </a:rPr>
              <a:t>and</a:t>
            </a:r>
            <a:r>
              <a:rPr sz="2000" spc="-20" dirty="0">
                <a:latin typeface="Calibri"/>
                <a:cs typeface="Calibri"/>
              </a:rPr>
              <a:t> </a:t>
            </a:r>
            <a:r>
              <a:rPr sz="2000" spc="-10" dirty="0">
                <a:latin typeface="Calibri"/>
                <a:cs typeface="Calibri"/>
              </a:rPr>
              <a:t>Current</a:t>
            </a:r>
            <a:r>
              <a:rPr sz="2000" dirty="0">
                <a:latin typeface="Calibri"/>
                <a:cs typeface="Calibri"/>
              </a:rPr>
              <a:t> </a:t>
            </a:r>
            <a:r>
              <a:rPr sz="2000" spc="-5" dirty="0">
                <a:latin typeface="Calibri"/>
                <a:cs typeface="Calibri"/>
              </a:rPr>
              <a:t>Academic</a:t>
            </a:r>
            <a:r>
              <a:rPr sz="2000" spc="-15" dirty="0">
                <a:latin typeface="Calibri"/>
                <a:cs typeface="Calibri"/>
              </a:rPr>
              <a:t> </a:t>
            </a:r>
            <a:r>
              <a:rPr sz="2000" spc="-40" dirty="0">
                <a:latin typeface="Calibri"/>
                <a:cs typeface="Calibri"/>
              </a:rPr>
              <a:t>Year</a:t>
            </a:r>
            <a:r>
              <a:rPr sz="2000" spc="15" dirty="0">
                <a:latin typeface="Calibri"/>
                <a:cs typeface="Calibri"/>
              </a:rPr>
              <a:t> </a:t>
            </a:r>
            <a:r>
              <a:rPr sz="2000" dirty="0">
                <a:latin typeface="Calibri"/>
                <a:cs typeface="Calibri"/>
              </a:rPr>
              <a:t>Minus</a:t>
            </a:r>
            <a:r>
              <a:rPr sz="2000" spc="10" dirty="0">
                <a:latin typeface="Calibri"/>
                <a:cs typeface="Calibri"/>
              </a:rPr>
              <a:t> </a:t>
            </a:r>
            <a:r>
              <a:rPr sz="2000" spc="-10" dirty="0">
                <a:latin typeface="Calibri"/>
                <a:cs typeface="Calibri"/>
              </a:rPr>
              <a:t>Three</a:t>
            </a:r>
            <a:r>
              <a:rPr sz="2000" spc="15" dirty="0">
                <a:latin typeface="Calibri"/>
                <a:cs typeface="Calibri"/>
              </a:rPr>
              <a:t> </a:t>
            </a:r>
            <a:r>
              <a:rPr sz="2000" spc="-20" dirty="0">
                <a:latin typeface="Calibri"/>
                <a:cs typeface="Calibri"/>
              </a:rPr>
              <a:t>(CAYM3).</a:t>
            </a:r>
            <a:endParaRPr sz="2000" dirty="0">
              <a:latin typeface="Calibri"/>
              <a:cs typeface="Calibri"/>
            </a:endParaRPr>
          </a:p>
          <a:p>
            <a:pPr marL="354965" marR="6985" indent="-342900" algn="just">
              <a:lnSpc>
                <a:spcPct val="100000"/>
              </a:lnSpc>
              <a:spcBef>
                <a:spcPts val="625"/>
              </a:spcBef>
              <a:buFont typeface="Arial MT"/>
              <a:buChar char="•"/>
              <a:tabLst>
                <a:tab pos="355600" algn="l"/>
              </a:tabLst>
            </a:pPr>
            <a:r>
              <a:rPr sz="2000" spc="-20" dirty="0">
                <a:latin typeface="Calibri"/>
                <a:cs typeface="Calibri"/>
              </a:rPr>
              <a:t>At</a:t>
            </a:r>
            <a:r>
              <a:rPr sz="2000" spc="409" dirty="0">
                <a:latin typeface="Calibri"/>
                <a:cs typeface="Calibri"/>
              </a:rPr>
              <a:t> </a:t>
            </a:r>
            <a:r>
              <a:rPr sz="2000" spc="-10" dirty="0">
                <a:latin typeface="Calibri"/>
                <a:cs typeface="Calibri"/>
              </a:rPr>
              <a:t>least </a:t>
            </a:r>
            <a:r>
              <a:rPr sz="2000" dirty="0">
                <a:latin typeface="Calibri"/>
                <a:cs typeface="Calibri"/>
              </a:rPr>
              <a:t>2 </a:t>
            </a:r>
            <a:r>
              <a:rPr sz="2000" spc="-15" dirty="0">
                <a:latin typeface="Calibri"/>
                <a:cs typeface="Calibri"/>
              </a:rPr>
              <a:t>Professors </a:t>
            </a:r>
            <a:r>
              <a:rPr sz="2000" dirty="0">
                <a:latin typeface="Calibri"/>
                <a:cs typeface="Calibri"/>
              </a:rPr>
              <a:t>or 1 </a:t>
            </a:r>
            <a:r>
              <a:rPr sz="2000" spc="-15" dirty="0">
                <a:latin typeface="Calibri"/>
                <a:cs typeface="Calibri"/>
              </a:rPr>
              <a:t>Professor </a:t>
            </a:r>
            <a:r>
              <a:rPr sz="2000" dirty="0">
                <a:latin typeface="Calibri"/>
                <a:cs typeface="Calibri"/>
              </a:rPr>
              <a:t>and 1 </a:t>
            </a:r>
            <a:r>
              <a:rPr sz="2000" spc="-10" dirty="0">
                <a:latin typeface="Calibri"/>
                <a:cs typeface="Calibri"/>
              </a:rPr>
              <a:t>Associate Professor </a:t>
            </a:r>
            <a:r>
              <a:rPr sz="2000" dirty="0">
                <a:latin typeface="Calibri"/>
                <a:cs typeface="Calibri"/>
              </a:rPr>
              <a:t>(on </a:t>
            </a:r>
            <a:r>
              <a:rPr sz="2000" spc="-5" dirty="0">
                <a:latin typeface="Calibri"/>
                <a:cs typeface="Calibri"/>
              </a:rPr>
              <a:t>regular </a:t>
            </a:r>
            <a:r>
              <a:rPr sz="2000" dirty="0">
                <a:latin typeface="Calibri"/>
                <a:cs typeface="Calibri"/>
              </a:rPr>
              <a:t> basis) </a:t>
            </a:r>
            <a:r>
              <a:rPr sz="2000" spc="-5" dirty="0">
                <a:latin typeface="Calibri"/>
                <a:cs typeface="Calibri"/>
              </a:rPr>
              <a:t>with </a:t>
            </a:r>
            <a:r>
              <a:rPr sz="2000" spc="-15" dirty="0">
                <a:latin typeface="Calibri"/>
                <a:cs typeface="Calibri"/>
              </a:rPr>
              <a:t>Ph.D. </a:t>
            </a:r>
            <a:r>
              <a:rPr sz="2000" spc="-5" dirty="0">
                <a:latin typeface="Calibri"/>
                <a:cs typeface="Calibri"/>
              </a:rPr>
              <a:t>degree should </a:t>
            </a:r>
            <a:r>
              <a:rPr sz="2000" spc="-10" dirty="0">
                <a:latin typeface="Calibri"/>
                <a:cs typeface="Calibri"/>
              </a:rPr>
              <a:t>be available </a:t>
            </a:r>
            <a:r>
              <a:rPr sz="2000" dirty="0">
                <a:latin typeface="Calibri"/>
                <a:cs typeface="Calibri"/>
              </a:rPr>
              <a:t>in the </a:t>
            </a:r>
            <a:r>
              <a:rPr sz="2000" spc="-10" dirty="0">
                <a:latin typeface="Calibri"/>
                <a:cs typeface="Calibri"/>
              </a:rPr>
              <a:t>respective </a:t>
            </a:r>
            <a:r>
              <a:rPr sz="2000" dirty="0">
                <a:latin typeface="Calibri"/>
                <a:cs typeface="Calibri"/>
              </a:rPr>
              <a:t>department </a:t>
            </a:r>
            <a:r>
              <a:rPr sz="2000" spc="-20" dirty="0">
                <a:latin typeface="Calibri"/>
                <a:cs typeface="Calibri"/>
              </a:rPr>
              <a:t>for </a:t>
            </a:r>
            <a:r>
              <a:rPr sz="2000" spc="-15" dirty="0">
                <a:latin typeface="Calibri"/>
                <a:cs typeface="Calibri"/>
              </a:rPr>
              <a:t> </a:t>
            </a:r>
            <a:r>
              <a:rPr sz="2000" spc="-5" dirty="0">
                <a:latin typeface="Calibri"/>
                <a:cs typeface="Calibri"/>
              </a:rPr>
              <a:t>two academic </a:t>
            </a:r>
            <a:r>
              <a:rPr sz="2000" spc="-15" dirty="0">
                <a:latin typeface="Calibri"/>
                <a:cs typeface="Calibri"/>
              </a:rPr>
              <a:t>years </a:t>
            </a:r>
            <a:r>
              <a:rPr sz="2000"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5" dirty="0">
                <a:latin typeface="Calibri"/>
                <a:cs typeface="Calibri"/>
              </a:rPr>
              <a:t>and </a:t>
            </a:r>
            <a:r>
              <a:rPr sz="2000" spc="-15" dirty="0">
                <a:latin typeface="Calibri"/>
                <a:cs typeface="Calibri"/>
              </a:rPr>
              <a:t>Current </a:t>
            </a:r>
            <a:r>
              <a:rPr sz="2000" spc="-5" dirty="0">
                <a:latin typeface="Calibri"/>
                <a:cs typeface="Calibri"/>
              </a:rPr>
              <a:t>Academic </a:t>
            </a:r>
            <a:r>
              <a:rPr sz="2000" dirty="0">
                <a:latin typeface="Calibri"/>
                <a:cs typeface="Calibri"/>
              </a:rPr>
              <a:t> </a:t>
            </a:r>
            <a:r>
              <a:rPr sz="2000" spc="-40" dirty="0">
                <a:latin typeface="Calibri"/>
                <a:cs typeface="Calibri"/>
              </a:rPr>
              <a:t>Year</a:t>
            </a:r>
            <a:r>
              <a:rPr sz="2000" spc="5" dirty="0">
                <a:latin typeface="Calibri"/>
                <a:cs typeface="Calibri"/>
              </a:rPr>
              <a:t> </a:t>
            </a:r>
            <a:r>
              <a:rPr sz="2000" dirty="0">
                <a:latin typeface="Calibri"/>
                <a:cs typeface="Calibri"/>
              </a:rPr>
              <a:t>Minus</a:t>
            </a:r>
            <a:r>
              <a:rPr sz="2000" spc="-15" dirty="0">
                <a:latin typeface="Calibri"/>
                <a:cs typeface="Calibri"/>
              </a:rPr>
              <a:t> </a:t>
            </a:r>
            <a:r>
              <a:rPr sz="2000" dirty="0">
                <a:latin typeface="Calibri"/>
                <a:cs typeface="Calibri"/>
              </a:rPr>
              <a:t>One</a:t>
            </a:r>
            <a:r>
              <a:rPr sz="2000" spc="-10" dirty="0">
                <a:latin typeface="Calibri"/>
                <a:cs typeface="Calibri"/>
              </a:rPr>
              <a:t> </a:t>
            </a:r>
            <a:r>
              <a:rPr sz="2000" spc="-20" dirty="0">
                <a:latin typeface="Calibri"/>
                <a:cs typeface="Calibri"/>
              </a:rPr>
              <a:t>(CAYM1).</a:t>
            </a:r>
            <a:endParaRPr sz="2000" dirty="0">
              <a:latin typeface="Calibri"/>
              <a:cs typeface="Calibri"/>
            </a:endParaRPr>
          </a:p>
          <a:p>
            <a:pPr marL="354965" marR="5080" indent="-342900" algn="just">
              <a:lnSpc>
                <a:spcPct val="100000"/>
              </a:lnSpc>
              <a:spcBef>
                <a:spcPts val="620"/>
              </a:spcBef>
              <a:buFont typeface="Arial MT"/>
              <a:buChar char="•"/>
              <a:tabLst>
                <a:tab pos="355600" algn="l"/>
              </a:tabLst>
            </a:pPr>
            <a:r>
              <a:rPr sz="2000" spc="-5" dirty="0">
                <a:latin typeface="Calibri"/>
                <a:cs typeface="Calibri"/>
              </a:rPr>
              <a:t>The</a:t>
            </a:r>
            <a:r>
              <a:rPr sz="2000" dirty="0">
                <a:latin typeface="Calibri"/>
                <a:cs typeface="Calibri"/>
              </a:rPr>
              <a:t> </a:t>
            </a:r>
            <a:r>
              <a:rPr sz="2000" spc="-10" dirty="0">
                <a:latin typeface="Calibri"/>
                <a:cs typeface="Calibri"/>
              </a:rPr>
              <a:t>faculty</a:t>
            </a:r>
            <a:r>
              <a:rPr sz="2000" spc="-5" dirty="0">
                <a:latin typeface="Calibri"/>
                <a:cs typeface="Calibri"/>
              </a:rPr>
              <a:t> </a:t>
            </a:r>
            <a:r>
              <a:rPr sz="2000" spc="-10" dirty="0">
                <a:latin typeface="Calibri"/>
                <a:cs typeface="Calibri"/>
              </a:rPr>
              <a:t>student</a:t>
            </a:r>
            <a:r>
              <a:rPr sz="2000" spc="-5" dirty="0">
                <a:latin typeface="Calibri"/>
                <a:cs typeface="Calibri"/>
              </a:rPr>
              <a:t> </a:t>
            </a:r>
            <a:r>
              <a:rPr sz="2000" spc="-15" dirty="0">
                <a:latin typeface="Calibri"/>
                <a:cs typeface="Calibri"/>
              </a:rPr>
              <a:t>ratio</a:t>
            </a:r>
            <a:r>
              <a:rPr sz="2000" spc="-10" dirty="0">
                <a:latin typeface="Calibri"/>
                <a:cs typeface="Calibri"/>
              </a:rPr>
              <a:t> </a:t>
            </a:r>
            <a:r>
              <a:rPr sz="2000" dirty="0">
                <a:latin typeface="Calibri"/>
                <a:cs typeface="Calibri"/>
              </a:rPr>
              <a:t>in </a:t>
            </a:r>
            <a:r>
              <a:rPr sz="2000" spc="5" dirty="0">
                <a:latin typeface="Calibri"/>
                <a:cs typeface="Calibri"/>
              </a:rPr>
              <a:t>the </a:t>
            </a:r>
            <a:r>
              <a:rPr sz="2000" spc="-5" dirty="0">
                <a:latin typeface="Calibri"/>
                <a:cs typeface="Calibri"/>
              </a:rPr>
              <a:t>department under</a:t>
            </a:r>
            <a:r>
              <a:rPr sz="2000" dirty="0">
                <a:latin typeface="Calibri"/>
                <a:cs typeface="Calibri"/>
              </a:rPr>
              <a:t> </a:t>
            </a:r>
            <a:r>
              <a:rPr sz="2000" spc="-10" dirty="0">
                <a:latin typeface="Calibri"/>
                <a:cs typeface="Calibri"/>
              </a:rPr>
              <a:t>consideration</a:t>
            </a:r>
            <a:r>
              <a:rPr sz="2000" spc="430" dirty="0">
                <a:latin typeface="Calibri"/>
                <a:cs typeface="Calibri"/>
              </a:rPr>
              <a:t> </a:t>
            </a:r>
            <a:r>
              <a:rPr sz="2000" dirty="0">
                <a:latin typeface="Calibri"/>
                <a:cs typeface="Calibri"/>
              </a:rPr>
              <a:t>should be </a:t>
            </a:r>
            <a:r>
              <a:rPr sz="2000" spc="5" dirty="0">
                <a:latin typeface="Calibri"/>
                <a:cs typeface="Calibri"/>
              </a:rPr>
              <a:t> </a:t>
            </a:r>
            <a:r>
              <a:rPr sz="2000" dirty="0">
                <a:latin typeface="Calibri"/>
                <a:cs typeface="Calibri"/>
              </a:rPr>
              <a:t>less than or </a:t>
            </a:r>
            <a:r>
              <a:rPr sz="2000" spc="-5" dirty="0">
                <a:latin typeface="Calibri"/>
                <a:cs typeface="Calibri"/>
              </a:rPr>
              <a:t>equal to </a:t>
            </a:r>
            <a:r>
              <a:rPr sz="2000" spc="-10" dirty="0">
                <a:latin typeface="Calibri"/>
                <a:cs typeface="Calibri"/>
              </a:rPr>
              <a:t>1:25 </a:t>
            </a:r>
            <a:r>
              <a:rPr sz="2000" spc="-20" dirty="0">
                <a:latin typeface="Calibri"/>
                <a:cs typeface="Calibri"/>
              </a:rPr>
              <a:t>averaged </a:t>
            </a:r>
            <a:r>
              <a:rPr sz="2000" spc="-10" dirty="0">
                <a:latin typeface="Calibri"/>
                <a:cs typeface="Calibri"/>
              </a:rPr>
              <a:t>over </a:t>
            </a:r>
            <a:r>
              <a:rPr sz="2000" spc="-5" dirty="0">
                <a:latin typeface="Calibri"/>
                <a:cs typeface="Calibri"/>
              </a:rPr>
              <a:t>three academic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 Academic </a:t>
            </a:r>
            <a:r>
              <a:rPr sz="2000" spc="-40" dirty="0">
                <a:latin typeface="Calibri"/>
                <a:cs typeface="Calibri"/>
              </a:rPr>
              <a:t>Year </a:t>
            </a:r>
            <a:r>
              <a:rPr sz="2000" spc="-25" dirty="0">
                <a:latin typeface="Calibri"/>
                <a:cs typeface="Calibri"/>
              </a:rPr>
              <a:t>(CAY),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5" dirty="0">
                <a:latin typeface="Calibri"/>
                <a:cs typeface="Calibri"/>
              </a:rPr>
              <a:t>Minus </a:t>
            </a:r>
            <a:r>
              <a:rPr sz="2000" dirty="0">
                <a:latin typeface="Calibri"/>
                <a:cs typeface="Calibri"/>
              </a:rPr>
              <a:t>One </a:t>
            </a:r>
            <a:r>
              <a:rPr sz="2000" spc="-25" dirty="0">
                <a:latin typeface="Calibri"/>
                <a:cs typeface="Calibri"/>
              </a:rPr>
              <a:t>(CAYM1) </a:t>
            </a:r>
            <a:r>
              <a:rPr sz="2000" spc="-5" dirty="0">
                <a:latin typeface="Calibri"/>
                <a:cs typeface="Calibri"/>
              </a:rPr>
              <a:t>and </a:t>
            </a:r>
            <a:r>
              <a:rPr sz="2000" spc="-10" dirty="0">
                <a:latin typeface="Calibri"/>
                <a:cs typeface="Calibri"/>
              </a:rPr>
              <a:t>Current </a:t>
            </a:r>
            <a:r>
              <a:rPr sz="2000" spc="-5" dirty="0">
                <a:latin typeface="Calibri"/>
                <a:cs typeface="Calibri"/>
              </a:rPr>
              <a:t> Academic </a:t>
            </a:r>
            <a:r>
              <a:rPr sz="2000" spc="-40" dirty="0">
                <a:latin typeface="Calibri"/>
                <a:cs typeface="Calibri"/>
              </a:rPr>
              <a:t>Year</a:t>
            </a:r>
            <a:r>
              <a:rPr sz="2000" spc="-10" dirty="0">
                <a:latin typeface="Calibri"/>
                <a:cs typeface="Calibri"/>
              </a:rPr>
              <a:t> </a:t>
            </a:r>
            <a:r>
              <a:rPr sz="2000" dirty="0">
                <a:latin typeface="Calibri"/>
                <a:cs typeface="Calibri"/>
              </a:rPr>
              <a:t>Minus</a:t>
            </a:r>
            <a:r>
              <a:rPr sz="2000" spc="5" dirty="0">
                <a:latin typeface="Calibri"/>
                <a:cs typeface="Calibri"/>
              </a:rPr>
              <a:t> </a:t>
            </a:r>
            <a:r>
              <a:rPr sz="2000" spc="-40" dirty="0">
                <a:latin typeface="Calibri"/>
                <a:cs typeface="Calibri"/>
              </a:rPr>
              <a:t>Two</a:t>
            </a:r>
            <a:r>
              <a:rPr sz="2000" spc="-10" dirty="0">
                <a:latin typeface="Calibri"/>
                <a:cs typeface="Calibri"/>
              </a:rPr>
              <a:t> </a:t>
            </a:r>
            <a:r>
              <a:rPr sz="2000" spc="-20" dirty="0">
                <a:latin typeface="Calibri"/>
                <a:cs typeface="Calibri"/>
              </a:rPr>
              <a:t>(CAYM2)</a:t>
            </a:r>
            <a:endParaRPr sz="20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77593" y="677669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4</a:t>
            </a:r>
            <a:endParaRPr sz="1200">
              <a:latin typeface="Calibri"/>
              <a:cs typeface="Calibri"/>
            </a:endParaRPr>
          </a:p>
        </p:txBody>
      </p:sp>
      <p:sp>
        <p:nvSpPr>
          <p:cNvPr id="3" name="object 3"/>
          <p:cNvSpPr txBox="1">
            <a:spLocks noGrp="1"/>
          </p:cNvSpPr>
          <p:nvPr>
            <p:ph type="title"/>
          </p:nvPr>
        </p:nvSpPr>
        <p:spPr>
          <a:xfrm>
            <a:off x="1084071" y="1283212"/>
            <a:ext cx="9139429" cy="627736"/>
          </a:xfrm>
          <a:prstGeom prst="rect">
            <a:avLst/>
          </a:prstGeom>
        </p:spPr>
        <p:txBody>
          <a:bodyPr vert="horz" wrap="square" lIns="0" tIns="12065" rIns="0" bIns="0" rtlCol="0">
            <a:spAutoFit/>
          </a:bodyPr>
          <a:lstStyle/>
          <a:p>
            <a:pPr marL="711835" marR="5080" indent="-699770">
              <a:lnSpc>
                <a:spcPct val="100000"/>
              </a:lnSpc>
              <a:spcBef>
                <a:spcPts val="95"/>
              </a:spcBef>
              <a:tabLst>
                <a:tab pos="2372360" algn="l"/>
                <a:tab pos="4493260" algn="l"/>
              </a:tabLst>
            </a:pPr>
            <a:r>
              <a:rPr sz="4000" b="1" spc="660" dirty="0">
                <a:solidFill>
                  <a:srgbClr val="4B390D"/>
                </a:solidFill>
                <a:uFill>
                  <a:solidFill>
                    <a:srgbClr val="000000"/>
                  </a:solidFill>
                </a:uFill>
                <a:latin typeface="Calibri" panose="020F0502020204030204" pitchFamily="34" charset="0"/>
                <a:cs typeface="Calibri" panose="020F0502020204030204" pitchFamily="34" charset="0"/>
              </a:rPr>
              <a:t>C</a:t>
            </a:r>
            <a:r>
              <a:rPr sz="4000" b="1" spc="-10" dirty="0">
                <a:solidFill>
                  <a:srgbClr val="4B390D"/>
                </a:solidFill>
                <a:uFill>
                  <a:solidFill>
                    <a:srgbClr val="000000"/>
                  </a:solidFill>
                </a:uFill>
                <a:latin typeface="Calibri" panose="020F0502020204030204" pitchFamily="34" charset="0"/>
                <a:cs typeface="Calibri" panose="020F0502020204030204" pitchFamily="34" charset="0"/>
              </a:rPr>
              <a:t>r</a:t>
            </a:r>
            <a:r>
              <a:rPr sz="4000" b="1" spc="190" dirty="0">
                <a:solidFill>
                  <a:srgbClr val="4B390D"/>
                </a:solidFill>
                <a:uFill>
                  <a:solidFill>
                    <a:srgbClr val="000000"/>
                  </a:solidFill>
                </a:uFill>
                <a:latin typeface="Calibri" panose="020F0502020204030204" pitchFamily="34" charset="0"/>
                <a:cs typeface="Calibri" panose="020F0502020204030204" pitchFamily="34" charset="0"/>
              </a:rPr>
              <a:t>e</a:t>
            </a:r>
            <a:r>
              <a:rPr sz="4000" b="1" spc="160" dirty="0">
                <a:solidFill>
                  <a:srgbClr val="4B390D"/>
                </a:solidFill>
                <a:uFill>
                  <a:solidFill>
                    <a:srgbClr val="000000"/>
                  </a:solidFill>
                </a:uFill>
                <a:latin typeface="Calibri" panose="020F0502020204030204" pitchFamily="34" charset="0"/>
                <a:cs typeface="Calibri" panose="020F0502020204030204" pitchFamily="34" charset="0"/>
              </a:rPr>
              <a:t>d</a:t>
            </a:r>
            <a:r>
              <a:rPr sz="4000" b="1" spc="180" dirty="0">
                <a:solidFill>
                  <a:srgbClr val="4B390D"/>
                </a:solidFill>
                <a:uFill>
                  <a:solidFill>
                    <a:srgbClr val="000000"/>
                  </a:solidFill>
                </a:uFill>
                <a:latin typeface="Calibri" panose="020F0502020204030204" pitchFamily="34" charset="0"/>
                <a:cs typeface="Calibri" panose="020F0502020204030204" pitchFamily="34" charset="0"/>
              </a:rPr>
              <a:t>i</a:t>
            </a:r>
            <a:r>
              <a:rPr sz="4000" b="1" spc="25" dirty="0">
                <a:solidFill>
                  <a:srgbClr val="4B390D"/>
                </a:solidFill>
                <a:uFill>
                  <a:solidFill>
                    <a:srgbClr val="000000"/>
                  </a:solidFill>
                </a:uFill>
                <a:latin typeface="Calibri" panose="020F0502020204030204" pitchFamily="34" charset="0"/>
                <a:cs typeface="Calibri" panose="020F0502020204030204" pitchFamily="34" charset="0"/>
              </a:rPr>
              <a:t>b</a:t>
            </a:r>
            <a:r>
              <a:rPr sz="4000" b="1" spc="125" dirty="0">
                <a:solidFill>
                  <a:srgbClr val="4B390D"/>
                </a:solidFill>
                <a:uFill>
                  <a:solidFill>
                    <a:srgbClr val="000000"/>
                  </a:solidFill>
                </a:uFill>
                <a:latin typeface="Calibri" panose="020F0502020204030204" pitchFamily="34" charset="0"/>
                <a:cs typeface="Calibri" panose="020F0502020204030204" pitchFamily="34" charset="0"/>
              </a:rPr>
              <a:t>l</a:t>
            </a:r>
            <a:r>
              <a:rPr sz="4000" b="1" spc="195" dirty="0">
                <a:solidFill>
                  <a:srgbClr val="4B390D"/>
                </a:solidFill>
                <a:uFill>
                  <a:solidFill>
                    <a:srgbClr val="000000"/>
                  </a:solidFill>
                </a:uFill>
                <a:latin typeface="Calibri" panose="020F0502020204030204" pitchFamily="34" charset="0"/>
                <a:cs typeface="Calibri" panose="020F0502020204030204" pitchFamily="34" charset="0"/>
              </a:rPr>
              <a:t>e</a:t>
            </a:r>
            <a:r>
              <a:rPr sz="4000" b="1" dirty="0">
                <a:solidFill>
                  <a:srgbClr val="4B390D"/>
                </a:solidFill>
                <a:uFill>
                  <a:solidFill>
                    <a:srgbClr val="000000"/>
                  </a:solidFill>
                </a:uFill>
                <a:latin typeface="Calibri" panose="020F0502020204030204" pitchFamily="34" charset="0"/>
                <a:cs typeface="Calibri" panose="020F0502020204030204" pitchFamily="34" charset="0"/>
              </a:rPr>
              <a:t>	</a:t>
            </a:r>
            <a:r>
              <a:rPr sz="4000" b="1" spc="580" dirty="0">
                <a:solidFill>
                  <a:srgbClr val="4B390D"/>
                </a:solidFill>
                <a:uFill>
                  <a:solidFill>
                    <a:srgbClr val="000000"/>
                  </a:solidFill>
                </a:uFill>
                <a:latin typeface="Calibri" panose="020F0502020204030204" pitchFamily="34" charset="0"/>
                <a:cs typeface="Calibri" panose="020F0502020204030204" pitchFamily="34" charset="0"/>
              </a:rPr>
              <a:t>S</a:t>
            </a:r>
            <a:r>
              <a:rPr sz="4000" b="1" spc="350" dirty="0">
                <a:solidFill>
                  <a:srgbClr val="4B390D"/>
                </a:solidFill>
                <a:uFill>
                  <a:solidFill>
                    <a:srgbClr val="000000"/>
                  </a:solidFill>
                </a:uFill>
                <a:latin typeface="Calibri" panose="020F0502020204030204" pitchFamily="34" charset="0"/>
                <a:cs typeface="Calibri" panose="020F0502020204030204" pitchFamily="34" charset="0"/>
              </a:rPr>
              <a:t>y</a:t>
            </a:r>
            <a:r>
              <a:rPr sz="4000" b="1" spc="235" dirty="0">
                <a:solidFill>
                  <a:srgbClr val="4B390D"/>
                </a:solidFill>
                <a:uFill>
                  <a:solidFill>
                    <a:srgbClr val="000000"/>
                  </a:solidFill>
                </a:uFill>
                <a:latin typeface="Calibri" panose="020F0502020204030204" pitchFamily="34" charset="0"/>
                <a:cs typeface="Calibri" panose="020F0502020204030204" pitchFamily="34" charset="0"/>
              </a:rPr>
              <a:t>s</a:t>
            </a:r>
            <a:r>
              <a:rPr sz="4000" b="1" spc="375" dirty="0">
                <a:solidFill>
                  <a:srgbClr val="4B390D"/>
                </a:solidFill>
                <a:uFill>
                  <a:solidFill>
                    <a:srgbClr val="000000"/>
                  </a:solidFill>
                </a:uFill>
                <a:latin typeface="Calibri" panose="020F0502020204030204" pitchFamily="34" charset="0"/>
                <a:cs typeface="Calibri" panose="020F0502020204030204" pitchFamily="34" charset="0"/>
              </a:rPr>
              <a:t>t</a:t>
            </a:r>
            <a:r>
              <a:rPr sz="4000" b="1" spc="190" dirty="0">
                <a:solidFill>
                  <a:srgbClr val="4B390D"/>
                </a:solidFill>
                <a:uFill>
                  <a:solidFill>
                    <a:srgbClr val="000000"/>
                  </a:solidFill>
                </a:uFill>
                <a:latin typeface="Calibri" panose="020F0502020204030204" pitchFamily="34" charset="0"/>
                <a:cs typeface="Calibri" panose="020F0502020204030204" pitchFamily="34" charset="0"/>
              </a:rPr>
              <a:t>e</a:t>
            </a:r>
            <a:r>
              <a:rPr sz="4000" b="1" spc="434" dirty="0">
                <a:solidFill>
                  <a:srgbClr val="4B390D"/>
                </a:solidFill>
                <a:uFill>
                  <a:solidFill>
                    <a:srgbClr val="000000"/>
                  </a:solidFill>
                </a:uFill>
                <a:latin typeface="Calibri" panose="020F0502020204030204" pitchFamily="34" charset="0"/>
                <a:cs typeface="Calibri" panose="020F0502020204030204" pitchFamily="34" charset="0"/>
              </a:rPr>
              <a:t>m</a:t>
            </a:r>
            <a:r>
              <a:rPr sz="4000" b="1" dirty="0">
                <a:solidFill>
                  <a:srgbClr val="4B390D"/>
                </a:solidFill>
                <a:uFill>
                  <a:solidFill>
                    <a:srgbClr val="000000"/>
                  </a:solidFill>
                </a:uFill>
                <a:latin typeface="Calibri" panose="020F0502020204030204" pitchFamily="34" charset="0"/>
                <a:cs typeface="Calibri" panose="020F0502020204030204" pitchFamily="34" charset="0"/>
              </a:rPr>
              <a:t>	</a:t>
            </a:r>
            <a:r>
              <a:rPr sz="4000" b="1" spc="195" dirty="0">
                <a:solidFill>
                  <a:srgbClr val="4B390D"/>
                </a:solidFill>
                <a:uFill>
                  <a:solidFill>
                    <a:srgbClr val="000000"/>
                  </a:solidFill>
                </a:uFill>
                <a:latin typeface="Calibri" panose="020F0502020204030204" pitchFamily="34" charset="0"/>
                <a:cs typeface="Calibri" panose="020F0502020204030204" pitchFamily="34" charset="0"/>
              </a:rPr>
              <a:t>o</a:t>
            </a:r>
            <a:r>
              <a:rPr sz="4000" b="1" spc="175" dirty="0">
                <a:solidFill>
                  <a:srgbClr val="4B390D"/>
                </a:solidFill>
                <a:uFill>
                  <a:solidFill>
                    <a:srgbClr val="000000"/>
                  </a:solidFill>
                </a:uFill>
                <a:latin typeface="Calibri" panose="020F0502020204030204" pitchFamily="34" charset="0"/>
                <a:cs typeface="Calibri" panose="020F0502020204030204" pitchFamily="34" charset="0"/>
              </a:rPr>
              <a:t>f </a:t>
            </a:r>
            <a:r>
              <a:rPr sz="4000" b="1" spc="140" dirty="0">
                <a:solidFill>
                  <a:srgbClr val="4B390D"/>
                </a:solidFill>
                <a:latin typeface="Calibri" panose="020F0502020204030204" pitchFamily="34" charset="0"/>
                <a:cs typeface="Calibri" panose="020F0502020204030204" pitchFamily="34" charset="0"/>
              </a:rPr>
              <a:t> </a:t>
            </a:r>
            <a:r>
              <a:rPr sz="4000" b="1" spc="250" dirty="0">
                <a:solidFill>
                  <a:srgbClr val="4B390D"/>
                </a:solidFill>
                <a:uFill>
                  <a:solidFill>
                    <a:srgbClr val="000000"/>
                  </a:solidFill>
                </a:uFill>
                <a:latin typeface="Calibri" panose="020F0502020204030204" pitchFamily="34" charset="0"/>
                <a:cs typeface="Calibri" panose="020F0502020204030204" pitchFamily="34" charset="0"/>
              </a:rPr>
              <a:t>Accreditation</a:t>
            </a:r>
            <a:endParaRPr sz="4000" b="1" dirty="0">
              <a:solidFill>
                <a:srgbClr val="4B390D"/>
              </a:solidFill>
              <a:latin typeface="Calibri" panose="020F0502020204030204" pitchFamily="34" charset="0"/>
              <a:cs typeface="Calibri" panose="020F0502020204030204" pitchFamily="34" charset="0"/>
            </a:endParaRPr>
          </a:p>
        </p:txBody>
      </p:sp>
      <p:sp>
        <p:nvSpPr>
          <p:cNvPr id="4" name="object 4"/>
          <p:cNvSpPr txBox="1"/>
          <p:nvPr/>
        </p:nvSpPr>
        <p:spPr>
          <a:xfrm>
            <a:off x="1310170" y="2700023"/>
            <a:ext cx="8268334" cy="3400425"/>
          </a:xfrm>
          <a:prstGeom prst="rect">
            <a:avLst/>
          </a:prstGeom>
        </p:spPr>
        <p:txBody>
          <a:bodyPr vert="horz" wrap="square" lIns="0" tIns="13335" rIns="0" bIns="0" rtlCol="0">
            <a:spAutoFit/>
          </a:bodyPr>
          <a:lstStyle/>
          <a:p>
            <a:pPr marL="354965" marR="5080" indent="-342900">
              <a:lnSpc>
                <a:spcPct val="100000"/>
              </a:lnSpc>
              <a:spcBef>
                <a:spcPts val="105"/>
              </a:spcBef>
              <a:buFont typeface="Arial MT"/>
              <a:buChar char="•"/>
              <a:tabLst>
                <a:tab pos="354965" algn="l"/>
                <a:tab pos="355600" algn="l"/>
              </a:tabLst>
            </a:pPr>
            <a:r>
              <a:rPr sz="2000" spc="135" dirty="0">
                <a:latin typeface="Cambria"/>
                <a:cs typeface="Cambria"/>
              </a:rPr>
              <a:t>Strength </a:t>
            </a:r>
            <a:r>
              <a:rPr sz="2000" spc="170" dirty="0">
                <a:latin typeface="Cambria"/>
                <a:cs typeface="Cambria"/>
              </a:rPr>
              <a:t>and </a:t>
            </a:r>
            <a:r>
              <a:rPr sz="2000" spc="75" dirty="0">
                <a:latin typeface="Cambria"/>
                <a:cs typeface="Cambria"/>
              </a:rPr>
              <a:t>credibility</a:t>
            </a:r>
            <a:r>
              <a:rPr sz="2000" spc="80" dirty="0">
                <a:latin typeface="Cambria"/>
                <a:cs typeface="Cambria"/>
              </a:rPr>
              <a:t> </a:t>
            </a:r>
            <a:r>
              <a:rPr sz="2000" spc="45" dirty="0">
                <a:latin typeface="Cambria"/>
                <a:cs typeface="Cambria"/>
              </a:rPr>
              <a:t>of</a:t>
            </a:r>
            <a:r>
              <a:rPr sz="2000" spc="50" dirty="0">
                <a:latin typeface="Cambria"/>
                <a:cs typeface="Cambria"/>
              </a:rPr>
              <a:t> </a:t>
            </a:r>
            <a:r>
              <a:rPr sz="2000" spc="105" dirty="0">
                <a:latin typeface="Cambria"/>
                <a:cs typeface="Cambria"/>
              </a:rPr>
              <a:t>accreditation </a:t>
            </a:r>
            <a:r>
              <a:rPr sz="2000" spc="110" dirty="0">
                <a:latin typeface="Cambria"/>
                <a:cs typeface="Cambria"/>
              </a:rPr>
              <a:t>process</a:t>
            </a:r>
            <a:r>
              <a:rPr sz="2000" spc="114" dirty="0">
                <a:latin typeface="Cambria"/>
                <a:cs typeface="Cambria"/>
              </a:rPr>
              <a:t> </a:t>
            </a:r>
            <a:r>
              <a:rPr sz="2000" spc="80" dirty="0">
                <a:latin typeface="Cambria"/>
                <a:cs typeface="Cambria"/>
              </a:rPr>
              <a:t>largely</a:t>
            </a:r>
            <a:r>
              <a:rPr sz="2000" spc="85" dirty="0">
                <a:latin typeface="Cambria"/>
                <a:cs typeface="Cambria"/>
              </a:rPr>
              <a:t> </a:t>
            </a:r>
            <a:r>
              <a:rPr sz="2000" spc="80" dirty="0">
                <a:latin typeface="Cambria"/>
                <a:cs typeface="Cambria"/>
              </a:rPr>
              <a:t>lies</a:t>
            </a:r>
            <a:r>
              <a:rPr sz="2000" spc="85" dirty="0">
                <a:latin typeface="Cambria"/>
                <a:cs typeface="Cambria"/>
              </a:rPr>
              <a:t> </a:t>
            </a:r>
            <a:r>
              <a:rPr sz="2000" spc="125" dirty="0">
                <a:latin typeface="Cambria"/>
                <a:cs typeface="Cambria"/>
              </a:rPr>
              <a:t>in </a:t>
            </a:r>
            <a:r>
              <a:rPr sz="2000" spc="-430" dirty="0">
                <a:latin typeface="Cambria"/>
                <a:cs typeface="Cambria"/>
              </a:rPr>
              <a:t> </a:t>
            </a:r>
            <a:r>
              <a:rPr sz="2000" spc="120" dirty="0">
                <a:latin typeface="Cambria"/>
                <a:cs typeface="Cambria"/>
              </a:rPr>
              <a:t>the</a:t>
            </a:r>
            <a:r>
              <a:rPr sz="2000" spc="200" dirty="0">
                <a:latin typeface="Cambria"/>
                <a:cs typeface="Cambria"/>
              </a:rPr>
              <a:t> </a:t>
            </a:r>
            <a:r>
              <a:rPr sz="2000" spc="95" dirty="0">
                <a:latin typeface="Cambria"/>
                <a:cs typeface="Cambria"/>
              </a:rPr>
              <a:t>integrity,</a:t>
            </a:r>
            <a:r>
              <a:rPr sz="2000" spc="180" dirty="0">
                <a:latin typeface="Cambria"/>
                <a:cs typeface="Cambria"/>
              </a:rPr>
              <a:t> </a:t>
            </a:r>
            <a:r>
              <a:rPr sz="2000" spc="140" dirty="0">
                <a:latin typeface="Cambria"/>
                <a:cs typeface="Cambria"/>
              </a:rPr>
              <a:t>honesty,</a:t>
            </a:r>
            <a:r>
              <a:rPr sz="2000" spc="180" dirty="0">
                <a:latin typeface="Cambria"/>
                <a:cs typeface="Cambria"/>
              </a:rPr>
              <a:t> </a:t>
            </a:r>
            <a:r>
              <a:rPr sz="2000" spc="90" dirty="0">
                <a:latin typeface="Cambria"/>
                <a:cs typeface="Cambria"/>
              </a:rPr>
              <a:t>expertise</a:t>
            </a:r>
            <a:r>
              <a:rPr sz="2000" spc="165" dirty="0">
                <a:latin typeface="Cambria"/>
                <a:cs typeface="Cambria"/>
              </a:rPr>
              <a:t> </a:t>
            </a:r>
            <a:r>
              <a:rPr sz="2000" spc="170" dirty="0">
                <a:latin typeface="Cambria"/>
                <a:cs typeface="Cambria"/>
              </a:rPr>
              <a:t>and</a:t>
            </a:r>
            <a:r>
              <a:rPr sz="2000" spc="200" dirty="0">
                <a:latin typeface="Cambria"/>
                <a:cs typeface="Cambria"/>
              </a:rPr>
              <a:t> </a:t>
            </a:r>
            <a:r>
              <a:rPr sz="2000" spc="114" dirty="0">
                <a:latin typeface="Cambria"/>
                <a:cs typeface="Cambria"/>
              </a:rPr>
              <a:t>professionalism.</a:t>
            </a:r>
            <a:endParaRPr sz="2000" dirty="0">
              <a:latin typeface="Cambria"/>
              <a:cs typeface="Cambria"/>
            </a:endParaRPr>
          </a:p>
          <a:p>
            <a:pPr marL="354965" indent="-342900">
              <a:lnSpc>
                <a:spcPct val="100000"/>
              </a:lnSpc>
              <a:spcBef>
                <a:spcPts val="480"/>
              </a:spcBef>
              <a:buFont typeface="Arial MT"/>
              <a:buChar char="•"/>
              <a:tabLst>
                <a:tab pos="354965" algn="l"/>
                <a:tab pos="355600" algn="l"/>
              </a:tabLst>
            </a:pPr>
            <a:r>
              <a:rPr sz="2000" spc="135" dirty="0">
                <a:latin typeface="Cambria"/>
                <a:cs typeface="Cambria"/>
              </a:rPr>
              <a:t>Evaluators</a:t>
            </a:r>
            <a:r>
              <a:rPr sz="2000" spc="165" dirty="0">
                <a:latin typeface="Cambria"/>
                <a:cs typeface="Cambria"/>
              </a:rPr>
              <a:t> </a:t>
            </a:r>
            <a:r>
              <a:rPr sz="2000" dirty="0">
                <a:latin typeface="Cambria"/>
                <a:cs typeface="Cambria"/>
              </a:rPr>
              <a:t>–</a:t>
            </a:r>
            <a:r>
              <a:rPr sz="2000" spc="185" dirty="0">
                <a:latin typeface="Cambria"/>
                <a:cs typeface="Cambria"/>
              </a:rPr>
              <a:t> </a:t>
            </a:r>
            <a:r>
              <a:rPr sz="2000" spc="110" dirty="0">
                <a:latin typeface="Cambria"/>
                <a:cs typeface="Cambria"/>
              </a:rPr>
              <a:t>face</a:t>
            </a:r>
            <a:r>
              <a:rPr sz="2000" spc="170" dirty="0">
                <a:latin typeface="Cambria"/>
                <a:cs typeface="Cambria"/>
              </a:rPr>
              <a:t> </a:t>
            </a:r>
            <a:r>
              <a:rPr sz="2000" spc="45" dirty="0">
                <a:latin typeface="Cambria"/>
                <a:cs typeface="Cambria"/>
              </a:rPr>
              <a:t>of</a:t>
            </a:r>
            <a:r>
              <a:rPr sz="2000" spc="185" dirty="0">
                <a:latin typeface="Cambria"/>
                <a:cs typeface="Cambria"/>
              </a:rPr>
              <a:t> </a:t>
            </a:r>
            <a:r>
              <a:rPr sz="2000" spc="180" dirty="0">
                <a:latin typeface="Cambria"/>
                <a:cs typeface="Cambria"/>
              </a:rPr>
              <a:t>NBA.</a:t>
            </a:r>
            <a:endParaRPr sz="2000" dirty="0">
              <a:latin typeface="Cambria"/>
              <a:cs typeface="Cambria"/>
            </a:endParaRPr>
          </a:p>
          <a:p>
            <a:pPr marL="354965" indent="-342900">
              <a:lnSpc>
                <a:spcPct val="100000"/>
              </a:lnSpc>
              <a:spcBef>
                <a:spcPts val="475"/>
              </a:spcBef>
              <a:buFont typeface="Arial MT"/>
              <a:buChar char="•"/>
              <a:tabLst>
                <a:tab pos="354965" algn="l"/>
                <a:tab pos="355600" algn="l"/>
              </a:tabLst>
            </a:pPr>
            <a:r>
              <a:rPr sz="2000" b="1" spc="110" dirty="0">
                <a:latin typeface="Cambria"/>
                <a:cs typeface="Cambria"/>
              </a:rPr>
              <a:t>Transparency</a:t>
            </a:r>
            <a:r>
              <a:rPr sz="2000" spc="110" dirty="0">
                <a:latin typeface="Cambria"/>
                <a:cs typeface="Cambria"/>
              </a:rPr>
              <a:t>-</a:t>
            </a:r>
            <a:endParaRPr sz="2000" dirty="0">
              <a:latin typeface="Cambria"/>
              <a:cs typeface="Cambria"/>
            </a:endParaRPr>
          </a:p>
          <a:p>
            <a:pPr marL="756285" lvl="1" indent="-287655">
              <a:lnSpc>
                <a:spcPct val="100000"/>
              </a:lnSpc>
              <a:spcBef>
                <a:spcPts val="1040"/>
              </a:spcBef>
              <a:buFont typeface="Arial MT"/>
              <a:buChar char="–"/>
              <a:tabLst>
                <a:tab pos="755650" algn="l"/>
                <a:tab pos="756920" algn="l"/>
              </a:tabLst>
            </a:pPr>
            <a:r>
              <a:rPr sz="1600" spc="75" dirty="0">
                <a:latin typeface="Cambria"/>
                <a:cs typeface="Cambria"/>
              </a:rPr>
              <a:t>Report</a:t>
            </a:r>
            <a:r>
              <a:rPr sz="1600" spc="155" dirty="0">
                <a:latin typeface="Cambria"/>
                <a:cs typeface="Cambria"/>
              </a:rPr>
              <a:t> </a:t>
            </a:r>
            <a:r>
              <a:rPr sz="1600" spc="110" dirty="0">
                <a:latin typeface="Cambria"/>
                <a:cs typeface="Cambria"/>
              </a:rPr>
              <a:t>discussed</a:t>
            </a:r>
            <a:r>
              <a:rPr sz="1600" spc="195" dirty="0">
                <a:latin typeface="Cambria"/>
                <a:cs typeface="Cambria"/>
              </a:rPr>
              <a:t> </a:t>
            </a:r>
            <a:r>
              <a:rPr sz="1600" spc="95" dirty="0">
                <a:latin typeface="Cambria"/>
                <a:cs typeface="Cambria"/>
              </a:rPr>
              <a:t>in</a:t>
            </a:r>
            <a:r>
              <a:rPr sz="1600" spc="170" dirty="0">
                <a:latin typeface="Cambria"/>
                <a:cs typeface="Cambria"/>
              </a:rPr>
              <a:t> </a:t>
            </a:r>
            <a:r>
              <a:rPr sz="1600" spc="90" dirty="0">
                <a:latin typeface="Cambria"/>
                <a:cs typeface="Cambria"/>
              </a:rPr>
              <a:t>the</a:t>
            </a:r>
            <a:r>
              <a:rPr sz="1600" spc="175" dirty="0">
                <a:latin typeface="Cambria"/>
                <a:cs typeface="Cambria"/>
              </a:rPr>
              <a:t> </a:t>
            </a:r>
            <a:r>
              <a:rPr sz="1600" spc="95" dirty="0">
                <a:latin typeface="Cambria"/>
                <a:cs typeface="Cambria"/>
              </a:rPr>
              <a:t>meetings</a:t>
            </a:r>
            <a:r>
              <a:rPr sz="1600" spc="160" dirty="0">
                <a:latin typeface="Cambria"/>
                <a:cs typeface="Cambria"/>
              </a:rPr>
              <a:t> </a:t>
            </a:r>
            <a:r>
              <a:rPr sz="1600" spc="30" dirty="0">
                <a:latin typeface="Cambria"/>
                <a:cs typeface="Cambria"/>
              </a:rPr>
              <a:t>of</a:t>
            </a:r>
            <a:r>
              <a:rPr sz="1600" spc="160" dirty="0">
                <a:latin typeface="Cambria"/>
                <a:cs typeface="Cambria"/>
              </a:rPr>
              <a:t> </a:t>
            </a:r>
            <a:r>
              <a:rPr sz="1600" spc="195" dirty="0">
                <a:latin typeface="Cambria"/>
                <a:cs typeface="Cambria"/>
              </a:rPr>
              <a:t>EAC</a:t>
            </a:r>
            <a:r>
              <a:rPr sz="1600" spc="175" dirty="0">
                <a:latin typeface="Cambria"/>
                <a:cs typeface="Cambria"/>
              </a:rPr>
              <a:t> </a:t>
            </a:r>
            <a:r>
              <a:rPr sz="1600" spc="95" dirty="0">
                <a:latin typeface="Cambria"/>
                <a:cs typeface="Cambria"/>
              </a:rPr>
              <a:t>in</a:t>
            </a:r>
            <a:r>
              <a:rPr sz="1600" spc="160" dirty="0">
                <a:latin typeface="Cambria"/>
                <a:cs typeface="Cambria"/>
              </a:rPr>
              <a:t> </a:t>
            </a:r>
            <a:r>
              <a:rPr sz="1600" spc="90" dirty="0">
                <a:latin typeface="Cambria"/>
                <a:cs typeface="Cambria"/>
              </a:rPr>
              <a:t>presence</a:t>
            </a:r>
            <a:r>
              <a:rPr sz="1600" spc="155" dirty="0">
                <a:latin typeface="Cambria"/>
                <a:cs typeface="Cambria"/>
              </a:rPr>
              <a:t> </a:t>
            </a:r>
            <a:r>
              <a:rPr sz="1600" spc="30" dirty="0">
                <a:latin typeface="Cambria"/>
                <a:cs typeface="Cambria"/>
              </a:rPr>
              <a:t>of</a:t>
            </a:r>
            <a:r>
              <a:rPr sz="1600" spc="175" dirty="0">
                <a:latin typeface="Cambria"/>
                <a:cs typeface="Cambria"/>
              </a:rPr>
              <a:t> </a:t>
            </a:r>
            <a:r>
              <a:rPr sz="1600" spc="75" dirty="0">
                <a:latin typeface="Cambria"/>
                <a:cs typeface="Cambria"/>
              </a:rPr>
              <a:t>all</a:t>
            </a:r>
            <a:r>
              <a:rPr sz="1600" spc="145" dirty="0">
                <a:latin typeface="Cambria"/>
                <a:cs typeface="Cambria"/>
              </a:rPr>
              <a:t> </a:t>
            </a:r>
            <a:r>
              <a:rPr sz="1600" spc="110" dirty="0">
                <a:latin typeface="Cambria"/>
                <a:cs typeface="Cambria"/>
              </a:rPr>
              <a:t>team</a:t>
            </a:r>
            <a:r>
              <a:rPr sz="1600" spc="145" dirty="0">
                <a:latin typeface="Cambria"/>
                <a:cs typeface="Cambria"/>
              </a:rPr>
              <a:t> </a:t>
            </a:r>
            <a:r>
              <a:rPr sz="1600" spc="100" dirty="0">
                <a:latin typeface="Cambria"/>
                <a:cs typeface="Cambria"/>
              </a:rPr>
              <a:t>chair</a:t>
            </a:r>
            <a:endParaRPr sz="1600" dirty="0">
              <a:latin typeface="Cambria"/>
              <a:cs typeface="Cambria"/>
            </a:endParaRPr>
          </a:p>
          <a:p>
            <a:pPr marL="756285" lvl="1" indent="-287655">
              <a:lnSpc>
                <a:spcPct val="100000"/>
              </a:lnSpc>
              <a:spcBef>
                <a:spcPts val="1340"/>
              </a:spcBef>
              <a:buFont typeface="Arial MT"/>
              <a:buChar char="–"/>
              <a:tabLst>
                <a:tab pos="755650" algn="l"/>
                <a:tab pos="756920" algn="l"/>
              </a:tabLst>
            </a:pPr>
            <a:r>
              <a:rPr sz="1600" spc="105" dirty="0">
                <a:latin typeface="Cambria"/>
                <a:cs typeface="Cambria"/>
              </a:rPr>
              <a:t>Recommendations</a:t>
            </a:r>
            <a:r>
              <a:rPr sz="1600" spc="185" dirty="0">
                <a:latin typeface="Cambria"/>
                <a:cs typeface="Cambria"/>
              </a:rPr>
              <a:t> </a:t>
            </a:r>
            <a:r>
              <a:rPr sz="1600" spc="30" dirty="0">
                <a:latin typeface="Cambria"/>
                <a:cs typeface="Cambria"/>
              </a:rPr>
              <a:t>of</a:t>
            </a:r>
            <a:r>
              <a:rPr sz="1600" spc="155" dirty="0">
                <a:latin typeface="Cambria"/>
                <a:cs typeface="Cambria"/>
              </a:rPr>
              <a:t> </a:t>
            </a:r>
            <a:r>
              <a:rPr sz="1600" spc="195" dirty="0">
                <a:latin typeface="Cambria"/>
                <a:cs typeface="Cambria"/>
              </a:rPr>
              <a:t>EAC</a:t>
            </a:r>
            <a:r>
              <a:rPr sz="1600" spc="175" dirty="0">
                <a:latin typeface="Cambria"/>
                <a:cs typeface="Cambria"/>
              </a:rPr>
              <a:t> </a:t>
            </a:r>
            <a:r>
              <a:rPr sz="1600" spc="75" dirty="0">
                <a:latin typeface="Cambria"/>
                <a:cs typeface="Cambria"/>
              </a:rPr>
              <a:t>are</a:t>
            </a:r>
            <a:r>
              <a:rPr sz="1600" spc="170" dirty="0">
                <a:latin typeface="Cambria"/>
                <a:cs typeface="Cambria"/>
              </a:rPr>
              <a:t> </a:t>
            </a:r>
            <a:r>
              <a:rPr sz="1600" spc="85" dirty="0">
                <a:latin typeface="Cambria"/>
                <a:cs typeface="Cambria"/>
              </a:rPr>
              <a:t>considered</a:t>
            </a:r>
            <a:r>
              <a:rPr sz="1600" spc="155" dirty="0">
                <a:latin typeface="Cambria"/>
                <a:cs typeface="Cambria"/>
              </a:rPr>
              <a:t> </a:t>
            </a:r>
            <a:r>
              <a:rPr sz="1600" spc="95" dirty="0">
                <a:latin typeface="Cambria"/>
                <a:cs typeface="Cambria"/>
              </a:rPr>
              <a:t>in</a:t>
            </a:r>
            <a:r>
              <a:rPr sz="1600" spc="155" dirty="0">
                <a:latin typeface="Cambria"/>
                <a:cs typeface="Cambria"/>
              </a:rPr>
              <a:t> </a:t>
            </a:r>
            <a:r>
              <a:rPr sz="1600" spc="110" dirty="0">
                <a:latin typeface="Cambria"/>
                <a:cs typeface="Cambria"/>
              </a:rPr>
              <a:t>Sub-committee</a:t>
            </a:r>
            <a:r>
              <a:rPr sz="1600" spc="190" dirty="0">
                <a:latin typeface="Cambria"/>
                <a:cs typeface="Cambria"/>
              </a:rPr>
              <a:t> </a:t>
            </a:r>
            <a:r>
              <a:rPr sz="1600" spc="30" dirty="0">
                <a:latin typeface="Cambria"/>
                <a:cs typeface="Cambria"/>
              </a:rPr>
              <a:t>of</a:t>
            </a:r>
            <a:r>
              <a:rPr sz="1600" spc="170" dirty="0">
                <a:latin typeface="Cambria"/>
                <a:cs typeface="Cambria"/>
              </a:rPr>
              <a:t> </a:t>
            </a:r>
            <a:r>
              <a:rPr sz="1600" spc="145" dirty="0">
                <a:latin typeface="Cambria"/>
                <a:cs typeface="Cambria"/>
              </a:rPr>
              <a:t>AAC</a:t>
            </a:r>
            <a:endParaRPr sz="1600" dirty="0">
              <a:latin typeface="Cambria"/>
              <a:cs typeface="Cambria"/>
            </a:endParaRPr>
          </a:p>
          <a:p>
            <a:pPr marL="756285" lvl="1" indent="-287655">
              <a:lnSpc>
                <a:spcPct val="100000"/>
              </a:lnSpc>
              <a:spcBef>
                <a:spcPts val="1345"/>
              </a:spcBef>
              <a:buFont typeface="Arial MT"/>
              <a:buChar char="–"/>
              <a:tabLst>
                <a:tab pos="755650" algn="l"/>
                <a:tab pos="756920" algn="l"/>
              </a:tabLst>
            </a:pPr>
            <a:r>
              <a:rPr sz="1600" spc="110" dirty="0">
                <a:latin typeface="Cambria"/>
                <a:cs typeface="Cambria"/>
              </a:rPr>
              <a:t>Copy</a:t>
            </a:r>
            <a:r>
              <a:rPr sz="1600" spc="185" dirty="0">
                <a:latin typeface="Cambria"/>
                <a:cs typeface="Cambria"/>
              </a:rPr>
              <a:t> </a:t>
            </a:r>
            <a:r>
              <a:rPr sz="1600" spc="30" dirty="0">
                <a:latin typeface="Cambria"/>
                <a:cs typeface="Cambria"/>
              </a:rPr>
              <a:t>of</a:t>
            </a:r>
            <a:r>
              <a:rPr sz="1600" spc="155" dirty="0">
                <a:latin typeface="Cambria"/>
                <a:cs typeface="Cambria"/>
              </a:rPr>
              <a:t> </a:t>
            </a:r>
            <a:r>
              <a:rPr sz="1600" spc="95" dirty="0">
                <a:latin typeface="Cambria"/>
                <a:cs typeface="Cambria"/>
              </a:rPr>
              <a:t>the</a:t>
            </a:r>
            <a:r>
              <a:rPr sz="1600" spc="165" dirty="0">
                <a:latin typeface="Cambria"/>
                <a:cs typeface="Cambria"/>
              </a:rPr>
              <a:t> </a:t>
            </a:r>
            <a:r>
              <a:rPr sz="1600" spc="55" dirty="0">
                <a:latin typeface="Cambria"/>
                <a:cs typeface="Cambria"/>
              </a:rPr>
              <a:t>report</a:t>
            </a:r>
            <a:r>
              <a:rPr sz="1600" spc="155" dirty="0">
                <a:latin typeface="Cambria"/>
                <a:cs typeface="Cambria"/>
              </a:rPr>
              <a:t> </a:t>
            </a:r>
            <a:r>
              <a:rPr sz="1600" spc="85" dirty="0">
                <a:latin typeface="Cambria"/>
                <a:cs typeface="Cambria"/>
              </a:rPr>
              <a:t>is</a:t>
            </a:r>
            <a:r>
              <a:rPr sz="1600" spc="155" dirty="0">
                <a:latin typeface="Cambria"/>
                <a:cs typeface="Cambria"/>
              </a:rPr>
              <a:t> </a:t>
            </a:r>
            <a:r>
              <a:rPr sz="1600" spc="110" dirty="0">
                <a:latin typeface="Cambria"/>
                <a:cs typeface="Cambria"/>
              </a:rPr>
              <a:t>sent</a:t>
            </a:r>
            <a:r>
              <a:rPr sz="1600" spc="155" dirty="0">
                <a:latin typeface="Cambria"/>
                <a:cs typeface="Cambria"/>
              </a:rPr>
              <a:t> </a:t>
            </a:r>
            <a:r>
              <a:rPr sz="1600" spc="60" dirty="0">
                <a:latin typeface="Cambria"/>
                <a:cs typeface="Cambria"/>
              </a:rPr>
              <a:t>to</a:t>
            </a:r>
            <a:r>
              <a:rPr sz="1600" spc="170" dirty="0">
                <a:latin typeface="Cambria"/>
                <a:cs typeface="Cambria"/>
              </a:rPr>
              <a:t> </a:t>
            </a:r>
            <a:r>
              <a:rPr sz="1600" spc="90" dirty="0">
                <a:latin typeface="Cambria"/>
                <a:cs typeface="Cambria"/>
              </a:rPr>
              <a:t>the</a:t>
            </a:r>
            <a:r>
              <a:rPr sz="1600" spc="165" dirty="0">
                <a:latin typeface="Cambria"/>
                <a:cs typeface="Cambria"/>
              </a:rPr>
              <a:t> </a:t>
            </a:r>
            <a:r>
              <a:rPr sz="1600" spc="90" dirty="0">
                <a:latin typeface="Cambria"/>
                <a:cs typeface="Cambria"/>
              </a:rPr>
              <a:t>Institution</a:t>
            </a:r>
            <a:endParaRPr sz="1600" dirty="0">
              <a:latin typeface="Cambria"/>
              <a:cs typeface="Cambria"/>
            </a:endParaRPr>
          </a:p>
          <a:p>
            <a:pPr marL="756285" lvl="1" indent="-287655">
              <a:lnSpc>
                <a:spcPct val="100000"/>
              </a:lnSpc>
              <a:spcBef>
                <a:spcPts val="1345"/>
              </a:spcBef>
              <a:buFont typeface="Arial MT"/>
              <a:buChar char="–"/>
              <a:tabLst>
                <a:tab pos="755650" algn="l"/>
                <a:tab pos="756920" algn="l"/>
              </a:tabLst>
            </a:pPr>
            <a:r>
              <a:rPr sz="1600" spc="140" dirty="0">
                <a:latin typeface="Cambria"/>
                <a:cs typeface="Cambria"/>
              </a:rPr>
              <a:t>Change</a:t>
            </a:r>
            <a:r>
              <a:rPr sz="1600" spc="185" dirty="0">
                <a:latin typeface="Cambria"/>
                <a:cs typeface="Cambria"/>
              </a:rPr>
              <a:t> </a:t>
            </a:r>
            <a:r>
              <a:rPr sz="1600" spc="95" dirty="0">
                <a:latin typeface="Cambria"/>
                <a:cs typeface="Cambria"/>
              </a:rPr>
              <a:t>in</a:t>
            </a:r>
            <a:r>
              <a:rPr sz="1600" spc="155" dirty="0">
                <a:latin typeface="Cambria"/>
                <a:cs typeface="Cambria"/>
              </a:rPr>
              <a:t> </a:t>
            </a:r>
            <a:r>
              <a:rPr sz="1600" spc="85" dirty="0">
                <a:latin typeface="Cambria"/>
                <a:cs typeface="Cambria"/>
              </a:rPr>
              <a:t>decision</a:t>
            </a:r>
            <a:r>
              <a:rPr sz="1600" spc="170" dirty="0">
                <a:latin typeface="Cambria"/>
                <a:cs typeface="Cambria"/>
              </a:rPr>
              <a:t> </a:t>
            </a:r>
            <a:r>
              <a:rPr sz="1600" spc="114" dirty="0">
                <a:latin typeface="Cambria"/>
                <a:cs typeface="Cambria"/>
              </a:rPr>
              <a:t>communicated</a:t>
            </a:r>
            <a:r>
              <a:rPr sz="1600" spc="185" dirty="0">
                <a:latin typeface="Cambria"/>
                <a:cs typeface="Cambria"/>
              </a:rPr>
              <a:t> </a:t>
            </a:r>
            <a:r>
              <a:rPr sz="1600" spc="60" dirty="0">
                <a:latin typeface="Cambria"/>
                <a:cs typeface="Cambria"/>
              </a:rPr>
              <a:t>to</a:t>
            </a:r>
            <a:r>
              <a:rPr sz="1600" spc="155" dirty="0">
                <a:latin typeface="Cambria"/>
                <a:cs typeface="Cambria"/>
              </a:rPr>
              <a:t> </a:t>
            </a:r>
            <a:r>
              <a:rPr sz="1600" spc="90" dirty="0">
                <a:latin typeface="Cambria"/>
                <a:cs typeface="Cambria"/>
              </a:rPr>
              <a:t>the</a:t>
            </a:r>
            <a:r>
              <a:rPr sz="1600" spc="185" dirty="0">
                <a:latin typeface="Cambria"/>
                <a:cs typeface="Cambria"/>
              </a:rPr>
              <a:t> </a:t>
            </a:r>
            <a:r>
              <a:rPr sz="1600" spc="90" dirty="0">
                <a:latin typeface="Cambria"/>
                <a:cs typeface="Cambria"/>
              </a:rPr>
              <a:t>institution</a:t>
            </a:r>
            <a:r>
              <a:rPr sz="1600" spc="185" dirty="0">
                <a:latin typeface="Cambria"/>
                <a:cs typeface="Cambria"/>
              </a:rPr>
              <a:t> </a:t>
            </a:r>
            <a:r>
              <a:rPr sz="1600" spc="70" dirty="0">
                <a:latin typeface="Cambria"/>
                <a:cs typeface="Cambria"/>
              </a:rPr>
              <a:t>with</a:t>
            </a:r>
            <a:r>
              <a:rPr sz="1600" spc="170" dirty="0">
                <a:latin typeface="Cambria"/>
                <a:cs typeface="Cambria"/>
              </a:rPr>
              <a:t> </a:t>
            </a:r>
            <a:r>
              <a:rPr sz="1600" spc="100" dirty="0">
                <a:latin typeface="Cambria"/>
                <a:cs typeface="Cambria"/>
              </a:rPr>
              <a:t>reasons</a:t>
            </a:r>
            <a:endParaRPr sz="1600" dirty="0">
              <a:latin typeface="Cambria"/>
              <a:cs typeface="Cambria"/>
            </a:endParaRPr>
          </a:p>
          <a:p>
            <a:pPr marL="756285" lvl="1" indent="-287655">
              <a:lnSpc>
                <a:spcPct val="100000"/>
              </a:lnSpc>
              <a:spcBef>
                <a:spcPts val="1345"/>
              </a:spcBef>
              <a:buFont typeface="Arial MT"/>
              <a:buChar char="–"/>
              <a:tabLst>
                <a:tab pos="755650" algn="l"/>
                <a:tab pos="756920" algn="l"/>
              </a:tabLst>
            </a:pPr>
            <a:r>
              <a:rPr sz="1600" spc="95" dirty="0">
                <a:latin typeface="Cambria"/>
                <a:cs typeface="Cambria"/>
              </a:rPr>
              <a:t>360</a:t>
            </a:r>
            <a:r>
              <a:rPr sz="1600" spc="145" dirty="0">
                <a:latin typeface="Cambria"/>
                <a:cs typeface="Cambria"/>
              </a:rPr>
              <a:t> </a:t>
            </a:r>
            <a:r>
              <a:rPr sz="1600" spc="60" dirty="0">
                <a:latin typeface="Cambria"/>
                <a:cs typeface="Cambria"/>
              </a:rPr>
              <a:t>degree</a:t>
            </a:r>
            <a:r>
              <a:rPr sz="1600" spc="125" dirty="0">
                <a:latin typeface="Cambria"/>
                <a:cs typeface="Cambria"/>
              </a:rPr>
              <a:t> </a:t>
            </a:r>
            <a:r>
              <a:rPr sz="1600" spc="95" dirty="0">
                <a:latin typeface="Cambria"/>
                <a:cs typeface="Cambria"/>
              </a:rPr>
              <a:t>feedback</a:t>
            </a:r>
            <a:endParaRPr sz="1600" dirty="0">
              <a:latin typeface="Cambria"/>
              <a:cs typeface="Cambria"/>
            </a:endParaRPr>
          </a:p>
        </p:txBody>
      </p:sp>
      <p:pic>
        <p:nvPicPr>
          <p:cNvPr id="5" name="object 5"/>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2376" y="1939605"/>
            <a:ext cx="7533005" cy="2173605"/>
          </a:xfrm>
          <a:prstGeom prst="rect">
            <a:avLst/>
          </a:prstGeom>
        </p:spPr>
        <p:txBody>
          <a:bodyPr vert="horz" wrap="square" lIns="0" tIns="13335" rIns="0" bIns="0" rtlCol="0">
            <a:spAutoFit/>
          </a:bodyPr>
          <a:lstStyle/>
          <a:p>
            <a:pPr marL="312420" indent="-300355">
              <a:lnSpc>
                <a:spcPct val="100000"/>
              </a:lnSpc>
              <a:spcBef>
                <a:spcPts val="105"/>
              </a:spcBef>
              <a:buFont typeface="Arial MT"/>
              <a:buChar char="•"/>
              <a:tabLst>
                <a:tab pos="312420" algn="l"/>
                <a:tab pos="313055" algn="l"/>
              </a:tabLst>
            </a:pPr>
            <a:r>
              <a:rPr sz="2000" dirty="0">
                <a:latin typeface="Calibri"/>
                <a:cs typeface="Calibri"/>
              </a:rPr>
              <a:t>HoD</a:t>
            </a:r>
            <a:r>
              <a:rPr sz="2000" spc="35" dirty="0">
                <a:latin typeface="Calibri"/>
                <a:cs typeface="Calibri"/>
              </a:rPr>
              <a:t> </a:t>
            </a:r>
            <a:r>
              <a:rPr sz="2000" spc="-10" dirty="0">
                <a:latin typeface="Calibri"/>
                <a:cs typeface="Calibri"/>
              </a:rPr>
              <a:t>of</a:t>
            </a:r>
            <a:r>
              <a:rPr sz="2000" spc="40" dirty="0">
                <a:latin typeface="Calibri"/>
                <a:cs typeface="Calibri"/>
              </a:rPr>
              <a:t> </a:t>
            </a:r>
            <a:r>
              <a:rPr sz="2000" dirty="0">
                <a:latin typeface="Calibri"/>
                <a:cs typeface="Calibri"/>
              </a:rPr>
              <a:t>the</a:t>
            </a:r>
            <a:r>
              <a:rPr sz="2000" spc="30" dirty="0">
                <a:latin typeface="Calibri"/>
                <a:cs typeface="Calibri"/>
              </a:rPr>
              <a:t> </a:t>
            </a:r>
            <a:r>
              <a:rPr sz="2000" spc="-15" dirty="0">
                <a:latin typeface="Calibri"/>
                <a:cs typeface="Calibri"/>
              </a:rPr>
              <a:t>program</a:t>
            </a:r>
            <a:r>
              <a:rPr sz="2000" spc="15" dirty="0">
                <a:latin typeface="Calibri"/>
                <a:cs typeface="Calibri"/>
              </a:rPr>
              <a:t> </a:t>
            </a:r>
            <a:r>
              <a:rPr sz="2000" spc="-5" dirty="0">
                <a:latin typeface="Calibri"/>
                <a:cs typeface="Calibri"/>
              </a:rPr>
              <a:t>under</a:t>
            </a:r>
            <a:r>
              <a:rPr sz="2000" spc="50" dirty="0">
                <a:latin typeface="Calibri"/>
                <a:cs typeface="Calibri"/>
              </a:rPr>
              <a:t> </a:t>
            </a:r>
            <a:r>
              <a:rPr sz="2000" spc="-10" dirty="0">
                <a:latin typeface="Calibri"/>
                <a:cs typeface="Calibri"/>
              </a:rPr>
              <a:t>consideration</a:t>
            </a:r>
            <a:r>
              <a:rPr sz="2000" spc="40" dirty="0">
                <a:latin typeface="Calibri"/>
                <a:cs typeface="Calibri"/>
              </a:rPr>
              <a:t> </a:t>
            </a:r>
            <a:r>
              <a:rPr sz="2000" spc="-5" dirty="0">
                <a:latin typeface="Calibri"/>
                <a:cs typeface="Calibri"/>
              </a:rPr>
              <a:t>should</a:t>
            </a:r>
            <a:r>
              <a:rPr sz="2000" spc="35" dirty="0">
                <a:latin typeface="Calibri"/>
                <a:cs typeface="Calibri"/>
              </a:rPr>
              <a:t> </a:t>
            </a:r>
            <a:r>
              <a:rPr sz="2000" spc="-5" dirty="0">
                <a:latin typeface="Calibri"/>
                <a:cs typeface="Calibri"/>
              </a:rPr>
              <a:t>possess</a:t>
            </a:r>
            <a:r>
              <a:rPr sz="2000" spc="30" dirty="0">
                <a:latin typeface="Calibri"/>
                <a:cs typeface="Calibri"/>
              </a:rPr>
              <a:t> </a:t>
            </a:r>
            <a:r>
              <a:rPr sz="2000" spc="-10" dirty="0">
                <a:latin typeface="Calibri"/>
                <a:cs typeface="Calibri"/>
              </a:rPr>
              <a:t>Ph.D.</a:t>
            </a:r>
            <a:r>
              <a:rPr sz="2000" spc="20" dirty="0">
                <a:latin typeface="Calibri"/>
                <a:cs typeface="Calibri"/>
              </a:rPr>
              <a:t> </a:t>
            </a:r>
            <a:r>
              <a:rPr sz="2000" spc="-10" dirty="0">
                <a:latin typeface="Calibri"/>
                <a:cs typeface="Calibri"/>
              </a:rPr>
              <a:t>degree</a:t>
            </a:r>
            <a:endParaRPr sz="2000">
              <a:latin typeface="Calibri"/>
              <a:cs typeface="Calibri"/>
            </a:endParaRPr>
          </a:p>
          <a:p>
            <a:pPr>
              <a:lnSpc>
                <a:spcPct val="100000"/>
              </a:lnSpc>
              <a:spcBef>
                <a:spcPts val="15"/>
              </a:spcBef>
              <a:buFont typeface="Arial MT"/>
              <a:buChar char="•"/>
            </a:pPr>
            <a:endParaRPr sz="1950">
              <a:latin typeface="Calibri"/>
              <a:cs typeface="Calibri"/>
            </a:endParaRPr>
          </a:p>
          <a:p>
            <a:pPr marL="312420">
              <a:lnSpc>
                <a:spcPct val="100000"/>
              </a:lnSpc>
            </a:pPr>
            <a:r>
              <a:rPr sz="2000" dirty="0">
                <a:latin typeface="Calibri"/>
                <a:cs typeface="Calibri"/>
              </a:rPr>
              <a:t>in</a:t>
            </a:r>
            <a:r>
              <a:rPr sz="2000" spc="-10" dirty="0">
                <a:latin typeface="Calibri"/>
                <a:cs typeface="Calibri"/>
              </a:rPr>
              <a:t> </a:t>
            </a:r>
            <a:r>
              <a:rPr sz="2000" dirty="0">
                <a:latin typeface="Calibri"/>
                <a:cs typeface="Calibri"/>
              </a:rPr>
              <a:t>the</a:t>
            </a:r>
            <a:r>
              <a:rPr sz="2000" spc="-10" dirty="0">
                <a:latin typeface="Calibri"/>
                <a:cs typeface="Calibri"/>
              </a:rPr>
              <a:t> Current </a:t>
            </a:r>
            <a:r>
              <a:rPr sz="2000" spc="-5" dirty="0">
                <a:latin typeface="Calibri"/>
                <a:cs typeface="Calibri"/>
              </a:rPr>
              <a:t>Academic</a:t>
            </a:r>
            <a:r>
              <a:rPr sz="2000" spc="-20" dirty="0">
                <a:latin typeface="Calibri"/>
                <a:cs typeface="Calibri"/>
              </a:rPr>
              <a:t> </a:t>
            </a:r>
            <a:r>
              <a:rPr sz="2000" spc="-40" dirty="0">
                <a:latin typeface="Calibri"/>
                <a:cs typeface="Calibri"/>
              </a:rPr>
              <a:t>Year</a:t>
            </a:r>
            <a:r>
              <a:rPr sz="2000" spc="5" dirty="0">
                <a:latin typeface="Calibri"/>
                <a:cs typeface="Calibri"/>
              </a:rPr>
              <a:t> </a:t>
            </a:r>
            <a:r>
              <a:rPr sz="2000" spc="-25" dirty="0">
                <a:latin typeface="Calibri"/>
                <a:cs typeface="Calibri"/>
              </a:rPr>
              <a:t>(CAY).</a:t>
            </a:r>
            <a:endParaRPr sz="2000">
              <a:latin typeface="Calibri"/>
              <a:cs typeface="Calibri"/>
            </a:endParaRPr>
          </a:p>
          <a:p>
            <a:pPr marL="312420" marR="5080" indent="-300355">
              <a:lnSpc>
                <a:spcPct val="200000"/>
              </a:lnSpc>
              <a:spcBef>
                <a:spcPts val="110"/>
              </a:spcBef>
              <a:buFont typeface="Arial MT"/>
              <a:buChar char="•"/>
              <a:tabLst>
                <a:tab pos="312420" algn="l"/>
                <a:tab pos="313055" algn="l"/>
              </a:tabLst>
            </a:pPr>
            <a:r>
              <a:rPr sz="2000" b="1" dirty="0">
                <a:latin typeface="Calibri"/>
                <a:cs typeface="Calibri"/>
              </a:rPr>
              <a:t>In</a:t>
            </a:r>
            <a:r>
              <a:rPr sz="2000" b="1" spc="80" dirty="0">
                <a:latin typeface="Calibri"/>
                <a:cs typeface="Calibri"/>
              </a:rPr>
              <a:t> </a:t>
            </a:r>
            <a:r>
              <a:rPr sz="2000" b="1" spc="-10" dirty="0">
                <a:latin typeface="Calibri"/>
                <a:cs typeface="Calibri"/>
              </a:rPr>
              <a:t>case</a:t>
            </a:r>
            <a:r>
              <a:rPr sz="2000" b="1" spc="65" dirty="0">
                <a:latin typeface="Calibri"/>
                <a:cs typeface="Calibri"/>
              </a:rPr>
              <a:t> </a:t>
            </a:r>
            <a:r>
              <a:rPr sz="2000" b="1" dirty="0">
                <a:latin typeface="Calibri"/>
                <a:cs typeface="Calibri"/>
              </a:rPr>
              <a:t>of</a:t>
            </a:r>
            <a:r>
              <a:rPr sz="2000" b="1" spc="80" dirty="0">
                <a:latin typeface="Calibri"/>
                <a:cs typeface="Calibri"/>
              </a:rPr>
              <a:t> </a:t>
            </a:r>
            <a:r>
              <a:rPr sz="2000" b="1" dirty="0">
                <a:latin typeface="Calibri"/>
                <a:cs typeface="Calibri"/>
              </a:rPr>
              <a:t>a</a:t>
            </a:r>
            <a:r>
              <a:rPr sz="2000" b="1" spc="65" dirty="0">
                <a:latin typeface="Calibri"/>
                <a:cs typeface="Calibri"/>
              </a:rPr>
              <a:t> </a:t>
            </a:r>
            <a:r>
              <a:rPr sz="2000" b="1" dirty="0">
                <a:latin typeface="Calibri"/>
                <a:cs typeface="Calibri"/>
              </a:rPr>
              <a:t>“D”</a:t>
            </a:r>
            <a:r>
              <a:rPr sz="2000" b="1" spc="80" dirty="0">
                <a:latin typeface="Calibri"/>
                <a:cs typeface="Calibri"/>
              </a:rPr>
              <a:t> </a:t>
            </a:r>
            <a:r>
              <a:rPr sz="2000" b="1" spc="-10" dirty="0">
                <a:latin typeface="Calibri"/>
                <a:cs typeface="Calibri"/>
              </a:rPr>
              <a:t>in</a:t>
            </a:r>
            <a:r>
              <a:rPr sz="2000" b="1" spc="60" dirty="0">
                <a:latin typeface="Calibri"/>
                <a:cs typeface="Calibri"/>
              </a:rPr>
              <a:t> </a:t>
            </a:r>
            <a:r>
              <a:rPr sz="2000" b="1" spc="-15" dirty="0">
                <a:latin typeface="Calibri"/>
                <a:cs typeface="Calibri"/>
              </a:rPr>
              <a:t>any</a:t>
            </a:r>
            <a:r>
              <a:rPr sz="2000" b="1" spc="65" dirty="0">
                <a:latin typeface="Calibri"/>
                <a:cs typeface="Calibri"/>
              </a:rPr>
              <a:t> </a:t>
            </a:r>
            <a:r>
              <a:rPr sz="2000" b="1" dirty="0">
                <a:latin typeface="Calibri"/>
                <a:cs typeface="Calibri"/>
              </a:rPr>
              <a:t>of</a:t>
            </a:r>
            <a:r>
              <a:rPr sz="2000" b="1" spc="80" dirty="0">
                <a:latin typeface="Calibri"/>
                <a:cs typeface="Calibri"/>
              </a:rPr>
              <a:t> </a:t>
            </a:r>
            <a:r>
              <a:rPr sz="2000" b="1" spc="-5" dirty="0">
                <a:latin typeface="Calibri"/>
                <a:cs typeface="Calibri"/>
              </a:rPr>
              <a:t>the</a:t>
            </a:r>
            <a:r>
              <a:rPr sz="2000" b="1" spc="85" dirty="0">
                <a:latin typeface="Calibri"/>
                <a:cs typeface="Calibri"/>
              </a:rPr>
              <a:t> </a:t>
            </a:r>
            <a:r>
              <a:rPr sz="2000" b="1" spc="-10" dirty="0">
                <a:latin typeface="Calibri"/>
                <a:cs typeface="Calibri"/>
              </a:rPr>
              <a:t>criteria,</a:t>
            </a:r>
            <a:r>
              <a:rPr sz="2000" b="1" spc="55" dirty="0">
                <a:latin typeface="Calibri"/>
                <a:cs typeface="Calibri"/>
              </a:rPr>
              <a:t> </a:t>
            </a:r>
            <a:r>
              <a:rPr sz="2000" b="1" spc="5" dirty="0">
                <a:latin typeface="Calibri"/>
                <a:cs typeface="Calibri"/>
              </a:rPr>
              <a:t>the</a:t>
            </a:r>
            <a:r>
              <a:rPr sz="2000" b="1" spc="65" dirty="0">
                <a:latin typeface="Calibri"/>
                <a:cs typeface="Calibri"/>
              </a:rPr>
              <a:t> </a:t>
            </a:r>
            <a:r>
              <a:rPr sz="2000" b="1" spc="-20" dirty="0">
                <a:latin typeface="Calibri"/>
                <a:cs typeface="Calibri"/>
              </a:rPr>
              <a:t>program</a:t>
            </a:r>
            <a:r>
              <a:rPr sz="2000" b="1" spc="85" dirty="0">
                <a:latin typeface="Calibri"/>
                <a:cs typeface="Calibri"/>
              </a:rPr>
              <a:t> </a:t>
            </a:r>
            <a:r>
              <a:rPr sz="2000" b="1" dirty="0">
                <a:latin typeface="Calibri"/>
                <a:cs typeface="Calibri"/>
              </a:rPr>
              <a:t>is</a:t>
            </a:r>
            <a:r>
              <a:rPr sz="2000" b="1" spc="75" dirty="0">
                <a:latin typeface="Calibri"/>
                <a:cs typeface="Calibri"/>
              </a:rPr>
              <a:t> </a:t>
            </a:r>
            <a:r>
              <a:rPr sz="2000" b="1" spc="-5" dirty="0">
                <a:latin typeface="Calibri"/>
                <a:cs typeface="Calibri"/>
              </a:rPr>
              <a:t>not</a:t>
            </a:r>
            <a:r>
              <a:rPr sz="2000" b="1" spc="60" dirty="0">
                <a:latin typeface="Calibri"/>
                <a:cs typeface="Calibri"/>
              </a:rPr>
              <a:t> </a:t>
            </a:r>
            <a:r>
              <a:rPr sz="2000" b="1" spc="-10" dirty="0">
                <a:latin typeface="Calibri"/>
                <a:cs typeface="Calibri"/>
              </a:rPr>
              <a:t>considered </a:t>
            </a:r>
            <a:r>
              <a:rPr sz="2000" b="1" spc="-434" dirty="0">
                <a:latin typeface="Calibri"/>
                <a:cs typeface="Calibri"/>
              </a:rPr>
              <a:t> </a:t>
            </a:r>
            <a:r>
              <a:rPr sz="2000" b="1" spc="-15" dirty="0">
                <a:latin typeface="Calibri"/>
                <a:cs typeface="Calibri"/>
              </a:rPr>
              <a:t>for</a:t>
            </a:r>
            <a:r>
              <a:rPr sz="2000" b="1" spc="-10" dirty="0">
                <a:latin typeface="Calibri"/>
                <a:cs typeface="Calibri"/>
              </a:rPr>
              <a:t> accreditation.</a:t>
            </a:r>
            <a:endParaRPr sz="2000">
              <a:latin typeface="Calibri"/>
              <a:cs typeface="Calibri"/>
            </a:endParaRPr>
          </a:p>
        </p:txBody>
      </p:sp>
      <p:pic>
        <p:nvPicPr>
          <p:cNvPr id="3" name="object 2">
            <a:extLst>
              <a:ext uri="{FF2B5EF4-FFF2-40B4-BE49-F238E27FC236}">
                <a16:creationId xmlns:a16="http://schemas.microsoft.com/office/drawing/2014/main" id="{581FB53D-5DA2-453A-A965-4B5B93E836EB}"/>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4663" y="1727691"/>
            <a:ext cx="6296660" cy="574040"/>
          </a:xfrm>
          <a:prstGeom prst="rect">
            <a:avLst/>
          </a:prstGeom>
        </p:spPr>
        <p:txBody>
          <a:bodyPr vert="horz" wrap="square" lIns="0" tIns="12700" rIns="0" bIns="0" rtlCol="0">
            <a:spAutoFit/>
          </a:bodyPr>
          <a:lstStyle/>
          <a:p>
            <a:pPr marL="12700">
              <a:lnSpc>
                <a:spcPct val="100000"/>
              </a:lnSpc>
              <a:spcBef>
                <a:spcPts val="100"/>
              </a:spcBef>
            </a:pPr>
            <a:r>
              <a:rPr sz="3600" b="1" dirty="0">
                <a:latin typeface="Calibri" panose="020F0502020204030204" pitchFamily="34" charset="0"/>
                <a:cs typeface="Calibri" panose="020F0502020204030204" pitchFamily="34" charset="0"/>
              </a:rPr>
              <a:t>No</a:t>
            </a:r>
            <a:r>
              <a:rPr sz="3600" b="1" spc="-35" dirty="0">
                <a:latin typeface="Calibri" panose="020F0502020204030204" pitchFamily="34" charset="0"/>
                <a:cs typeface="Calibri" panose="020F0502020204030204" pitchFamily="34" charset="0"/>
              </a:rPr>
              <a:t> </a:t>
            </a:r>
            <a:r>
              <a:rPr sz="3600" b="1" spc="-10" dirty="0">
                <a:latin typeface="Calibri" panose="020F0502020204030204" pitchFamily="34" charset="0"/>
                <a:cs typeface="Calibri" panose="020F0502020204030204" pitchFamily="34" charset="0"/>
              </a:rPr>
              <a:t>Accreditation</a:t>
            </a:r>
            <a:r>
              <a:rPr sz="3600" b="1" spc="10" dirty="0">
                <a:latin typeface="Calibri" panose="020F0502020204030204" pitchFamily="34" charset="0"/>
                <a:cs typeface="Calibri" panose="020F0502020204030204" pitchFamily="34" charset="0"/>
              </a:rPr>
              <a:t> </a:t>
            </a:r>
            <a:r>
              <a:rPr sz="3600" b="1" dirty="0">
                <a:latin typeface="Calibri" panose="020F0502020204030204" pitchFamily="34" charset="0"/>
                <a:cs typeface="Calibri" panose="020F0502020204030204" pitchFamily="34" charset="0"/>
              </a:rPr>
              <a:t>of</a:t>
            </a:r>
            <a:r>
              <a:rPr sz="3600" b="1" spc="-25" dirty="0">
                <a:latin typeface="Calibri" panose="020F0502020204030204" pitchFamily="34" charset="0"/>
                <a:cs typeface="Calibri" panose="020F0502020204030204" pitchFamily="34" charset="0"/>
              </a:rPr>
              <a:t> </a:t>
            </a:r>
            <a:r>
              <a:rPr sz="3600" b="1" spc="-5" dirty="0">
                <a:latin typeface="Calibri" panose="020F0502020204030204" pitchFamily="34" charset="0"/>
                <a:cs typeface="Calibri" panose="020F0502020204030204" pitchFamily="34" charset="0"/>
              </a:rPr>
              <a:t>the</a:t>
            </a:r>
            <a:r>
              <a:rPr sz="3600" b="1" spc="-15" dirty="0">
                <a:latin typeface="Calibri" panose="020F0502020204030204" pitchFamily="34" charset="0"/>
                <a:cs typeface="Calibri" panose="020F0502020204030204" pitchFamily="34" charset="0"/>
              </a:rPr>
              <a:t> </a:t>
            </a:r>
            <a:r>
              <a:rPr sz="3600" b="1" spc="-20" dirty="0">
                <a:latin typeface="Calibri" panose="020F0502020204030204" pitchFamily="34" charset="0"/>
                <a:cs typeface="Calibri" panose="020F0502020204030204" pitchFamily="34" charset="0"/>
              </a:rPr>
              <a:t>program:</a:t>
            </a:r>
            <a:endParaRPr sz="3600" b="1" dirty="0">
              <a:latin typeface="Calibri" panose="020F0502020204030204" pitchFamily="34" charset="0"/>
              <a:cs typeface="Calibri" panose="020F0502020204030204" pitchFamily="34" charset="0"/>
            </a:endParaRPr>
          </a:p>
        </p:txBody>
      </p:sp>
      <p:sp>
        <p:nvSpPr>
          <p:cNvPr id="3" name="object 3"/>
          <p:cNvSpPr txBox="1"/>
          <p:nvPr/>
        </p:nvSpPr>
        <p:spPr>
          <a:xfrm>
            <a:off x="1034658" y="2838923"/>
            <a:ext cx="8091983" cy="1885003"/>
          </a:xfrm>
          <a:prstGeom prst="rect">
            <a:avLst/>
          </a:prstGeom>
        </p:spPr>
        <p:txBody>
          <a:bodyPr vert="horz" wrap="square" lIns="0" tIns="12700" rIns="0" bIns="0" rtlCol="0">
            <a:spAutoFit/>
          </a:bodyPr>
          <a:lstStyle/>
          <a:p>
            <a:pPr marL="12700" marR="5080" algn="just">
              <a:lnSpc>
                <a:spcPct val="150000"/>
              </a:lnSpc>
              <a:spcBef>
                <a:spcPts val="100"/>
              </a:spcBef>
            </a:pPr>
            <a:r>
              <a:rPr sz="2800" spc="-10" dirty="0">
                <a:latin typeface="Calibri"/>
                <a:cs typeface="Calibri"/>
              </a:rPr>
              <a:t>If</a:t>
            </a:r>
            <a:r>
              <a:rPr sz="2800" spc="-5" dirty="0">
                <a:latin typeface="Calibri"/>
                <a:cs typeface="Calibri"/>
              </a:rPr>
              <a:t> </a:t>
            </a:r>
            <a:r>
              <a:rPr sz="2800" spc="-10" dirty="0">
                <a:latin typeface="Calibri"/>
                <a:cs typeface="Calibri"/>
              </a:rPr>
              <a:t>the</a:t>
            </a:r>
            <a:r>
              <a:rPr sz="2800" spc="-5" dirty="0">
                <a:latin typeface="Calibri"/>
                <a:cs typeface="Calibri"/>
              </a:rPr>
              <a:t> </a:t>
            </a:r>
            <a:r>
              <a:rPr sz="2800" spc="-20" dirty="0">
                <a:latin typeface="Calibri"/>
                <a:cs typeface="Calibri"/>
              </a:rPr>
              <a:t>program</a:t>
            </a:r>
            <a:r>
              <a:rPr sz="2800" spc="-15" dirty="0">
                <a:latin typeface="Calibri"/>
                <a:cs typeface="Calibri"/>
              </a:rPr>
              <a:t> </a:t>
            </a:r>
            <a:r>
              <a:rPr sz="2800" spc="-25" dirty="0">
                <a:latin typeface="Calibri"/>
                <a:cs typeface="Calibri"/>
              </a:rPr>
              <a:t>fails</a:t>
            </a:r>
            <a:r>
              <a:rPr sz="2800" spc="-20" dirty="0">
                <a:latin typeface="Calibri"/>
                <a:cs typeface="Calibri"/>
              </a:rPr>
              <a:t> </a:t>
            </a:r>
            <a:r>
              <a:rPr sz="2800" spc="-25" dirty="0">
                <a:latin typeface="Calibri"/>
                <a:cs typeface="Calibri"/>
              </a:rPr>
              <a:t>to</a:t>
            </a:r>
            <a:r>
              <a:rPr sz="2800" spc="-20" dirty="0">
                <a:latin typeface="Calibri"/>
                <a:cs typeface="Calibri"/>
              </a:rPr>
              <a:t> </a:t>
            </a:r>
            <a:r>
              <a:rPr sz="2800" spc="-10" dirty="0">
                <a:latin typeface="Calibri"/>
                <a:cs typeface="Calibri"/>
              </a:rPr>
              <a:t>meet</a:t>
            </a:r>
            <a:r>
              <a:rPr lang="en-US" sz="2800" spc="-10" dirty="0">
                <a:latin typeface="Calibri"/>
                <a:cs typeface="Calibri"/>
              </a:rPr>
              <a:t> criteria for award of </a:t>
            </a:r>
            <a:r>
              <a:rPr sz="2800" spc="-10" dirty="0">
                <a:latin typeface="Calibri"/>
                <a:cs typeface="Calibri"/>
              </a:rPr>
              <a:t> </a:t>
            </a:r>
            <a:r>
              <a:rPr sz="2800" spc="-5" dirty="0">
                <a:latin typeface="Calibri"/>
                <a:cs typeface="Calibri"/>
              </a:rPr>
              <a:t> </a:t>
            </a:r>
            <a:r>
              <a:rPr sz="2800" spc="-15" dirty="0">
                <a:latin typeface="Calibri"/>
                <a:cs typeface="Calibri"/>
              </a:rPr>
              <a:t>accreditation</a:t>
            </a:r>
            <a:r>
              <a:rPr sz="2800" spc="605" dirty="0">
                <a:latin typeface="Calibri"/>
                <a:cs typeface="Calibri"/>
              </a:rPr>
              <a:t> </a:t>
            </a:r>
            <a:r>
              <a:rPr sz="2800" spc="-25" dirty="0">
                <a:latin typeface="Calibri"/>
                <a:cs typeface="Calibri"/>
              </a:rPr>
              <a:t>for</a:t>
            </a:r>
            <a:r>
              <a:rPr sz="2800" spc="-20" dirty="0">
                <a:latin typeface="Calibri"/>
                <a:cs typeface="Calibri"/>
              </a:rPr>
              <a:t> </a:t>
            </a:r>
            <a:r>
              <a:rPr sz="2800" spc="-5" dirty="0">
                <a:latin typeface="Calibri"/>
                <a:cs typeface="Calibri"/>
              </a:rPr>
              <a:t>3</a:t>
            </a:r>
            <a:r>
              <a:rPr sz="2800" dirty="0">
                <a:latin typeface="Calibri"/>
                <a:cs typeface="Calibri"/>
              </a:rPr>
              <a:t> </a:t>
            </a:r>
            <a:r>
              <a:rPr sz="2800" spc="-25" dirty="0">
                <a:latin typeface="Calibri"/>
                <a:cs typeface="Calibri"/>
              </a:rPr>
              <a:t>years,</a:t>
            </a:r>
            <a:r>
              <a:rPr sz="2800" spc="-20" dirty="0">
                <a:latin typeface="Calibri"/>
                <a:cs typeface="Calibri"/>
              </a:rPr>
              <a:t> </a:t>
            </a:r>
            <a:r>
              <a:rPr sz="2800" spc="-10" dirty="0">
                <a:latin typeface="Calibri"/>
                <a:cs typeface="Calibri"/>
              </a:rPr>
              <a:t>the</a:t>
            </a:r>
            <a:r>
              <a:rPr lang="en-US" sz="2800" spc="-10" dirty="0">
                <a:latin typeface="Calibri"/>
                <a:cs typeface="Calibri"/>
              </a:rPr>
              <a:t> program will not be</a:t>
            </a:r>
            <a:r>
              <a:rPr sz="2800" spc="-10" dirty="0">
                <a:latin typeface="Calibri"/>
                <a:cs typeface="Calibri"/>
              </a:rPr>
              <a:t> </a:t>
            </a:r>
            <a:r>
              <a:rPr sz="2800" spc="-620" dirty="0">
                <a:latin typeface="Calibri"/>
                <a:cs typeface="Calibri"/>
              </a:rPr>
              <a:t> </a:t>
            </a:r>
            <a:r>
              <a:rPr sz="2800" spc="-15" dirty="0">
                <a:latin typeface="Calibri"/>
                <a:cs typeface="Calibri"/>
              </a:rPr>
              <a:t>considered</a:t>
            </a:r>
            <a:r>
              <a:rPr sz="2800" spc="15" dirty="0">
                <a:latin typeface="Calibri"/>
                <a:cs typeface="Calibri"/>
              </a:rPr>
              <a:t> </a:t>
            </a:r>
            <a:r>
              <a:rPr sz="2800" spc="-15" dirty="0">
                <a:latin typeface="Calibri"/>
                <a:cs typeface="Calibri"/>
              </a:rPr>
              <a:t>for accreditation.</a:t>
            </a:r>
            <a:endParaRPr sz="2800" dirty="0">
              <a:latin typeface="Calibri"/>
              <a:cs typeface="Calibri"/>
            </a:endParaRPr>
          </a:p>
        </p:txBody>
      </p:sp>
      <p:pic>
        <p:nvPicPr>
          <p:cNvPr id="7" name="object 2">
            <a:extLst>
              <a:ext uri="{FF2B5EF4-FFF2-40B4-BE49-F238E27FC236}">
                <a16:creationId xmlns:a16="http://schemas.microsoft.com/office/drawing/2014/main" id="{8A0BE8D6-C7C1-4C67-91CF-9CC0DBB0BEB7}"/>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7507" y="616011"/>
            <a:ext cx="7691755" cy="566822"/>
          </a:xfrm>
          <a:prstGeom prst="rect">
            <a:avLst/>
          </a:prstGeom>
        </p:spPr>
        <p:txBody>
          <a:bodyPr vert="horz" wrap="square" lIns="0" tIns="12700" rIns="0" bIns="0" rtlCol="0">
            <a:spAutoFit/>
          </a:bodyPr>
          <a:lstStyle/>
          <a:p>
            <a:pPr marL="12700">
              <a:lnSpc>
                <a:spcPct val="100000"/>
              </a:lnSpc>
              <a:spcBef>
                <a:spcPts val="100"/>
              </a:spcBef>
              <a:tabLst>
                <a:tab pos="1094740" algn="l"/>
                <a:tab pos="1558290" algn="l"/>
                <a:tab pos="5066030" algn="l"/>
                <a:tab pos="5607050" algn="l"/>
              </a:tabLst>
            </a:pPr>
            <a:r>
              <a:rPr sz="3600" b="1" u="heavy" spc="200" dirty="0">
                <a:solidFill>
                  <a:srgbClr val="4B390D"/>
                </a:solidFill>
                <a:uFill>
                  <a:solidFill>
                    <a:srgbClr val="000000"/>
                  </a:solidFill>
                </a:uFill>
                <a:latin typeface="Calibri" panose="020F0502020204030204" pitchFamily="34" charset="0"/>
                <a:cs typeface="Calibri" panose="020F0502020204030204" pitchFamily="34" charset="0"/>
              </a:rPr>
              <a:t>Role	</a:t>
            </a:r>
            <a:r>
              <a:rPr sz="3600" b="1" u="heavy" spc="195" dirty="0">
                <a:solidFill>
                  <a:srgbClr val="4B390D"/>
                </a:solidFill>
                <a:uFill>
                  <a:solidFill>
                    <a:srgbClr val="000000"/>
                  </a:solidFill>
                </a:uFill>
                <a:latin typeface="Calibri" panose="020F0502020204030204" pitchFamily="34" charset="0"/>
                <a:cs typeface="Calibri" panose="020F0502020204030204" pitchFamily="34" charset="0"/>
              </a:rPr>
              <a:t>&amp;	</a:t>
            </a:r>
            <a:r>
              <a:rPr sz="3600" b="1" u="heavy" spc="175" dirty="0">
                <a:solidFill>
                  <a:srgbClr val="4B390D"/>
                </a:solidFill>
                <a:uFill>
                  <a:solidFill>
                    <a:srgbClr val="000000"/>
                  </a:solidFill>
                </a:uFill>
                <a:latin typeface="Calibri" panose="020F0502020204030204" pitchFamily="34" charset="0"/>
                <a:cs typeface="Calibri" panose="020F0502020204030204" pitchFamily="34" charset="0"/>
              </a:rPr>
              <a:t>Responsibilities	</a:t>
            </a:r>
            <a:r>
              <a:rPr sz="3600" b="1" u="heavy" spc="165" dirty="0">
                <a:solidFill>
                  <a:srgbClr val="4B390D"/>
                </a:solidFill>
                <a:uFill>
                  <a:solidFill>
                    <a:srgbClr val="000000"/>
                  </a:solidFill>
                </a:uFill>
                <a:latin typeface="Calibri" panose="020F0502020204030204" pitchFamily="34" charset="0"/>
                <a:cs typeface="Calibri" panose="020F0502020204030204" pitchFamily="34" charset="0"/>
              </a:rPr>
              <a:t>of	</a:t>
            </a:r>
            <a:r>
              <a:rPr sz="3600" b="1" u="heavy" spc="229" dirty="0">
                <a:solidFill>
                  <a:srgbClr val="4B390D"/>
                </a:solidFill>
                <a:uFill>
                  <a:solidFill>
                    <a:srgbClr val="000000"/>
                  </a:solidFill>
                </a:uFill>
                <a:latin typeface="Calibri" panose="020F0502020204030204" pitchFamily="34" charset="0"/>
                <a:cs typeface="Calibri" panose="020F0502020204030204" pitchFamily="34" charset="0"/>
              </a:rPr>
              <a:t>Chairman</a:t>
            </a:r>
            <a:endParaRPr sz="36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1308592" y="1896700"/>
            <a:ext cx="7987030" cy="3829685"/>
          </a:xfrm>
          <a:prstGeom prst="rect">
            <a:avLst/>
          </a:prstGeom>
        </p:spPr>
        <p:txBody>
          <a:bodyPr vert="horz" wrap="square" lIns="0" tIns="48895" rIns="0" bIns="0" rtlCol="0">
            <a:spAutoFit/>
          </a:bodyPr>
          <a:lstStyle/>
          <a:p>
            <a:pPr marL="355600" indent="-342900">
              <a:lnSpc>
                <a:spcPct val="100000"/>
              </a:lnSpc>
              <a:spcBef>
                <a:spcPts val="385"/>
              </a:spcBef>
              <a:buFont typeface="Arial MT"/>
              <a:buChar char="•"/>
              <a:tabLst>
                <a:tab pos="354965" algn="l"/>
                <a:tab pos="355600" algn="l"/>
              </a:tabLst>
            </a:pPr>
            <a:r>
              <a:rPr sz="2400" spc="145" dirty="0">
                <a:latin typeface="Cambria"/>
                <a:cs typeface="Cambria"/>
              </a:rPr>
              <a:t>Team</a:t>
            </a:r>
            <a:r>
              <a:rPr sz="2400" spc="229" dirty="0">
                <a:latin typeface="Cambria"/>
                <a:cs typeface="Cambria"/>
              </a:rPr>
              <a:t> </a:t>
            </a:r>
            <a:r>
              <a:rPr sz="2400" spc="175" dirty="0">
                <a:latin typeface="Cambria"/>
                <a:cs typeface="Cambria"/>
              </a:rPr>
              <a:t>Leader/Chairman:</a:t>
            </a:r>
            <a:endParaRPr sz="2400" dirty="0">
              <a:latin typeface="Cambria"/>
              <a:cs typeface="Cambria"/>
            </a:endParaRPr>
          </a:p>
          <a:p>
            <a:pPr marL="756285" lvl="1" indent="-287655">
              <a:lnSpc>
                <a:spcPct val="100000"/>
              </a:lnSpc>
              <a:spcBef>
                <a:spcPts val="290"/>
              </a:spcBef>
              <a:buFont typeface="Arial MT"/>
              <a:buChar char="–"/>
              <a:tabLst>
                <a:tab pos="756920" algn="l"/>
              </a:tabLst>
            </a:pPr>
            <a:r>
              <a:rPr sz="2400" spc="145" dirty="0">
                <a:latin typeface="Cambria"/>
                <a:cs typeface="Cambria"/>
              </a:rPr>
              <a:t>Lead</a:t>
            </a:r>
            <a:r>
              <a:rPr sz="2400" spc="225" dirty="0">
                <a:latin typeface="Cambria"/>
                <a:cs typeface="Cambria"/>
              </a:rPr>
              <a:t> </a:t>
            </a:r>
            <a:r>
              <a:rPr sz="2400" spc="140" dirty="0">
                <a:latin typeface="Cambria"/>
                <a:cs typeface="Cambria"/>
              </a:rPr>
              <a:t>the</a:t>
            </a:r>
            <a:r>
              <a:rPr sz="2400" spc="229" dirty="0">
                <a:latin typeface="Cambria"/>
                <a:cs typeface="Cambria"/>
              </a:rPr>
              <a:t> </a:t>
            </a:r>
            <a:r>
              <a:rPr sz="2400" spc="135" dirty="0">
                <a:latin typeface="Cambria"/>
                <a:cs typeface="Cambria"/>
              </a:rPr>
              <a:t>evaluation</a:t>
            </a:r>
            <a:r>
              <a:rPr sz="2400" spc="225" dirty="0">
                <a:latin typeface="Cambria"/>
                <a:cs typeface="Cambria"/>
              </a:rPr>
              <a:t> </a:t>
            </a:r>
            <a:r>
              <a:rPr sz="2400" spc="160" dirty="0">
                <a:latin typeface="Cambria"/>
                <a:cs typeface="Cambria"/>
              </a:rPr>
              <a:t>team</a:t>
            </a:r>
            <a:endParaRPr sz="2400" dirty="0">
              <a:latin typeface="Cambria"/>
              <a:cs typeface="Cambria"/>
            </a:endParaRPr>
          </a:p>
          <a:p>
            <a:pPr marL="756285" lvl="1" indent="-287655">
              <a:lnSpc>
                <a:spcPct val="100000"/>
              </a:lnSpc>
              <a:spcBef>
                <a:spcPts val="290"/>
              </a:spcBef>
              <a:buFont typeface="Arial MT"/>
              <a:buChar char="–"/>
              <a:tabLst>
                <a:tab pos="756920" algn="l"/>
              </a:tabLst>
            </a:pPr>
            <a:r>
              <a:rPr sz="2400" spc="200" dirty="0">
                <a:latin typeface="Cambria"/>
                <a:cs typeface="Cambria"/>
              </a:rPr>
              <a:t>Chair</a:t>
            </a:r>
            <a:r>
              <a:rPr sz="2400" spc="210" dirty="0">
                <a:latin typeface="Cambria"/>
                <a:cs typeface="Cambria"/>
              </a:rPr>
              <a:t> </a:t>
            </a:r>
            <a:r>
              <a:rPr sz="2400" spc="145" dirty="0">
                <a:latin typeface="Cambria"/>
                <a:cs typeface="Cambria"/>
              </a:rPr>
              <a:t>Team</a:t>
            </a:r>
            <a:r>
              <a:rPr sz="2400" spc="215" dirty="0">
                <a:latin typeface="Cambria"/>
                <a:cs typeface="Cambria"/>
              </a:rPr>
              <a:t> </a:t>
            </a:r>
            <a:r>
              <a:rPr sz="2400" spc="140" dirty="0">
                <a:latin typeface="Cambria"/>
                <a:cs typeface="Cambria"/>
              </a:rPr>
              <a:t>meetings</a:t>
            </a:r>
            <a:endParaRPr sz="2400" dirty="0">
              <a:latin typeface="Cambria"/>
              <a:cs typeface="Cambria"/>
            </a:endParaRPr>
          </a:p>
          <a:p>
            <a:pPr marL="756285" lvl="1" indent="-287655">
              <a:lnSpc>
                <a:spcPct val="100000"/>
              </a:lnSpc>
              <a:spcBef>
                <a:spcPts val="285"/>
              </a:spcBef>
              <a:buFont typeface="Arial MT"/>
              <a:buChar char="–"/>
              <a:tabLst>
                <a:tab pos="756920" algn="l"/>
              </a:tabLst>
            </a:pPr>
            <a:r>
              <a:rPr sz="2400" spc="200" dirty="0">
                <a:latin typeface="Cambria"/>
                <a:cs typeface="Cambria"/>
              </a:rPr>
              <a:t>Chair</a:t>
            </a:r>
            <a:r>
              <a:rPr sz="2400" spc="210" dirty="0">
                <a:latin typeface="Cambria"/>
                <a:cs typeface="Cambria"/>
              </a:rPr>
              <a:t> </a:t>
            </a:r>
            <a:r>
              <a:rPr sz="2400" spc="165" dirty="0">
                <a:latin typeface="Cambria"/>
                <a:cs typeface="Cambria"/>
              </a:rPr>
              <a:t>Exit</a:t>
            </a:r>
            <a:r>
              <a:rPr sz="2400" spc="215" dirty="0">
                <a:latin typeface="Cambria"/>
                <a:cs typeface="Cambria"/>
              </a:rPr>
              <a:t> </a:t>
            </a:r>
            <a:r>
              <a:rPr sz="2400" spc="130" dirty="0">
                <a:latin typeface="Cambria"/>
                <a:cs typeface="Cambria"/>
              </a:rPr>
              <a:t>meeting</a:t>
            </a:r>
            <a:endParaRPr sz="2400" dirty="0">
              <a:latin typeface="Cambria"/>
              <a:cs typeface="Cambria"/>
            </a:endParaRPr>
          </a:p>
          <a:p>
            <a:pPr marL="756285" lvl="1" indent="-287655">
              <a:lnSpc>
                <a:spcPct val="100000"/>
              </a:lnSpc>
              <a:spcBef>
                <a:spcPts val="290"/>
              </a:spcBef>
              <a:buFont typeface="Arial MT"/>
              <a:buChar char="–"/>
              <a:tabLst>
                <a:tab pos="756920" algn="l"/>
              </a:tabLst>
            </a:pPr>
            <a:r>
              <a:rPr sz="2400" spc="185" dirty="0">
                <a:latin typeface="Cambria"/>
                <a:cs typeface="Cambria"/>
              </a:rPr>
              <a:t>Spokes</a:t>
            </a:r>
            <a:r>
              <a:rPr sz="2400" spc="250" dirty="0">
                <a:latin typeface="Cambria"/>
                <a:cs typeface="Cambria"/>
              </a:rPr>
              <a:t> </a:t>
            </a:r>
            <a:r>
              <a:rPr sz="2400" spc="130" dirty="0">
                <a:latin typeface="Cambria"/>
                <a:cs typeface="Cambria"/>
              </a:rPr>
              <a:t>person</a:t>
            </a:r>
            <a:r>
              <a:rPr sz="2400" spc="250" dirty="0">
                <a:latin typeface="Cambria"/>
                <a:cs typeface="Cambria"/>
              </a:rPr>
              <a:t> </a:t>
            </a:r>
            <a:r>
              <a:rPr sz="2400" spc="55" dirty="0">
                <a:latin typeface="Cambria"/>
                <a:cs typeface="Cambria"/>
              </a:rPr>
              <a:t>for</a:t>
            </a:r>
            <a:r>
              <a:rPr sz="2400" spc="204" dirty="0">
                <a:latin typeface="Cambria"/>
                <a:cs typeface="Cambria"/>
              </a:rPr>
              <a:t> </a:t>
            </a:r>
            <a:r>
              <a:rPr sz="2400" spc="140" dirty="0">
                <a:latin typeface="Cambria"/>
                <a:cs typeface="Cambria"/>
              </a:rPr>
              <a:t>the</a:t>
            </a:r>
            <a:r>
              <a:rPr sz="2400" spc="229" dirty="0">
                <a:latin typeface="Cambria"/>
                <a:cs typeface="Cambria"/>
              </a:rPr>
              <a:t> </a:t>
            </a:r>
            <a:r>
              <a:rPr sz="2400" spc="150" dirty="0">
                <a:latin typeface="Cambria"/>
                <a:cs typeface="Cambria"/>
              </a:rPr>
              <a:t>Team</a:t>
            </a:r>
            <a:endParaRPr sz="2400" dirty="0">
              <a:latin typeface="Cambria"/>
              <a:cs typeface="Cambria"/>
            </a:endParaRPr>
          </a:p>
          <a:p>
            <a:pPr marL="756285" marR="5080" lvl="1" indent="-287020">
              <a:lnSpc>
                <a:spcPts val="2590"/>
              </a:lnSpc>
              <a:spcBef>
                <a:spcPts val="615"/>
              </a:spcBef>
              <a:buFont typeface="Arial MT"/>
              <a:buChar char="–"/>
              <a:tabLst>
                <a:tab pos="756920" algn="l"/>
              </a:tabLst>
            </a:pPr>
            <a:r>
              <a:rPr sz="2400" spc="160" dirty="0">
                <a:latin typeface="Cambria"/>
                <a:cs typeface="Cambria"/>
              </a:rPr>
              <a:t>Harmonise</a:t>
            </a:r>
            <a:r>
              <a:rPr sz="2400" spc="225" dirty="0">
                <a:latin typeface="Cambria"/>
                <a:cs typeface="Cambria"/>
              </a:rPr>
              <a:t> </a:t>
            </a:r>
            <a:r>
              <a:rPr sz="2400" spc="175" dirty="0">
                <a:latin typeface="Cambria"/>
                <a:cs typeface="Cambria"/>
              </a:rPr>
              <a:t>comments</a:t>
            </a:r>
            <a:r>
              <a:rPr sz="2400" spc="229" dirty="0">
                <a:latin typeface="Cambria"/>
                <a:cs typeface="Cambria"/>
              </a:rPr>
              <a:t> </a:t>
            </a:r>
            <a:r>
              <a:rPr sz="2400" spc="105" dirty="0">
                <a:latin typeface="Cambria"/>
                <a:cs typeface="Cambria"/>
              </a:rPr>
              <a:t>from</a:t>
            </a:r>
            <a:r>
              <a:rPr sz="2400" spc="229" dirty="0">
                <a:latin typeface="Cambria"/>
                <a:cs typeface="Cambria"/>
              </a:rPr>
              <a:t> </a:t>
            </a:r>
            <a:r>
              <a:rPr sz="2400" spc="160" dirty="0">
                <a:latin typeface="Cambria"/>
                <a:cs typeface="Cambria"/>
              </a:rPr>
              <a:t>team</a:t>
            </a:r>
            <a:r>
              <a:rPr sz="2400" spc="204" dirty="0">
                <a:latin typeface="Cambria"/>
                <a:cs typeface="Cambria"/>
              </a:rPr>
              <a:t> </a:t>
            </a:r>
            <a:r>
              <a:rPr sz="2400" spc="160" dirty="0">
                <a:latin typeface="Cambria"/>
                <a:cs typeface="Cambria"/>
              </a:rPr>
              <a:t>members</a:t>
            </a:r>
            <a:r>
              <a:rPr sz="2400" spc="210" dirty="0">
                <a:latin typeface="Cambria"/>
                <a:cs typeface="Cambria"/>
              </a:rPr>
              <a:t> </a:t>
            </a:r>
            <a:r>
              <a:rPr sz="2400" spc="90" dirty="0">
                <a:latin typeface="Cambria"/>
                <a:cs typeface="Cambria"/>
              </a:rPr>
              <a:t>while </a:t>
            </a:r>
            <a:r>
              <a:rPr sz="2400" spc="-515" dirty="0">
                <a:latin typeface="Cambria"/>
                <a:cs typeface="Cambria"/>
              </a:rPr>
              <a:t> </a:t>
            </a:r>
            <a:r>
              <a:rPr sz="2400" spc="120" dirty="0">
                <a:latin typeface="Cambria"/>
                <a:cs typeface="Cambria"/>
              </a:rPr>
              <a:t>preparing</a:t>
            </a:r>
            <a:r>
              <a:rPr sz="2400" spc="229" dirty="0">
                <a:latin typeface="Cambria"/>
                <a:cs typeface="Cambria"/>
              </a:rPr>
              <a:t> </a:t>
            </a:r>
            <a:r>
              <a:rPr sz="2400" spc="85" dirty="0">
                <a:latin typeface="Cambria"/>
                <a:cs typeface="Cambria"/>
              </a:rPr>
              <a:t>report</a:t>
            </a:r>
            <a:endParaRPr sz="2400" dirty="0">
              <a:latin typeface="Cambria"/>
              <a:cs typeface="Cambria"/>
            </a:endParaRPr>
          </a:p>
          <a:p>
            <a:pPr marL="756285" marR="266700" lvl="1" indent="-287020">
              <a:lnSpc>
                <a:spcPts val="2590"/>
              </a:lnSpc>
              <a:spcBef>
                <a:spcPts val="580"/>
              </a:spcBef>
              <a:buFont typeface="Arial MT"/>
              <a:buChar char="–"/>
              <a:tabLst>
                <a:tab pos="756920" algn="l"/>
              </a:tabLst>
            </a:pPr>
            <a:r>
              <a:rPr sz="2400" spc="145" dirty="0">
                <a:latin typeface="Cambria"/>
                <a:cs typeface="Cambria"/>
              </a:rPr>
              <a:t>Collate</a:t>
            </a:r>
            <a:r>
              <a:rPr sz="2400" spc="254" dirty="0">
                <a:latin typeface="Cambria"/>
                <a:cs typeface="Cambria"/>
              </a:rPr>
              <a:t> </a:t>
            </a:r>
            <a:r>
              <a:rPr sz="2400" spc="145" dirty="0">
                <a:latin typeface="Cambria"/>
                <a:cs typeface="Cambria"/>
              </a:rPr>
              <a:t>Team</a:t>
            </a:r>
            <a:r>
              <a:rPr sz="2400" spc="235" dirty="0">
                <a:latin typeface="Cambria"/>
                <a:cs typeface="Cambria"/>
              </a:rPr>
              <a:t> </a:t>
            </a:r>
            <a:r>
              <a:rPr sz="2400" spc="170" dirty="0">
                <a:latin typeface="Cambria"/>
                <a:cs typeface="Cambria"/>
              </a:rPr>
              <a:t>inputs</a:t>
            </a:r>
            <a:r>
              <a:rPr sz="2400" spc="254" dirty="0">
                <a:latin typeface="Cambria"/>
                <a:cs typeface="Cambria"/>
              </a:rPr>
              <a:t> </a:t>
            </a:r>
            <a:r>
              <a:rPr sz="2400" spc="105" dirty="0">
                <a:latin typeface="Cambria"/>
                <a:cs typeface="Cambria"/>
              </a:rPr>
              <a:t>from</a:t>
            </a:r>
            <a:r>
              <a:rPr sz="2400" spc="215" dirty="0">
                <a:latin typeface="Cambria"/>
                <a:cs typeface="Cambria"/>
              </a:rPr>
              <a:t> </a:t>
            </a:r>
            <a:r>
              <a:rPr sz="2400" spc="55" dirty="0">
                <a:latin typeface="Cambria"/>
                <a:cs typeface="Cambria"/>
              </a:rPr>
              <a:t>review</a:t>
            </a:r>
            <a:r>
              <a:rPr sz="2400" spc="240" dirty="0">
                <a:latin typeface="Cambria"/>
                <a:cs typeface="Cambria"/>
              </a:rPr>
              <a:t> </a:t>
            </a:r>
            <a:r>
              <a:rPr sz="2400" spc="50" dirty="0">
                <a:latin typeface="Cambria"/>
                <a:cs typeface="Cambria"/>
              </a:rPr>
              <a:t>of</a:t>
            </a:r>
            <a:r>
              <a:rPr sz="2400" spc="210" dirty="0">
                <a:latin typeface="Cambria"/>
                <a:cs typeface="Cambria"/>
              </a:rPr>
              <a:t> </a:t>
            </a:r>
            <a:r>
              <a:rPr sz="2400" spc="175" dirty="0">
                <a:latin typeface="Cambria"/>
                <a:cs typeface="Cambria"/>
              </a:rPr>
              <a:t>Self-Study- </a:t>
            </a:r>
            <a:r>
              <a:rPr sz="2400" spc="-515" dirty="0">
                <a:latin typeface="Cambria"/>
                <a:cs typeface="Cambria"/>
              </a:rPr>
              <a:t> </a:t>
            </a:r>
            <a:r>
              <a:rPr sz="2400" spc="110" dirty="0">
                <a:latin typeface="Cambria"/>
                <a:cs typeface="Cambria"/>
              </a:rPr>
              <a:t>Report</a:t>
            </a:r>
            <a:r>
              <a:rPr sz="2400" spc="235" dirty="0">
                <a:latin typeface="Cambria"/>
                <a:cs typeface="Cambria"/>
              </a:rPr>
              <a:t> </a:t>
            </a:r>
            <a:r>
              <a:rPr sz="2400" spc="195" dirty="0">
                <a:latin typeface="Cambria"/>
                <a:cs typeface="Cambria"/>
              </a:rPr>
              <a:t>and</a:t>
            </a:r>
            <a:r>
              <a:rPr sz="2400" spc="235" dirty="0">
                <a:latin typeface="Cambria"/>
                <a:cs typeface="Cambria"/>
              </a:rPr>
              <a:t> </a:t>
            </a:r>
            <a:r>
              <a:rPr sz="2400" spc="130" dirty="0">
                <a:latin typeface="Cambria"/>
                <a:cs typeface="Cambria"/>
              </a:rPr>
              <a:t>request</a:t>
            </a:r>
            <a:r>
              <a:rPr sz="2400" spc="240" dirty="0">
                <a:latin typeface="Cambria"/>
                <a:cs typeface="Cambria"/>
              </a:rPr>
              <a:t> </a:t>
            </a:r>
            <a:r>
              <a:rPr sz="2400" spc="114" dirty="0">
                <a:latin typeface="Cambria"/>
                <a:cs typeface="Cambria"/>
              </a:rPr>
              <a:t>clarification</a:t>
            </a:r>
            <a:r>
              <a:rPr sz="2400" spc="235" dirty="0">
                <a:latin typeface="Cambria"/>
                <a:cs typeface="Cambria"/>
              </a:rPr>
              <a:t> </a:t>
            </a:r>
            <a:r>
              <a:rPr sz="2400" spc="60" dirty="0">
                <a:latin typeface="Cambria"/>
                <a:cs typeface="Cambria"/>
              </a:rPr>
              <a:t>or</a:t>
            </a:r>
            <a:r>
              <a:rPr sz="2400" spc="260" dirty="0">
                <a:latin typeface="Cambria"/>
                <a:cs typeface="Cambria"/>
              </a:rPr>
              <a:t> </a:t>
            </a:r>
            <a:r>
              <a:rPr sz="2400" spc="125" dirty="0">
                <a:latin typeface="Cambria"/>
                <a:cs typeface="Cambria"/>
              </a:rPr>
              <a:t>further </a:t>
            </a:r>
            <a:r>
              <a:rPr sz="2400" spc="130" dirty="0">
                <a:latin typeface="Cambria"/>
                <a:cs typeface="Cambria"/>
              </a:rPr>
              <a:t> </a:t>
            </a:r>
            <a:r>
              <a:rPr sz="2400" spc="125" dirty="0">
                <a:latin typeface="Cambria"/>
                <a:cs typeface="Cambria"/>
              </a:rPr>
              <a:t>information</a:t>
            </a:r>
            <a:endParaRPr sz="2400" dirty="0">
              <a:latin typeface="Cambria"/>
              <a:cs typeface="Cambria"/>
            </a:endParaRPr>
          </a:p>
        </p:txBody>
      </p:sp>
      <p:pic>
        <p:nvPicPr>
          <p:cNvPr id="4" name="object 2">
            <a:extLst>
              <a:ext uri="{FF2B5EF4-FFF2-40B4-BE49-F238E27FC236}">
                <a16:creationId xmlns:a16="http://schemas.microsoft.com/office/drawing/2014/main" id="{3117CAA9-C6EE-46B0-9E83-B01A3F0D3DAD}"/>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7507" y="642564"/>
            <a:ext cx="7691755" cy="513715"/>
          </a:xfrm>
          <a:prstGeom prst="rect">
            <a:avLst/>
          </a:prstGeom>
        </p:spPr>
        <p:txBody>
          <a:bodyPr vert="horz" wrap="square" lIns="0" tIns="12700" rIns="0" bIns="0" rtlCol="0">
            <a:spAutoFit/>
          </a:bodyPr>
          <a:lstStyle/>
          <a:p>
            <a:pPr marL="12700">
              <a:lnSpc>
                <a:spcPct val="100000"/>
              </a:lnSpc>
              <a:spcBef>
                <a:spcPts val="100"/>
              </a:spcBef>
              <a:tabLst>
                <a:tab pos="1094740" algn="l"/>
                <a:tab pos="1558290" algn="l"/>
                <a:tab pos="5066030" algn="l"/>
                <a:tab pos="5607050" algn="l"/>
              </a:tabLst>
            </a:pPr>
            <a:r>
              <a:rPr sz="3200" b="1" u="heavy" spc="200" dirty="0">
                <a:solidFill>
                  <a:srgbClr val="4B390D"/>
                </a:solidFill>
                <a:uFill>
                  <a:solidFill>
                    <a:srgbClr val="000000"/>
                  </a:solidFill>
                </a:uFill>
                <a:latin typeface="Cambria"/>
                <a:cs typeface="Cambria"/>
              </a:rPr>
              <a:t>Role	</a:t>
            </a:r>
            <a:r>
              <a:rPr sz="3200" b="1" u="heavy" spc="195" dirty="0">
                <a:solidFill>
                  <a:srgbClr val="4B390D"/>
                </a:solidFill>
                <a:uFill>
                  <a:solidFill>
                    <a:srgbClr val="000000"/>
                  </a:solidFill>
                </a:uFill>
                <a:latin typeface="Cambria"/>
                <a:cs typeface="Cambria"/>
              </a:rPr>
              <a:t>&amp;	</a:t>
            </a:r>
            <a:r>
              <a:rPr sz="3200" b="1" u="heavy" spc="175" dirty="0">
                <a:solidFill>
                  <a:srgbClr val="4B390D"/>
                </a:solidFill>
                <a:uFill>
                  <a:solidFill>
                    <a:srgbClr val="000000"/>
                  </a:solidFill>
                </a:uFill>
                <a:latin typeface="Cambria"/>
                <a:cs typeface="Cambria"/>
              </a:rPr>
              <a:t>Responsibilities	</a:t>
            </a:r>
            <a:r>
              <a:rPr sz="3200" b="1" u="heavy" spc="165" dirty="0">
                <a:solidFill>
                  <a:srgbClr val="4B390D"/>
                </a:solidFill>
                <a:uFill>
                  <a:solidFill>
                    <a:srgbClr val="000000"/>
                  </a:solidFill>
                </a:uFill>
                <a:latin typeface="Cambria"/>
                <a:cs typeface="Cambria"/>
              </a:rPr>
              <a:t>of	</a:t>
            </a:r>
            <a:r>
              <a:rPr sz="3200" b="1" u="heavy" spc="229" dirty="0">
                <a:solidFill>
                  <a:srgbClr val="4B390D"/>
                </a:solidFill>
                <a:uFill>
                  <a:solidFill>
                    <a:srgbClr val="000000"/>
                  </a:solidFill>
                </a:uFill>
                <a:latin typeface="Cambria"/>
                <a:cs typeface="Cambria"/>
              </a:rPr>
              <a:t>Chairman</a:t>
            </a:r>
            <a:endParaRPr sz="3200" b="1" dirty="0">
              <a:solidFill>
                <a:srgbClr val="4B390D"/>
              </a:solidFill>
              <a:latin typeface="Cambria"/>
              <a:cs typeface="Cambria"/>
            </a:endParaRPr>
          </a:p>
        </p:txBody>
      </p:sp>
      <p:sp>
        <p:nvSpPr>
          <p:cNvPr id="3" name="object 3"/>
          <p:cNvSpPr txBox="1"/>
          <p:nvPr/>
        </p:nvSpPr>
        <p:spPr>
          <a:xfrm>
            <a:off x="1079956" y="1247722"/>
            <a:ext cx="8383270" cy="2306955"/>
          </a:xfrm>
          <a:prstGeom prst="rect">
            <a:avLst/>
          </a:prstGeom>
        </p:spPr>
        <p:txBody>
          <a:bodyPr vert="horz" wrap="square" lIns="0" tIns="12700" rIns="0" bIns="0" rtlCol="0">
            <a:spAutoFit/>
          </a:bodyPr>
          <a:lstStyle/>
          <a:p>
            <a:pPr marL="355600" indent="-342900">
              <a:lnSpc>
                <a:spcPct val="100000"/>
              </a:lnSpc>
              <a:spcBef>
                <a:spcPts val="100"/>
              </a:spcBef>
              <a:buFont typeface="Arial MT"/>
              <a:buChar char="•"/>
              <a:tabLst>
                <a:tab pos="354965" algn="l"/>
                <a:tab pos="355600" algn="l"/>
              </a:tabLst>
            </a:pPr>
            <a:r>
              <a:rPr sz="2700" spc="170" dirty="0">
                <a:latin typeface="Cambria"/>
                <a:cs typeface="Cambria"/>
              </a:rPr>
              <a:t>Team</a:t>
            </a:r>
            <a:r>
              <a:rPr sz="2700" spc="229" dirty="0">
                <a:latin typeface="Cambria"/>
                <a:cs typeface="Cambria"/>
              </a:rPr>
              <a:t> </a:t>
            </a:r>
            <a:r>
              <a:rPr sz="2700" spc="135" dirty="0">
                <a:latin typeface="Cambria"/>
                <a:cs typeface="Cambria"/>
              </a:rPr>
              <a:t>Leader:</a:t>
            </a:r>
            <a:endParaRPr sz="2700">
              <a:latin typeface="Cambria"/>
              <a:cs typeface="Cambria"/>
            </a:endParaRPr>
          </a:p>
          <a:p>
            <a:pPr>
              <a:lnSpc>
                <a:spcPct val="100000"/>
              </a:lnSpc>
              <a:spcBef>
                <a:spcPts val="30"/>
              </a:spcBef>
              <a:buFont typeface="Arial MT"/>
              <a:buChar char="•"/>
            </a:pPr>
            <a:endParaRPr sz="2950">
              <a:latin typeface="Cambria"/>
              <a:cs typeface="Cambria"/>
            </a:endParaRPr>
          </a:p>
          <a:p>
            <a:pPr marL="756285" marR="166370" lvl="1" indent="-287020">
              <a:lnSpc>
                <a:spcPct val="70000"/>
              </a:lnSpc>
              <a:buFont typeface="Arial MT"/>
              <a:buChar char="–"/>
              <a:tabLst>
                <a:tab pos="756920" algn="l"/>
              </a:tabLst>
            </a:pPr>
            <a:r>
              <a:rPr sz="2400" spc="210" dirty="0">
                <a:latin typeface="Cambria"/>
                <a:cs typeface="Cambria"/>
              </a:rPr>
              <a:t>Conduct</a:t>
            </a:r>
            <a:r>
              <a:rPr sz="2400" spc="225" dirty="0">
                <a:latin typeface="Cambria"/>
                <a:cs typeface="Cambria"/>
              </a:rPr>
              <a:t> </a:t>
            </a:r>
            <a:r>
              <a:rPr sz="2400" spc="220" dirty="0">
                <a:latin typeface="Cambria"/>
                <a:cs typeface="Cambria"/>
              </a:rPr>
              <a:t>a</a:t>
            </a:r>
            <a:r>
              <a:rPr sz="2400" spc="229" dirty="0">
                <a:latin typeface="Cambria"/>
                <a:cs typeface="Cambria"/>
              </a:rPr>
              <a:t> </a:t>
            </a:r>
            <a:r>
              <a:rPr sz="2400" spc="100" dirty="0">
                <a:latin typeface="Cambria"/>
                <a:cs typeface="Cambria"/>
              </a:rPr>
              <a:t>pre-visit</a:t>
            </a:r>
            <a:r>
              <a:rPr sz="2400" spc="254" dirty="0">
                <a:latin typeface="Cambria"/>
                <a:cs typeface="Cambria"/>
              </a:rPr>
              <a:t> </a:t>
            </a:r>
            <a:r>
              <a:rPr sz="2400" spc="125" dirty="0">
                <a:latin typeface="Cambria"/>
                <a:cs typeface="Cambria"/>
              </a:rPr>
              <a:t>meeting</a:t>
            </a:r>
            <a:r>
              <a:rPr sz="2400" spc="254" dirty="0">
                <a:latin typeface="Cambria"/>
                <a:cs typeface="Cambria"/>
              </a:rPr>
              <a:t> </a:t>
            </a:r>
            <a:r>
              <a:rPr sz="2400" spc="105" dirty="0">
                <a:latin typeface="Cambria"/>
                <a:cs typeface="Cambria"/>
              </a:rPr>
              <a:t>with</a:t>
            </a:r>
            <a:r>
              <a:rPr sz="2400" spc="225" dirty="0">
                <a:latin typeface="Cambria"/>
                <a:cs typeface="Cambria"/>
              </a:rPr>
              <a:t> </a:t>
            </a:r>
            <a:r>
              <a:rPr sz="2400" spc="114" dirty="0">
                <a:latin typeface="Cambria"/>
                <a:cs typeface="Cambria"/>
              </a:rPr>
              <a:t>all</a:t>
            </a:r>
            <a:r>
              <a:rPr sz="2400" spc="235" dirty="0">
                <a:latin typeface="Cambria"/>
                <a:cs typeface="Cambria"/>
              </a:rPr>
              <a:t> </a:t>
            </a:r>
            <a:r>
              <a:rPr sz="2400" spc="135" dirty="0">
                <a:latin typeface="Cambria"/>
                <a:cs typeface="Cambria"/>
              </a:rPr>
              <a:t>evaluators</a:t>
            </a:r>
            <a:r>
              <a:rPr sz="2400" spc="229" dirty="0">
                <a:latin typeface="Cambria"/>
                <a:cs typeface="Cambria"/>
              </a:rPr>
              <a:t> </a:t>
            </a:r>
            <a:r>
              <a:rPr sz="2400" spc="155" dirty="0">
                <a:latin typeface="Cambria"/>
                <a:cs typeface="Cambria"/>
              </a:rPr>
              <a:t>on </a:t>
            </a:r>
            <a:r>
              <a:rPr sz="2400" spc="-515" dirty="0">
                <a:latin typeface="Cambria"/>
                <a:cs typeface="Cambria"/>
              </a:rPr>
              <a:t> </a:t>
            </a:r>
            <a:r>
              <a:rPr sz="2400" spc="150" dirty="0">
                <a:latin typeface="Cambria"/>
                <a:cs typeface="Cambria"/>
              </a:rPr>
              <a:t>day</a:t>
            </a:r>
            <a:r>
              <a:rPr sz="2400" spc="229" dirty="0">
                <a:latin typeface="Cambria"/>
                <a:cs typeface="Cambria"/>
              </a:rPr>
              <a:t> </a:t>
            </a:r>
            <a:r>
              <a:rPr sz="2400" spc="65" dirty="0">
                <a:latin typeface="Cambria"/>
                <a:cs typeface="Cambria"/>
              </a:rPr>
              <a:t>zero</a:t>
            </a:r>
            <a:r>
              <a:rPr sz="2400" spc="235" dirty="0">
                <a:latin typeface="Cambria"/>
                <a:cs typeface="Cambria"/>
              </a:rPr>
              <a:t> </a:t>
            </a:r>
            <a:r>
              <a:rPr sz="2400" spc="50" dirty="0">
                <a:latin typeface="Cambria"/>
                <a:cs typeface="Cambria"/>
              </a:rPr>
              <a:t>of</a:t>
            </a:r>
            <a:r>
              <a:rPr sz="2400" spc="235" dirty="0">
                <a:latin typeface="Cambria"/>
                <a:cs typeface="Cambria"/>
              </a:rPr>
              <a:t> </a:t>
            </a:r>
            <a:r>
              <a:rPr sz="2400" spc="140" dirty="0">
                <a:latin typeface="Cambria"/>
                <a:cs typeface="Cambria"/>
              </a:rPr>
              <a:t>the</a:t>
            </a:r>
            <a:r>
              <a:rPr sz="2400" spc="235" dirty="0">
                <a:latin typeface="Cambria"/>
                <a:cs typeface="Cambria"/>
              </a:rPr>
              <a:t> </a:t>
            </a:r>
            <a:r>
              <a:rPr sz="2400" spc="90" dirty="0">
                <a:latin typeface="Cambria"/>
                <a:cs typeface="Cambria"/>
              </a:rPr>
              <a:t>visit</a:t>
            </a:r>
            <a:endParaRPr sz="2400">
              <a:latin typeface="Cambria"/>
              <a:cs typeface="Cambria"/>
            </a:endParaRPr>
          </a:p>
          <a:p>
            <a:pPr lvl="1">
              <a:lnSpc>
                <a:spcPct val="100000"/>
              </a:lnSpc>
              <a:spcBef>
                <a:spcPts val="5"/>
              </a:spcBef>
              <a:buFont typeface="Arial MT"/>
              <a:buChar char="–"/>
            </a:pPr>
            <a:endParaRPr sz="2700">
              <a:latin typeface="Cambria"/>
              <a:cs typeface="Cambria"/>
            </a:endParaRPr>
          </a:p>
          <a:p>
            <a:pPr marL="756285" marR="5080" lvl="1" indent="-287020">
              <a:lnSpc>
                <a:spcPct val="70000"/>
              </a:lnSpc>
              <a:buFont typeface="Arial MT"/>
              <a:buChar char="–"/>
              <a:tabLst>
                <a:tab pos="756920" algn="l"/>
              </a:tabLst>
            </a:pPr>
            <a:r>
              <a:rPr sz="2400" spc="120" dirty="0">
                <a:latin typeface="Cambria"/>
                <a:cs typeface="Cambria"/>
              </a:rPr>
              <a:t>Initiates</a:t>
            </a:r>
            <a:r>
              <a:rPr sz="2400" spc="235" dirty="0">
                <a:latin typeface="Cambria"/>
                <a:cs typeface="Cambria"/>
              </a:rPr>
              <a:t> </a:t>
            </a:r>
            <a:r>
              <a:rPr sz="2400" spc="170" dirty="0">
                <a:latin typeface="Cambria"/>
                <a:cs typeface="Cambria"/>
              </a:rPr>
              <a:t>discussion</a:t>
            </a:r>
            <a:r>
              <a:rPr sz="2400" spc="260" dirty="0">
                <a:latin typeface="Cambria"/>
                <a:cs typeface="Cambria"/>
              </a:rPr>
              <a:t> </a:t>
            </a:r>
            <a:r>
              <a:rPr sz="2400" spc="165" dirty="0">
                <a:latin typeface="Cambria"/>
                <a:cs typeface="Cambria"/>
              </a:rPr>
              <a:t>on</a:t>
            </a:r>
            <a:r>
              <a:rPr sz="2400" spc="235" dirty="0">
                <a:latin typeface="Cambria"/>
                <a:cs typeface="Cambria"/>
              </a:rPr>
              <a:t> </a:t>
            </a:r>
            <a:r>
              <a:rPr sz="2400" spc="140" dirty="0">
                <a:latin typeface="Cambria"/>
                <a:cs typeface="Cambria"/>
              </a:rPr>
              <a:t>the</a:t>
            </a:r>
            <a:r>
              <a:rPr sz="2400" spc="220" dirty="0">
                <a:latin typeface="Cambria"/>
                <a:cs typeface="Cambria"/>
              </a:rPr>
              <a:t> </a:t>
            </a:r>
            <a:r>
              <a:rPr sz="2400" spc="125" dirty="0">
                <a:latin typeface="Cambria"/>
                <a:cs typeface="Cambria"/>
              </a:rPr>
              <a:t>observations</a:t>
            </a:r>
            <a:r>
              <a:rPr sz="2400" spc="235" dirty="0">
                <a:latin typeface="Cambria"/>
                <a:cs typeface="Cambria"/>
              </a:rPr>
              <a:t> </a:t>
            </a:r>
            <a:r>
              <a:rPr sz="2400" spc="175" dirty="0">
                <a:latin typeface="Cambria"/>
                <a:cs typeface="Cambria"/>
              </a:rPr>
              <a:t>made</a:t>
            </a:r>
            <a:r>
              <a:rPr sz="2400" spc="215" dirty="0">
                <a:latin typeface="Cambria"/>
                <a:cs typeface="Cambria"/>
              </a:rPr>
              <a:t> </a:t>
            </a:r>
            <a:r>
              <a:rPr sz="2400" spc="100" dirty="0">
                <a:latin typeface="Cambria"/>
                <a:cs typeface="Cambria"/>
              </a:rPr>
              <a:t>after </a:t>
            </a:r>
            <a:r>
              <a:rPr sz="2400" spc="-509" dirty="0">
                <a:latin typeface="Cambria"/>
                <a:cs typeface="Cambria"/>
              </a:rPr>
              <a:t> </a:t>
            </a:r>
            <a:r>
              <a:rPr sz="2400" spc="110" dirty="0">
                <a:latin typeface="Cambria"/>
                <a:cs typeface="Cambria"/>
              </a:rPr>
              <a:t>going</a:t>
            </a:r>
            <a:r>
              <a:rPr sz="2400" spc="260" dirty="0">
                <a:latin typeface="Cambria"/>
                <a:cs typeface="Cambria"/>
              </a:rPr>
              <a:t> </a:t>
            </a:r>
            <a:r>
              <a:rPr sz="2400" spc="160" dirty="0">
                <a:latin typeface="Cambria"/>
                <a:cs typeface="Cambria"/>
              </a:rPr>
              <a:t>through</a:t>
            </a:r>
            <a:r>
              <a:rPr sz="2400" spc="235" dirty="0">
                <a:latin typeface="Cambria"/>
                <a:cs typeface="Cambria"/>
              </a:rPr>
              <a:t> </a:t>
            </a:r>
            <a:r>
              <a:rPr sz="2400" spc="250" dirty="0">
                <a:latin typeface="Cambria"/>
                <a:cs typeface="Cambria"/>
              </a:rPr>
              <a:t>SAR</a:t>
            </a:r>
            <a:r>
              <a:rPr sz="2400" spc="235" dirty="0">
                <a:latin typeface="Cambria"/>
                <a:cs typeface="Cambria"/>
              </a:rPr>
              <a:t> </a:t>
            </a:r>
            <a:r>
              <a:rPr sz="2400" spc="145" dirty="0">
                <a:latin typeface="Cambria"/>
                <a:cs typeface="Cambria"/>
              </a:rPr>
              <a:t>in</a:t>
            </a:r>
            <a:r>
              <a:rPr sz="2400" spc="240" dirty="0">
                <a:latin typeface="Cambria"/>
                <a:cs typeface="Cambria"/>
              </a:rPr>
              <a:t> </a:t>
            </a:r>
            <a:r>
              <a:rPr sz="2400" spc="150" dirty="0">
                <a:latin typeface="Cambria"/>
                <a:cs typeface="Cambria"/>
              </a:rPr>
              <a:t>the</a:t>
            </a:r>
            <a:r>
              <a:rPr sz="2400" spc="235" dirty="0">
                <a:latin typeface="Cambria"/>
                <a:cs typeface="Cambria"/>
              </a:rPr>
              <a:t> </a:t>
            </a:r>
            <a:r>
              <a:rPr sz="2400" spc="95" dirty="0">
                <a:latin typeface="Cambria"/>
                <a:cs typeface="Cambria"/>
              </a:rPr>
              <a:t>pre-visit</a:t>
            </a:r>
            <a:r>
              <a:rPr sz="2400" spc="260" dirty="0">
                <a:latin typeface="Cambria"/>
                <a:cs typeface="Cambria"/>
              </a:rPr>
              <a:t> </a:t>
            </a:r>
            <a:r>
              <a:rPr sz="2400" spc="125" dirty="0">
                <a:latin typeface="Cambria"/>
                <a:cs typeface="Cambria"/>
              </a:rPr>
              <a:t>meeting</a:t>
            </a:r>
            <a:endParaRPr sz="2400">
              <a:latin typeface="Cambria"/>
              <a:cs typeface="Cambria"/>
            </a:endParaRPr>
          </a:p>
        </p:txBody>
      </p:sp>
      <p:sp>
        <p:nvSpPr>
          <p:cNvPr id="4" name="object 4"/>
          <p:cNvSpPr txBox="1"/>
          <p:nvPr/>
        </p:nvSpPr>
        <p:spPr>
          <a:xfrm>
            <a:off x="1537192" y="3821697"/>
            <a:ext cx="8072120" cy="391160"/>
          </a:xfrm>
          <a:prstGeom prst="rect">
            <a:avLst/>
          </a:prstGeom>
        </p:spPr>
        <p:txBody>
          <a:bodyPr vert="horz" wrap="square" lIns="0" tIns="12700" rIns="0" bIns="0" rtlCol="0">
            <a:spAutoFit/>
          </a:bodyPr>
          <a:lstStyle/>
          <a:p>
            <a:pPr marL="12700">
              <a:lnSpc>
                <a:spcPct val="100000"/>
              </a:lnSpc>
              <a:spcBef>
                <a:spcPts val="100"/>
              </a:spcBef>
              <a:tabLst>
                <a:tab pos="1896110" algn="l"/>
                <a:tab pos="2374265" algn="l"/>
                <a:tab pos="3130550" algn="l"/>
                <a:tab pos="3700145" algn="l"/>
                <a:tab pos="5645150" algn="l"/>
                <a:tab pos="6236335" algn="l"/>
                <a:tab pos="6882765" algn="l"/>
              </a:tabLst>
            </a:pPr>
            <a:r>
              <a:rPr sz="2400" dirty="0">
                <a:latin typeface="Arial MT"/>
                <a:cs typeface="Arial MT"/>
              </a:rPr>
              <a:t>–</a:t>
            </a:r>
            <a:r>
              <a:rPr sz="2400" spc="250" dirty="0">
                <a:latin typeface="Arial MT"/>
                <a:cs typeface="Arial MT"/>
              </a:rPr>
              <a:t> </a:t>
            </a:r>
            <a:r>
              <a:rPr sz="2400" spc="120" dirty="0">
                <a:latin typeface="Cambria"/>
                <a:cs typeface="Cambria"/>
              </a:rPr>
              <a:t>P</a:t>
            </a:r>
            <a:r>
              <a:rPr sz="2400" spc="60" dirty="0">
                <a:latin typeface="Cambria"/>
                <a:cs typeface="Cambria"/>
              </a:rPr>
              <a:t>r</a:t>
            </a:r>
            <a:r>
              <a:rPr sz="2400" spc="75" dirty="0">
                <a:latin typeface="Cambria"/>
                <a:cs typeface="Cambria"/>
              </a:rPr>
              <a:t>e</a:t>
            </a:r>
            <a:r>
              <a:rPr sz="2400" spc="145" dirty="0">
                <a:latin typeface="Cambria"/>
                <a:cs typeface="Cambria"/>
              </a:rPr>
              <a:t>p</a:t>
            </a:r>
            <a:r>
              <a:rPr sz="2400" spc="215" dirty="0">
                <a:latin typeface="Cambria"/>
                <a:cs typeface="Cambria"/>
              </a:rPr>
              <a:t>a</a:t>
            </a:r>
            <a:r>
              <a:rPr sz="2400" spc="60" dirty="0">
                <a:latin typeface="Cambria"/>
                <a:cs typeface="Cambria"/>
              </a:rPr>
              <a:t>r</a:t>
            </a:r>
            <a:r>
              <a:rPr sz="2400" spc="75" dirty="0">
                <a:latin typeface="Cambria"/>
                <a:cs typeface="Cambria"/>
              </a:rPr>
              <a:t>e</a:t>
            </a:r>
            <a:r>
              <a:rPr sz="2400" spc="215" dirty="0">
                <a:latin typeface="Cambria"/>
                <a:cs typeface="Cambria"/>
              </a:rPr>
              <a:t>s</a:t>
            </a:r>
            <a:r>
              <a:rPr sz="2400" dirty="0">
                <a:latin typeface="Cambria"/>
                <a:cs typeface="Cambria"/>
              </a:rPr>
              <a:t>	</a:t>
            </a:r>
            <a:r>
              <a:rPr sz="2400" spc="220" dirty="0">
                <a:latin typeface="Cambria"/>
                <a:cs typeface="Cambria"/>
              </a:rPr>
              <a:t>a</a:t>
            </a:r>
            <a:r>
              <a:rPr sz="2400" dirty="0">
                <a:latin typeface="Cambria"/>
                <a:cs typeface="Cambria"/>
              </a:rPr>
              <a:t>	</a:t>
            </a:r>
            <a:r>
              <a:rPr sz="2400" spc="40" dirty="0">
                <a:latin typeface="Cambria"/>
                <a:cs typeface="Cambria"/>
              </a:rPr>
              <a:t>l</a:t>
            </a:r>
            <a:r>
              <a:rPr sz="2400" spc="70" dirty="0">
                <a:latin typeface="Cambria"/>
                <a:cs typeface="Cambria"/>
              </a:rPr>
              <a:t>i</a:t>
            </a:r>
            <a:r>
              <a:rPr sz="2400" spc="215" dirty="0">
                <a:latin typeface="Cambria"/>
                <a:cs typeface="Cambria"/>
              </a:rPr>
              <a:t>s</a:t>
            </a:r>
            <a:r>
              <a:rPr sz="2400" spc="95" dirty="0">
                <a:latin typeface="Cambria"/>
                <a:cs typeface="Cambria"/>
              </a:rPr>
              <a:t>t</a:t>
            </a:r>
            <a:r>
              <a:rPr sz="2400" dirty="0">
                <a:latin typeface="Cambria"/>
                <a:cs typeface="Cambria"/>
              </a:rPr>
              <a:t>	</a:t>
            </a:r>
            <a:r>
              <a:rPr sz="2400" spc="65" dirty="0">
                <a:latin typeface="Cambria"/>
                <a:cs typeface="Cambria"/>
              </a:rPr>
              <a:t>o</a:t>
            </a:r>
            <a:r>
              <a:rPr sz="2400" spc="40" dirty="0">
                <a:latin typeface="Cambria"/>
                <a:cs typeface="Cambria"/>
              </a:rPr>
              <a:t>f</a:t>
            </a:r>
            <a:r>
              <a:rPr sz="2400" dirty="0">
                <a:latin typeface="Cambria"/>
                <a:cs typeface="Cambria"/>
              </a:rPr>
              <a:t>	</a:t>
            </a:r>
            <a:r>
              <a:rPr sz="2400" spc="130" dirty="0">
                <a:latin typeface="Cambria"/>
                <a:cs typeface="Cambria"/>
              </a:rPr>
              <a:t>d</a:t>
            </a:r>
            <a:r>
              <a:rPr sz="2400" spc="65" dirty="0">
                <a:latin typeface="Cambria"/>
                <a:cs typeface="Cambria"/>
              </a:rPr>
              <a:t>o</a:t>
            </a:r>
            <a:r>
              <a:rPr sz="2400" spc="185" dirty="0">
                <a:latin typeface="Cambria"/>
                <a:cs typeface="Cambria"/>
              </a:rPr>
              <a:t>c</a:t>
            </a:r>
            <a:r>
              <a:rPr sz="2400" spc="325" dirty="0">
                <a:latin typeface="Cambria"/>
                <a:cs typeface="Cambria"/>
              </a:rPr>
              <a:t>u</a:t>
            </a:r>
            <a:r>
              <a:rPr sz="2400" spc="254" dirty="0">
                <a:latin typeface="Cambria"/>
                <a:cs typeface="Cambria"/>
              </a:rPr>
              <a:t>m</a:t>
            </a:r>
            <a:r>
              <a:rPr sz="2400" spc="75" dirty="0">
                <a:latin typeface="Cambria"/>
                <a:cs typeface="Cambria"/>
              </a:rPr>
              <a:t>e</a:t>
            </a:r>
            <a:r>
              <a:rPr sz="2400" spc="235" dirty="0">
                <a:latin typeface="Cambria"/>
                <a:cs typeface="Cambria"/>
              </a:rPr>
              <a:t>n</a:t>
            </a:r>
            <a:r>
              <a:rPr sz="2400" spc="95" dirty="0">
                <a:latin typeface="Cambria"/>
                <a:cs typeface="Cambria"/>
              </a:rPr>
              <a:t>t</a:t>
            </a:r>
            <a:r>
              <a:rPr sz="2400" spc="215" dirty="0">
                <a:latin typeface="Cambria"/>
                <a:cs typeface="Cambria"/>
              </a:rPr>
              <a:t>s</a:t>
            </a:r>
            <a:r>
              <a:rPr sz="2400" dirty="0">
                <a:latin typeface="Cambria"/>
                <a:cs typeface="Cambria"/>
              </a:rPr>
              <a:t>	</a:t>
            </a:r>
            <a:r>
              <a:rPr sz="2400" spc="114" dirty="0">
                <a:latin typeface="Cambria"/>
                <a:cs typeface="Cambria"/>
              </a:rPr>
              <a:t>t</a:t>
            </a:r>
            <a:r>
              <a:rPr sz="2400" spc="70" dirty="0">
                <a:latin typeface="Cambria"/>
                <a:cs typeface="Cambria"/>
              </a:rPr>
              <a:t>o</a:t>
            </a:r>
            <a:r>
              <a:rPr sz="2400" dirty="0">
                <a:latin typeface="Cambria"/>
                <a:cs typeface="Cambria"/>
              </a:rPr>
              <a:t>	</a:t>
            </a:r>
            <a:r>
              <a:rPr sz="2400" spc="165" dirty="0">
                <a:latin typeface="Cambria"/>
                <a:cs typeface="Cambria"/>
              </a:rPr>
              <a:t>b</a:t>
            </a:r>
            <a:r>
              <a:rPr sz="2400" spc="75" dirty="0">
                <a:latin typeface="Cambria"/>
                <a:cs typeface="Cambria"/>
              </a:rPr>
              <a:t>e</a:t>
            </a:r>
            <a:r>
              <a:rPr sz="2400" dirty="0">
                <a:latin typeface="Cambria"/>
                <a:cs typeface="Cambria"/>
              </a:rPr>
              <a:t>	</a:t>
            </a:r>
            <a:r>
              <a:rPr sz="2400" spc="35" dirty="0">
                <a:latin typeface="Cambria"/>
                <a:cs typeface="Cambria"/>
              </a:rPr>
              <a:t>v</a:t>
            </a:r>
            <a:r>
              <a:rPr sz="2400" spc="75" dirty="0">
                <a:latin typeface="Cambria"/>
                <a:cs typeface="Cambria"/>
              </a:rPr>
              <a:t>e</a:t>
            </a:r>
            <a:r>
              <a:rPr sz="2400" spc="60" dirty="0">
                <a:latin typeface="Cambria"/>
                <a:cs typeface="Cambria"/>
              </a:rPr>
              <a:t>r</a:t>
            </a:r>
            <a:r>
              <a:rPr sz="2400" spc="50" dirty="0">
                <a:latin typeface="Cambria"/>
                <a:cs typeface="Cambria"/>
              </a:rPr>
              <a:t>i</a:t>
            </a:r>
            <a:r>
              <a:rPr sz="2400" spc="40" dirty="0">
                <a:latin typeface="Cambria"/>
                <a:cs typeface="Cambria"/>
              </a:rPr>
              <a:t>f</a:t>
            </a:r>
            <a:r>
              <a:rPr sz="2400" spc="50" dirty="0">
                <a:latin typeface="Cambria"/>
                <a:cs typeface="Cambria"/>
              </a:rPr>
              <a:t>i</a:t>
            </a:r>
            <a:r>
              <a:rPr sz="2400" spc="75" dirty="0">
                <a:latin typeface="Cambria"/>
                <a:cs typeface="Cambria"/>
              </a:rPr>
              <a:t>e</a:t>
            </a:r>
            <a:r>
              <a:rPr sz="2400" spc="150" dirty="0">
                <a:latin typeface="Cambria"/>
                <a:cs typeface="Cambria"/>
              </a:rPr>
              <a:t>d</a:t>
            </a:r>
            <a:r>
              <a:rPr sz="2400" spc="275" dirty="0">
                <a:latin typeface="Cambria"/>
                <a:cs typeface="Cambria"/>
              </a:rPr>
              <a:t>,</a:t>
            </a:r>
            <a:endParaRPr sz="2400">
              <a:latin typeface="Cambria"/>
              <a:cs typeface="Cambria"/>
            </a:endParaRPr>
          </a:p>
        </p:txBody>
      </p:sp>
      <p:sp>
        <p:nvSpPr>
          <p:cNvPr id="5" name="object 5"/>
          <p:cNvSpPr txBox="1"/>
          <p:nvPr/>
        </p:nvSpPr>
        <p:spPr>
          <a:xfrm>
            <a:off x="1823685" y="4077682"/>
            <a:ext cx="7785734" cy="647700"/>
          </a:xfrm>
          <a:prstGeom prst="rect">
            <a:avLst/>
          </a:prstGeom>
        </p:spPr>
        <p:txBody>
          <a:bodyPr vert="horz" wrap="square" lIns="0" tIns="121920" rIns="0" bIns="0" rtlCol="0">
            <a:spAutoFit/>
          </a:bodyPr>
          <a:lstStyle/>
          <a:p>
            <a:pPr marL="12700" marR="5080">
              <a:lnSpc>
                <a:spcPct val="70000"/>
              </a:lnSpc>
              <a:spcBef>
                <a:spcPts val="960"/>
              </a:spcBef>
              <a:tabLst>
                <a:tab pos="1716405" algn="l"/>
                <a:tab pos="2265045" algn="l"/>
                <a:tab pos="2874645" algn="l"/>
                <a:tab pos="4044950" algn="l"/>
                <a:tab pos="4873625" algn="l"/>
                <a:tab pos="6873240" algn="l"/>
                <a:tab pos="7421880" algn="l"/>
              </a:tabLst>
            </a:pPr>
            <a:r>
              <a:rPr sz="2400" spc="70" dirty="0">
                <a:latin typeface="Cambria"/>
                <a:cs typeface="Cambria"/>
              </a:rPr>
              <a:t>q</a:t>
            </a:r>
            <a:r>
              <a:rPr sz="2400" spc="300" dirty="0">
                <a:latin typeface="Cambria"/>
                <a:cs typeface="Cambria"/>
              </a:rPr>
              <a:t>u</a:t>
            </a:r>
            <a:r>
              <a:rPr sz="2400" spc="75" dirty="0">
                <a:latin typeface="Cambria"/>
                <a:cs typeface="Cambria"/>
              </a:rPr>
              <a:t>e</a:t>
            </a:r>
            <a:r>
              <a:rPr sz="2400" spc="215" dirty="0">
                <a:latin typeface="Cambria"/>
                <a:cs typeface="Cambria"/>
              </a:rPr>
              <a:t>s</a:t>
            </a:r>
            <a:r>
              <a:rPr sz="2400" spc="95" dirty="0">
                <a:latin typeface="Cambria"/>
                <a:cs typeface="Cambria"/>
              </a:rPr>
              <a:t>t</a:t>
            </a:r>
            <a:r>
              <a:rPr sz="2400" spc="50" dirty="0">
                <a:latin typeface="Cambria"/>
                <a:cs typeface="Cambria"/>
              </a:rPr>
              <a:t>i</a:t>
            </a:r>
            <a:r>
              <a:rPr sz="2400" spc="65" dirty="0">
                <a:latin typeface="Cambria"/>
                <a:cs typeface="Cambria"/>
              </a:rPr>
              <a:t>o</a:t>
            </a:r>
            <a:r>
              <a:rPr sz="2400" spc="260" dirty="0">
                <a:latin typeface="Cambria"/>
                <a:cs typeface="Cambria"/>
              </a:rPr>
              <a:t>n</a:t>
            </a:r>
            <a:r>
              <a:rPr sz="2400" spc="215" dirty="0">
                <a:latin typeface="Cambria"/>
                <a:cs typeface="Cambria"/>
              </a:rPr>
              <a:t>s</a:t>
            </a:r>
            <a:r>
              <a:rPr sz="2400" dirty="0">
                <a:latin typeface="Cambria"/>
                <a:cs typeface="Cambria"/>
              </a:rPr>
              <a:t>	</a:t>
            </a:r>
            <a:r>
              <a:rPr sz="2400" spc="95" dirty="0">
                <a:latin typeface="Cambria"/>
                <a:cs typeface="Cambria"/>
              </a:rPr>
              <a:t>t</a:t>
            </a:r>
            <a:r>
              <a:rPr sz="2400" spc="70" dirty="0">
                <a:latin typeface="Cambria"/>
                <a:cs typeface="Cambria"/>
              </a:rPr>
              <a:t>o</a:t>
            </a:r>
            <a:r>
              <a:rPr sz="2400" dirty="0">
                <a:latin typeface="Cambria"/>
                <a:cs typeface="Cambria"/>
              </a:rPr>
              <a:t>	</a:t>
            </a:r>
            <a:r>
              <a:rPr sz="2400" spc="165" dirty="0">
                <a:latin typeface="Cambria"/>
                <a:cs typeface="Cambria"/>
              </a:rPr>
              <a:t>b</a:t>
            </a:r>
            <a:r>
              <a:rPr sz="2400" spc="75" dirty="0">
                <a:latin typeface="Cambria"/>
                <a:cs typeface="Cambria"/>
              </a:rPr>
              <a:t>e</a:t>
            </a:r>
            <a:r>
              <a:rPr sz="2400" dirty="0">
                <a:latin typeface="Cambria"/>
                <a:cs typeface="Cambria"/>
              </a:rPr>
              <a:t>	</a:t>
            </a:r>
            <a:r>
              <a:rPr sz="2400" spc="60" dirty="0">
                <a:latin typeface="Cambria"/>
                <a:cs typeface="Cambria"/>
              </a:rPr>
              <a:t>r</a:t>
            </a:r>
            <a:r>
              <a:rPr sz="2400" spc="215" dirty="0">
                <a:latin typeface="Cambria"/>
                <a:cs typeface="Cambria"/>
              </a:rPr>
              <a:t>a</a:t>
            </a:r>
            <a:r>
              <a:rPr sz="2400" spc="50" dirty="0">
                <a:latin typeface="Cambria"/>
                <a:cs typeface="Cambria"/>
              </a:rPr>
              <a:t>i</a:t>
            </a:r>
            <a:r>
              <a:rPr sz="2400" spc="215" dirty="0">
                <a:latin typeface="Cambria"/>
                <a:cs typeface="Cambria"/>
              </a:rPr>
              <a:t>s</a:t>
            </a:r>
            <a:r>
              <a:rPr sz="2400" spc="75" dirty="0">
                <a:latin typeface="Cambria"/>
                <a:cs typeface="Cambria"/>
              </a:rPr>
              <a:t>e</a:t>
            </a:r>
            <a:r>
              <a:rPr sz="2400" spc="155" dirty="0">
                <a:latin typeface="Cambria"/>
                <a:cs typeface="Cambria"/>
              </a:rPr>
              <a:t>d</a:t>
            </a:r>
            <a:r>
              <a:rPr sz="2400" dirty="0">
                <a:latin typeface="Cambria"/>
                <a:cs typeface="Cambria"/>
              </a:rPr>
              <a:t>	</a:t>
            </a:r>
            <a:r>
              <a:rPr sz="2400" spc="215" dirty="0">
                <a:latin typeface="Cambria"/>
                <a:cs typeface="Cambria"/>
              </a:rPr>
              <a:t>a</a:t>
            </a:r>
            <a:r>
              <a:rPr sz="2400" spc="235" dirty="0">
                <a:latin typeface="Cambria"/>
                <a:cs typeface="Cambria"/>
              </a:rPr>
              <a:t>n</a:t>
            </a:r>
            <a:r>
              <a:rPr sz="2400" spc="155" dirty="0">
                <a:latin typeface="Cambria"/>
                <a:cs typeface="Cambria"/>
              </a:rPr>
              <a:t>d</a:t>
            </a:r>
            <a:r>
              <a:rPr sz="2400" dirty="0">
                <a:latin typeface="Cambria"/>
                <a:cs typeface="Cambria"/>
              </a:rPr>
              <a:t>	</a:t>
            </a:r>
            <a:r>
              <a:rPr sz="2400" spc="50" dirty="0">
                <a:latin typeface="Cambria"/>
                <a:cs typeface="Cambria"/>
              </a:rPr>
              <a:t>i</a:t>
            </a:r>
            <a:r>
              <a:rPr sz="2400" spc="235" dirty="0">
                <a:latin typeface="Cambria"/>
                <a:cs typeface="Cambria"/>
              </a:rPr>
              <a:t>n</a:t>
            </a:r>
            <a:r>
              <a:rPr sz="2400" spc="40" dirty="0">
                <a:latin typeface="Cambria"/>
                <a:cs typeface="Cambria"/>
              </a:rPr>
              <a:t>f</a:t>
            </a:r>
            <a:r>
              <a:rPr sz="2400" spc="65" dirty="0">
                <a:latin typeface="Cambria"/>
                <a:cs typeface="Cambria"/>
              </a:rPr>
              <a:t>o</a:t>
            </a:r>
            <a:r>
              <a:rPr sz="2400" spc="60" dirty="0">
                <a:latin typeface="Cambria"/>
                <a:cs typeface="Cambria"/>
              </a:rPr>
              <a:t>r</a:t>
            </a:r>
            <a:r>
              <a:rPr sz="2400" spc="254" dirty="0">
                <a:latin typeface="Cambria"/>
                <a:cs typeface="Cambria"/>
              </a:rPr>
              <a:t>m</a:t>
            </a:r>
            <a:r>
              <a:rPr sz="2400" spc="215" dirty="0">
                <a:latin typeface="Cambria"/>
                <a:cs typeface="Cambria"/>
              </a:rPr>
              <a:t>a</a:t>
            </a:r>
            <a:r>
              <a:rPr sz="2400" spc="95" dirty="0">
                <a:latin typeface="Cambria"/>
                <a:cs typeface="Cambria"/>
              </a:rPr>
              <a:t>t</a:t>
            </a:r>
            <a:r>
              <a:rPr sz="2400" spc="50" dirty="0">
                <a:latin typeface="Cambria"/>
                <a:cs typeface="Cambria"/>
              </a:rPr>
              <a:t>i</a:t>
            </a:r>
            <a:r>
              <a:rPr sz="2400" spc="65" dirty="0">
                <a:latin typeface="Cambria"/>
                <a:cs typeface="Cambria"/>
              </a:rPr>
              <a:t>o</a:t>
            </a:r>
            <a:r>
              <a:rPr sz="2400" spc="240" dirty="0">
                <a:latin typeface="Cambria"/>
                <a:cs typeface="Cambria"/>
              </a:rPr>
              <a:t>n</a:t>
            </a:r>
            <a:r>
              <a:rPr sz="2400" dirty="0">
                <a:latin typeface="Cambria"/>
                <a:cs typeface="Cambria"/>
              </a:rPr>
              <a:t>	</a:t>
            </a:r>
            <a:r>
              <a:rPr sz="2400" spc="95" dirty="0">
                <a:latin typeface="Cambria"/>
                <a:cs typeface="Cambria"/>
              </a:rPr>
              <a:t>t</a:t>
            </a:r>
            <a:r>
              <a:rPr sz="2400" spc="70" dirty="0">
                <a:latin typeface="Cambria"/>
                <a:cs typeface="Cambria"/>
              </a:rPr>
              <a:t>o</a:t>
            </a:r>
            <a:r>
              <a:rPr sz="2400" dirty="0">
                <a:latin typeface="Cambria"/>
                <a:cs typeface="Cambria"/>
              </a:rPr>
              <a:t>	</a:t>
            </a:r>
            <a:r>
              <a:rPr sz="2400" spc="190" dirty="0">
                <a:latin typeface="Cambria"/>
                <a:cs typeface="Cambria"/>
              </a:rPr>
              <a:t>b</a:t>
            </a:r>
            <a:r>
              <a:rPr sz="2400" spc="45" dirty="0">
                <a:latin typeface="Cambria"/>
                <a:cs typeface="Cambria"/>
              </a:rPr>
              <a:t>e  </a:t>
            </a:r>
            <a:r>
              <a:rPr sz="2400" spc="130" dirty="0">
                <a:latin typeface="Cambria"/>
                <a:cs typeface="Cambria"/>
              </a:rPr>
              <a:t>obtained</a:t>
            </a:r>
            <a:r>
              <a:rPr sz="2400" spc="229" dirty="0">
                <a:latin typeface="Cambria"/>
                <a:cs typeface="Cambria"/>
              </a:rPr>
              <a:t> </a:t>
            </a:r>
            <a:r>
              <a:rPr sz="2400" spc="105" dirty="0">
                <a:latin typeface="Cambria"/>
                <a:cs typeface="Cambria"/>
              </a:rPr>
              <a:t>from</a:t>
            </a:r>
            <a:r>
              <a:rPr sz="2400" spc="235" dirty="0">
                <a:latin typeface="Cambria"/>
                <a:cs typeface="Cambria"/>
              </a:rPr>
              <a:t> </a:t>
            </a:r>
            <a:r>
              <a:rPr sz="2400" spc="140" dirty="0">
                <a:latin typeface="Cambria"/>
                <a:cs typeface="Cambria"/>
              </a:rPr>
              <a:t>the</a:t>
            </a:r>
            <a:r>
              <a:rPr sz="2400" spc="235" dirty="0">
                <a:latin typeface="Cambria"/>
                <a:cs typeface="Cambria"/>
              </a:rPr>
              <a:t> </a:t>
            </a:r>
            <a:r>
              <a:rPr sz="2400" spc="145" dirty="0">
                <a:latin typeface="Cambria"/>
                <a:cs typeface="Cambria"/>
              </a:rPr>
              <a:t>institution/department</a:t>
            </a:r>
            <a:endParaRPr sz="2400">
              <a:latin typeface="Cambria"/>
              <a:cs typeface="Cambria"/>
            </a:endParaRPr>
          </a:p>
        </p:txBody>
      </p:sp>
      <p:sp>
        <p:nvSpPr>
          <p:cNvPr id="6" name="object 6"/>
          <p:cNvSpPr txBox="1"/>
          <p:nvPr/>
        </p:nvSpPr>
        <p:spPr>
          <a:xfrm>
            <a:off x="1537192" y="4992079"/>
            <a:ext cx="7012305" cy="1964055"/>
          </a:xfrm>
          <a:prstGeom prst="rect">
            <a:avLst/>
          </a:prstGeom>
        </p:spPr>
        <p:txBody>
          <a:bodyPr vert="horz" wrap="square" lIns="0" tIns="12700" rIns="0" bIns="0" rtlCol="0">
            <a:spAutoFit/>
          </a:bodyPr>
          <a:lstStyle/>
          <a:p>
            <a:pPr marL="299085" indent="-287020">
              <a:lnSpc>
                <a:spcPct val="100000"/>
              </a:lnSpc>
              <a:spcBef>
                <a:spcPts val="100"/>
              </a:spcBef>
              <a:buFont typeface="Arial MT"/>
              <a:buChar char="–"/>
              <a:tabLst>
                <a:tab pos="299720" algn="l"/>
              </a:tabLst>
            </a:pPr>
            <a:r>
              <a:rPr sz="2400" spc="150" dirty="0">
                <a:latin typeface="Cambria"/>
                <a:cs typeface="Cambria"/>
              </a:rPr>
              <a:t>Collects</a:t>
            </a:r>
            <a:r>
              <a:rPr sz="2400" spc="250" dirty="0">
                <a:latin typeface="Cambria"/>
                <a:cs typeface="Cambria"/>
              </a:rPr>
              <a:t> </a:t>
            </a:r>
            <a:r>
              <a:rPr sz="2400" spc="100" dirty="0">
                <a:latin typeface="Cambria"/>
                <a:cs typeface="Cambria"/>
              </a:rPr>
              <a:t>pre-visit</a:t>
            </a:r>
            <a:r>
              <a:rPr sz="2400" spc="225" dirty="0">
                <a:latin typeface="Cambria"/>
                <a:cs typeface="Cambria"/>
              </a:rPr>
              <a:t> </a:t>
            </a:r>
            <a:r>
              <a:rPr sz="2400" spc="85" dirty="0">
                <a:latin typeface="Cambria"/>
                <a:cs typeface="Cambria"/>
              </a:rPr>
              <a:t>report</a:t>
            </a:r>
            <a:r>
              <a:rPr sz="2400" spc="229" dirty="0">
                <a:latin typeface="Cambria"/>
                <a:cs typeface="Cambria"/>
              </a:rPr>
              <a:t> </a:t>
            </a:r>
            <a:r>
              <a:rPr sz="2400" spc="100" dirty="0">
                <a:latin typeface="Cambria"/>
                <a:cs typeface="Cambria"/>
              </a:rPr>
              <a:t>from</a:t>
            </a:r>
            <a:r>
              <a:rPr sz="2400" spc="225" dirty="0">
                <a:latin typeface="Cambria"/>
                <a:cs typeface="Cambria"/>
              </a:rPr>
              <a:t> </a:t>
            </a:r>
            <a:r>
              <a:rPr sz="2400" spc="185" dirty="0">
                <a:latin typeface="Cambria"/>
                <a:cs typeface="Cambria"/>
              </a:rPr>
              <a:t>each</a:t>
            </a:r>
            <a:r>
              <a:rPr sz="2400" spc="225" dirty="0">
                <a:latin typeface="Cambria"/>
                <a:cs typeface="Cambria"/>
              </a:rPr>
              <a:t> </a:t>
            </a:r>
            <a:r>
              <a:rPr sz="2400" spc="125" dirty="0">
                <a:latin typeface="Cambria"/>
                <a:cs typeface="Cambria"/>
              </a:rPr>
              <a:t>evaluator</a:t>
            </a:r>
            <a:endParaRPr sz="2400">
              <a:latin typeface="Cambria"/>
              <a:cs typeface="Cambria"/>
            </a:endParaRPr>
          </a:p>
          <a:p>
            <a:pPr marL="299085" indent="-287020">
              <a:lnSpc>
                <a:spcPct val="100000"/>
              </a:lnSpc>
              <a:spcBef>
                <a:spcPts val="2305"/>
              </a:spcBef>
              <a:buFont typeface="Arial MT"/>
              <a:buChar char="–"/>
              <a:tabLst>
                <a:tab pos="299720" algn="l"/>
              </a:tabLst>
            </a:pPr>
            <a:r>
              <a:rPr sz="2400" spc="204" dirty="0">
                <a:latin typeface="Cambria"/>
                <a:cs typeface="Cambria"/>
              </a:rPr>
              <a:t>Ensures</a:t>
            </a:r>
            <a:r>
              <a:rPr sz="2400" spc="235" dirty="0">
                <a:latin typeface="Cambria"/>
                <a:cs typeface="Cambria"/>
              </a:rPr>
              <a:t> </a:t>
            </a:r>
            <a:r>
              <a:rPr sz="2400" spc="145" dirty="0">
                <a:latin typeface="Cambria"/>
                <a:cs typeface="Cambria"/>
              </a:rPr>
              <a:t>adherence</a:t>
            </a:r>
            <a:r>
              <a:rPr sz="2400" spc="235" dirty="0">
                <a:latin typeface="Cambria"/>
                <a:cs typeface="Cambria"/>
              </a:rPr>
              <a:t> </a:t>
            </a:r>
            <a:r>
              <a:rPr sz="2400" spc="50" dirty="0">
                <a:latin typeface="Cambria"/>
                <a:cs typeface="Cambria"/>
              </a:rPr>
              <a:t>of</a:t>
            </a:r>
            <a:r>
              <a:rPr sz="2400" spc="235" dirty="0">
                <a:latin typeface="Cambria"/>
                <a:cs typeface="Cambria"/>
              </a:rPr>
              <a:t> </a:t>
            </a:r>
            <a:r>
              <a:rPr sz="2400" spc="90" dirty="0">
                <a:latin typeface="Cambria"/>
                <a:cs typeface="Cambria"/>
              </a:rPr>
              <a:t>visit</a:t>
            </a:r>
            <a:r>
              <a:rPr sz="2400" spc="235" dirty="0">
                <a:latin typeface="Cambria"/>
                <a:cs typeface="Cambria"/>
              </a:rPr>
              <a:t> </a:t>
            </a:r>
            <a:r>
              <a:rPr sz="2400" spc="165" dirty="0">
                <a:latin typeface="Cambria"/>
                <a:cs typeface="Cambria"/>
              </a:rPr>
              <a:t>schedule</a:t>
            </a:r>
            <a:endParaRPr sz="2400">
              <a:latin typeface="Cambria"/>
              <a:cs typeface="Cambria"/>
            </a:endParaRPr>
          </a:p>
          <a:p>
            <a:pPr>
              <a:lnSpc>
                <a:spcPct val="100000"/>
              </a:lnSpc>
              <a:spcBef>
                <a:spcPts val="40"/>
              </a:spcBef>
            </a:pPr>
            <a:endParaRPr sz="3650">
              <a:latin typeface="Cambria"/>
              <a:cs typeface="Cambria"/>
            </a:endParaRPr>
          </a:p>
          <a:p>
            <a:pPr marR="5080" algn="r">
              <a:lnSpc>
                <a:spcPct val="100000"/>
              </a:lnSpc>
            </a:pPr>
            <a:r>
              <a:rPr sz="2400" spc="-15" dirty="0">
                <a:latin typeface="Calibri"/>
                <a:cs typeface="Calibri"/>
              </a:rPr>
              <a:t>Contd....</a:t>
            </a:r>
            <a:endParaRPr sz="2400">
              <a:latin typeface="Calibri"/>
              <a:cs typeface="Calibri"/>
            </a:endParaRPr>
          </a:p>
        </p:txBody>
      </p:sp>
      <p:pic>
        <p:nvPicPr>
          <p:cNvPr id="7" name="object 2">
            <a:extLst>
              <a:ext uri="{FF2B5EF4-FFF2-40B4-BE49-F238E27FC236}">
                <a16:creationId xmlns:a16="http://schemas.microsoft.com/office/drawing/2014/main" id="{B5DE686A-A441-4C9E-AC9F-FB70302DB014}"/>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61036" y="1051064"/>
            <a:ext cx="7995920" cy="4019550"/>
          </a:xfrm>
          <a:prstGeom prst="rect">
            <a:avLst/>
          </a:prstGeom>
        </p:spPr>
        <p:txBody>
          <a:bodyPr vert="horz" wrap="square" lIns="0" tIns="13335" rIns="0" bIns="0" rtlCol="0">
            <a:spAutoFit/>
          </a:bodyPr>
          <a:lstStyle/>
          <a:p>
            <a:pPr marL="299085" indent="-287020">
              <a:lnSpc>
                <a:spcPts val="2039"/>
              </a:lnSpc>
              <a:spcBef>
                <a:spcPts val="105"/>
              </a:spcBef>
              <a:buFont typeface="Arial MT"/>
              <a:buChar char="–"/>
              <a:tabLst>
                <a:tab pos="299085" algn="l"/>
                <a:tab pos="299720" algn="l"/>
                <a:tab pos="1398270" algn="l"/>
                <a:tab pos="3100705" algn="l"/>
                <a:tab pos="4070350" algn="l"/>
                <a:tab pos="5424805" algn="l"/>
                <a:tab pos="7104380" algn="l"/>
                <a:tab pos="7508875" algn="l"/>
              </a:tabLst>
            </a:pPr>
            <a:r>
              <a:rPr sz="2000" spc="170" dirty="0">
                <a:latin typeface="Cambria"/>
                <a:cs typeface="Cambria"/>
              </a:rPr>
              <a:t>V</a:t>
            </a:r>
            <a:r>
              <a:rPr sz="2000" spc="85" dirty="0">
                <a:latin typeface="Cambria"/>
                <a:cs typeface="Cambria"/>
              </a:rPr>
              <a:t>e</a:t>
            </a:r>
            <a:r>
              <a:rPr sz="2000" spc="50" dirty="0">
                <a:latin typeface="Cambria"/>
                <a:cs typeface="Cambria"/>
              </a:rPr>
              <a:t>r</a:t>
            </a:r>
            <a:r>
              <a:rPr sz="2000" spc="45" dirty="0">
                <a:latin typeface="Cambria"/>
                <a:cs typeface="Cambria"/>
              </a:rPr>
              <a:t>i</a:t>
            </a:r>
            <a:r>
              <a:rPr sz="2000" spc="35" dirty="0">
                <a:latin typeface="Cambria"/>
                <a:cs typeface="Cambria"/>
              </a:rPr>
              <a:t>f</a:t>
            </a:r>
            <a:r>
              <a:rPr sz="2000" spc="25" dirty="0">
                <a:latin typeface="Cambria"/>
                <a:cs typeface="Cambria"/>
              </a:rPr>
              <a:t>i</a:t>
            </a:r>
            <a:r>
              <a:rPr sz="2000" spc="65" dirty="0">
                <a:latin typeface="Cambria"/>
                <a:cs typeface="Cambria"/>
              </a:rPr>
              <a:t>e</a:t>
            </a:r>
            <a:r>
              <a:rPr sz="2000" spc="180" dirty="0">
                <a:latin typeface="Cambria"/>
                <a:cs typeface="Cambria"/>
              </a:rPr>
              <a:t>s</a:t>
            </a:r>
            <a:r>
              <a:rPr sz="2000" dirty="0">
                <a:latin typeface="Cambria"/>
                <a:cs typeface="Cambria"/>
              </a:rPr>
              <a:t>	</a:t>
            </a:r>
            <a:r>
              <a:rPr sz="2000" spc="45" dirty="0">
                <a:latin typeface="Cambria"/>
                <a:cs typeface="Cambria"/>
              </a:rPr>
              <a:t>i</a:t>
            </a:r>
            <a:r>
              <a:rPr sz="2000" spc="200" dirty="0">
                <a:latin typeface="Cambria"/>
                <a:cs typeface="Cambria"/>
              </a:rPr>
              <a:t>n</a:t>
            </a:r>
            <a:r>
              <a:rPr sz="2000" spc="155" dirty="0">
                <a:latin typeface="Cambria"/>
                <a:cs typeface="Cambria"/>
              </a:rPr>
              <a:t>s</a:t>
            </a:r>
            <a:r>
              <a:rPr sz="2000" spc="80" dirty="0">
                <a:latin typeface="Cambria"/>
                <a:cs typeface="Cambria"/>
              </a:rPr>
              <a:t>t</a:t>
            </a:r>
            <a:r>
              <a:rPr sz="2000" spc="45" dirty="0">
                <a:latin typeface="Cambria"/>
                <a:cs typeface="Cambria"/>
              </a:rPr>
              <a:t>i</a:t>
            </a:r>
            <a:r>
              <a:rPr sz="2000" spc="60" dirty="0">
                <a:latin typeface="Cambria"/>
                <a:cs typeface="Cambria"/>
              </a:rPr>
              <a:t>t</a:t>
            </a:r>
            <a:r>
              <a:rPr sz="2000" spc="270" dirty="0">
                <a:latin typeface="Cambria"/>
                <a:cs typeface="Cambria"/>
              </a:rPr>
              <a:t>u</a:t>
            </a:r>
            <a:r>
              <a:rPr sz="2000" spc="60" dirty="0">
                <a:latin typeface="Cambria"/>
                <a:cs typeface="Cambria"/>
              </a:rPr>
              <a:t>t</a:t>
            </a:r>
            <a:r>
              <a:rPr sz="2000" spc="45" dirty="0">
                <a:latin typeface="Cambria"/>
                <a:cs typeface="Cambria"/>
              </a:rPr>
              <a:t>i</a:t>
            </a:r>
            <a:r>
              <a:rPr sz="2000" spc="75" dirty="0">
                <a:latin typeface="Cambria"/>
                <a:cs typeface="Cambria"/>
              </a:rPr>
              <a:t>o</a:t>
            </a:r>
            <a:r>
              <a:rPr sz="2000" spc="200" dirty="0">
                <a:latin typeface="Cambria"/>
                <a:cs typeface="Cambria"/>
              </a:rPr>
              <a:t>n</a:t>
            </a:r>
            <a:r>
              <a:rPr sz="2000" spc="180" dirty="0">
                <a:latin typeface="Cambria"/>
                <a:cs typeface="Cambria"/>
              </a:rPr>
              <a:t>a</a:t>
            </a:r>
            <a:r>
              <a:rPr sz="2000" spc="55" dirty="0">
                <a:latin typeface="Cambria"/>
                <a:cs typeface="Cambria"/>
              </a:rPr>
              <a:t>l</a:t>
            </a:r>
            <a:r>
              <a:rPr sz="2000" dirty="0">
                <a:latin typeface="Cambria"/>
                <a:cs typeface="Cambria"/>
              </a:rPr>
              <a:t>	</a:t>
            </a:r>
            <a:r>
              <a:rPr sz="2000" spc="70" dirty="0">
                <a:latin typeface="Cambria"/>
                <a:cs typeface="Cambria"/>
              </a:rPr>
              <a:t>r</a:t>
            </a:r>
            <a:r>
              <a:rPr sz="2000" spc="65" dirty="0">
                <a:latin typeface="Cambria"/>
                <a:cs typeface="Cambria"/>
              </a:rPr>
              <a:t>e</a:t>
            </a:r>
            <a:r>
              <a:rPr sz="2000" spc="160" dirty="0">
                <a:latin typeface="Cambria"/>
                <a:cs typeface="Cambria"/>
              </a:rPr>
              <a:t>c</a:t>
            </a:r>
            <a:r>
              <a:rPr sz="2000" spc="55" dirty="0">
                <a:latin typeface="Cambria"/>
                <a:cs typeface="Cambria"/>
              </a:rPr>
              <a:t>o</a:t>
            </a:r>
            <a:r>
              <a:rPr sz="2000" spc="30" dirty="0">
                <a:latin typeface="Cambria"/>
                <a:cs typeface="Cambria"/>
              </a:rPr>
              <a:t>r</a:t>
            </a:r>
            <a:r>
              <a:rPr sz="2000" spc="130" dirty="0">
                <a:latin typeface="Cambria"/>
                <a:cs typeface="Cambria"/>
              </a:rPr>
              <a:t>d</a:t>
            </a:r>
            <a:r>
              <a:rPr sz="2000" dirty="0">
                <a:latin typeface="Cambria"/>
                <a:cs typeface="Cambria"/>
              </a:rPr>
              <a:t>	</a:t>
            </a:r>
            <a:r>
              <a:rPr sz="2000" spc="30" dirty="0">
                <a:latin typeface="Cambria"/>
                <a:cs typeface="Cambria"/>
              </a:rPr>
              <a:t>r</a:t>
            </a:r>
            <a:r>
              <a:rPr sz="2000" spc="65" dirty="0">
                <a:latin typeface="Cambria"/>
                <a:cs typeface="Cambria"/>
              </a:rPr>
              <a:t>e</a:t>
            </a:r>
            <a:r>
              <a:rPr sz="2000" spc="85" dirty="0">
                <a:latin typeface="Cambria"/>
                <a:cs typeface="Cambria"/>
              </a:rPr>
              <a:t>g</a:t>
            </a:r>
            <a:r>
              <a:rPr sz="2000" spc="180" dirty="0">
                <a:latin typeface="Cambria"/>
                <a:cs typeface="Cambria"/>
              </a:rPr>
              <a:t>a</a:t>
            </a:r>
            <a:r>
              <a:rPr sz="2000" spc="30" dirty="0">
                <a:latin typeface="Cambria"/>
                <a:cs typeface="Cambria"/>
              </a:rPr>
              <a:t>r</a:t>
            </a:r>
            <a:r>
              <a:rPr sz="2000" spc="125" dirty="0">
                <a:latin typeface="Cambria"/>
                <a:cs typeface="Cambria"/>
              </a:rPr>
              <a:t>d</a:t>
            </a:r>
            <a:r>
              <a:rPr sz="2000" spc="45" dirty="0">
                <a:latin typeface="Cambria"/>
                <a:cs typeface="Cambria"/>
              </a:rPr>
              <a:t>i</a:t>
            </a:r>
            <a:r>
              <a:rPr sz="2000" spc="200" dirty="0">
                <a:latin typeface="Cambria"/>
                <a:cs typeface="Cambria"/>
              </a:rPr>
              <a:t>n</a:t>
            </a:r>
            <a:r>
              <a:rPr sz="2000" spc="90" dirty="0">
                <a:latin typeface="Cambria"/>
                <a:cs typeface="Cambria"/>
              </a:rPr>
              <a:t>g</a:t>
            </a:r>
            <a:r>
              <a:rPr sz="2000" dirty="0">
                <a:latin typeface="Cambria"/>
                <a:cs typeface="Cambria"/>
              </a:rPr>
              <a:t>	</a:t>
            </a:r>
            <a:r>
              <a:rPr sz="2000" spc="160" dirty="0">
                <a:latin typeface="Cambria"/>
                <a:cs typeface="Cambria"/>
              </a:rPr>
              <a:t>c</a:t>
            </a:r>
            <a:r>
              <a:rPr sz="2000" spc="55" dirty="0">
                <a:latin typeface="Cambria"/>
                <a:cs typeface="Cambria"/>
              </a:rPr>
              <a:t>o</a:t>
            </a:r>
            <a:r>
              <a:rPr sz="2000" spc="200" dirty="0">
                <a:latin typeface="Cambria"/>
                <a:cs typeface="Cambria"/>
              </a:rPr>
              <a:t>n</a:t>
            </a:r>
            <a:r>
              <a:rPr sz="2000" spc="180" dirty="0">
                <a:latin typeface="Cambria"/>
                <a:cs typeface="Cambria"/>
              </a:rPr>
              <a:t>s</a:t>
            </a:r>
            <a:r>
              <a:rPr sz="2000" spc="80" dirty="0">
                <a:latin typeface="Cambria"/>
                <a:cs typeface="Cambria"/>
              </a:rPr>
              <a:t>t</a:t>
            </a:r>
            <a:r>
              <a:rPr sz="2000" spc="45" dirty="0">
                <a:latin typeface="Cambria"/>
                <a:cs typeface="Cambria"/>
              </a:rPr>
              <a:t>i</a:t>
            </a:r>
            <a:r>
              <a:rPr sz="2000" spc="80" dirty="0">
                <a:latin typeface="Cambria"/>
                <a:cs typeface="Cambria"/>
              </a:rPr>
              <a:t>t</a:t>
            </a:r>
            <a:r>
              <a:rPr sz="2000" spc="250" dirty="0">
                <a:latin typeface="Cambria"/>
                <a:cs typeface="Cambria"/>
              </a:rPr>
              <a:t>u</a:t>
            </a:r>
            <a:r>
              <a:rPr sz="2000" spc="80" dirty="0">
                <a:latin typeface="Cambria"/>
                <a:cs typeface="Cambria"/>
              </a:rPr>
              <a:t>t</a:t>
            </a:r>
            <a:r>
              <a:rPr sz="2000" spc="25" dirty="0">
                <a:latin typeface="Cambria"/>
                <a:cs typeface="Cambria"/>
              </a:rPr>
              <a:t>i</a:t>
            </a:r>
            <a:r>
              <a:rPr sz="2000" spc="75" dirty="0">
                <a:latin typeface="Cambria"/>
                <a:cs typeface="Cambria"/>
              </a:rPr>
              <a:t>o</a:t>
            </a:r>
            <a:r>
              <a:rPr sz="2000" spc="204" dirty="0">
                <a:latin typeface="Cambria"/>
                <a:cs typeface="Cambria"/>
              </a:rPr>
              <a:t>n</a:t>
            </a:r>
            <a:r>
              <a:rPr sz="2000" dirty="0">
                <a:latin typeface="Cambria"/>
                <a:cs typeface="Cambria"/>
              </a:rPr>
              <a:t>	</a:t>
            </a:r>
            <a:r>
              <a:rPr sz="2000" spc="75" dirty="0">
                <a:latin typeface="Cambria"/>
                <a:cs typeface="Cambria"/>
              </a:rPr>
              <a:t>o</a:t>
            </a:r>
            <a:r>
              <a:rPr sz="2000" spc="35" dirty="0">
                <a:latin typeface="Cambria"/>
                <a:cs typeface="Cambria"/>
              </a:rPr>
              <a:t>f</a:t>
            </a:r>
            <a:r>
              <a:rPr sz="2000" dirty="0">
                <a:latin typeface="Cambria"/>
                <a:cs typeface="Cambria"/>
              </a:rPr>
              <a:t>	</a:t>
            </a:r>
            <a:r>
              <a:rPr sz="2000" spc="380" dirty="0">
                <a:latin typeface="Cambria"/>
                <a:cs typeface="Cambria"/>
              </a:rPr>
              <a:t>G</a:t>
            </a:r>
            <a:r>
              <a:rPr sz="2000" spc="355" dirty="0">
                <a:latin typeface="Cambria"/>
                <a:cs typeface="Cambria"/>
              </a:rPr>
              <a:t>C</a:t>
            </a:r>
            <a:r>
              <a:rPr sz="2000" spc="229" dirty="0">
                <a:latin typeface="Cambria"/>
                <a:cs typeface="Cambria"/>
              </a:rPr>
              <a:t>,</a:t>
            </a:r>
            <a:endParaRPr sz="2000">
              <a:latin typeface="Cambria"/>
              <a:cs typeface="Cambria"/>
            </a:endParaRPr>
          </a:p>
          <a:p>
            <a:pPr marL="299085" marR="5080">
              <a:lnSpc>
                <a:spcPct val="70000"/>
              </a:lnSpc>
              <a:spcBef>
                <a:spcPts val="359"/>
              </a:spcBef>
            </a:pPr>
            <a:r>
              <a:rPr sz="2000" spc="110" dirty="0">
                <a:latin typeface="Cambria"/>
                <a:cs typeface="Cambria"/>
              </a:rPr>
              <a:t>Proceedings,</a:t>
            </a:r>
            <a:r>
              <a:rPr sz="2000" spc="420" dirty="0">
                <a:latin typeface="Cambria"/>
                <a:cs typeface="Cambria"/>
              </a:rPr>
              <a:t> </a:t>
            </a:r>
            <a:r>
              <a:rPr sz="2000" spc="160" dirty="0">
                <a:latin typeface="Cambria"/>
                <a:cs typeface="Cambria"/>
              </a:rPr>
              <a:t>Finance,</a:t>
            </a:r>
            <a:r>
              <a:rPr sz="2000" spc="445" dirty="0">
                <a:latin typeface="Cambria"/>
                <a:cs typeface="Cambria"/>
              </a:rPr>
              <a:t> </a:t>
            </a:r>
            <a:r>
              <a:rPr sz="2000" spc="105" dirty="0">
                <a:latin typeface="Cambria"/>
                <a:cs typeface="Cambria"/>
              </a:rPr>
              <a:t>List</a:t>
            </a:r>
            <a:r>
              <a:rPr sz="2000" spc="445" dirty="0">
                <a:latin typeface="Cambria"/>
                <a:cs typeface="Cambria"/>
              </a:rPr>
              <a:t> </a:t>
            </a:r>
            <a:r>
              <a:rPr sz="2000" spc="45" dirty="0">
                <a:latin typeface="Cambria"/>
                <a:cs typeface="Cambria"/>
              </a:rPr>
              <a:t>of</a:t>
            </a:r>
            <a:r>
              <a:rPr sz="2000" spc="445" dirty="0">
                <a:latin typeface="Cambria"/>
                <a:cs typeface="Cambria"/>
              </a:rPr>
              <a:t> </a:t>
            </a:r>
            <a:r>
              <a:rPr sz="2000" spc="120" dirty="0">
                <a:latin typeface="Cambria"/>
                <a:cs typeface="Cambria"/>
              </a:rPr>
              <a:t>faculty</a:t>
            </a:r>
            <a:r>
              <a:rPr sz="2000" spc="445" dirty="0">
                <a:latin typeface="Cambria"/>
                <a:cs typeface="Cambria"/>
              </a:rPr>
              <a:t> </a:t>
            </a:r>
            <a:r>
              <a:rPr sz="2000" spc="140" dirty="0">
                <a:latin typeface="Cambria"/>
                <a:cs typeface="Cambria"/>
              </a:rPr>
              <a:t>members,</a:t>
            </a:r>
            <a:r>
              <a:rPr sz="2000" spc="420" dirty="0">
                <a:latin typeface="Cambria"/>
                <a:cs typeface="Cambria"/>
              </a:rPr>
              <a:t> </a:t>
            </a:r>
            <a:r>
              <a:rPr sz="2000" spc="135" dirty="0">
                <a:latin typeface="Cambria"/>
                <a:cs typeface="Cambria"/>
              </a:rPr>
              <a:t>non-teaching </a:t>
            </a:r>
            <a:r>
              <a:rPr sz="2000" spc="-425" dirty="0">
                <a:latin typeface="Cambria"/>
                <a:cs typeface="Cambria"/>
              </a:rPr>
              <a:t> </a:t>
            </a:r>
            <a:r>
              <a:rPr sz="2000" spc="120" dirty="0">
                <a:latin typeface="Cambria"/>
                <a:cs typeface="Cambria"/>
              </a:rPr>
              <a:t>staff,</a:t>
            </a:r>
            <a:r>
              <a:rPr sz="2000" spc="200" dirty="0">
                <a:latin typeface="Cambria"/>
                <a:cs typeface="Cambria"/>
              </a:rPr>
              <a:t> </a:t>
            </a:r>
            <a:r>
              <a:rPr sz="2000" spc="90" dirty="0">
                <a:latin typeface="Cambria"/>
                <a:cs typeface="Cambria"/>
              </a:rPr>
              <a:t>their</a:t>
            </a:r>
            <a:r>
              <a:rPr sz="2000" spc="204" dirty="0">
                <a:latin typeface="Cambria"/>
                <a:cs typeface="Cambria"/>
              </a:rPr>
              <a:t> </a:t>
            </a:r>
            <a:r>
              <a:rPr sz="2000" spc="130" dirty="0">
                <a:latin typeface="Cambria"/>
                <a:cs typeface="Cambria"/>
              </a:rPr>
              <a:t>salaries,</a:t>
            </a:r>
            <a:r>
              <a:rPr sz="2000" spc="165" dirty="0">
                <a:latin typeface="Cambria"/>
                <a:cs typeface="Cambria"/>
              </a:rPr>
              <a:t> </a:t>
            </a:r>
            <a:r>
              <a:rPr sz="2000" spc="100" dirty="0">
                <a:latin typeface="Cambria"/>
                <a:cs typeface="Cambria"/>
              </a:rPr>
              <a:t>safety</a:t>
            </a:r>
            <a:r>
              <a:rPr sz="2000" spc="180" dirty="0">
                <a:latin typeface="Cambria"/>
                <a:cs typeface="Cambria"/>
              </a:rPr>
              <a:t> </a:t>
            </a:r>
            <a:r>
              <a:rPr sz="2000" spc="170" dirty="0">
                <a:latin typeface="Cambria"/>
                <a:cs typeface="Cambria"/>
              </a:rPr>
              <a:t>and</a:t>
            </a:r>
            <a:r>
              <a:rPr sz="2000" spc="204" dirty="0">
                <a:latin typeface="Cambria"/>
                <a:cs typeface="Cambria"/>
              </a:rPr>
              <a:t> </a:t>
            </a:r>
            <a:r>
              <a:rPr sz="2000" spc="114" dirty="0">
                <a:latin typeface="Cambria"/>
                <a:cs typeface="Cambria"/>
              </a:rPr>
              <a:t>security</a:t>
            </a:r>
            <a:r>
              <a:rPr sz="2000" spc="165" dirty="0">
                <a:latin typeface="Cambria"/>
                <a:cs typeface="Cambria"/>
              </a:rPr>
              <a:t> </a:t>
            </a:r>
            <a:r>
              <a:rPr sz="2000" spc="90" dirty="0">
                <a:latin typeface="Cambria"/>
                <a:cs typeface="Cambria"/>
              </a:rPr>
              <a:t>related</a:t>
            </a:r>
            <a:r>
              <a:rPr sz="2000" spc="140" dirty="0">
                <a:latin typeface="Cambria"/>
                <a:cs typeface="Cambria"/>
              </a:rPr>
              <a:t> </a:t>
            </a:r>
            <a:r>
              <a:rPr sz="2000" spc="120" dirty="0">
                <a:latin typeface="Cambria"/>
                <a:cs typeface="Cambria"/>
              </a:rPr>
              <a:t>matters</a:t>
            </a:r>
            <a:r>
              <a:rPr sz="2000" spc="204" dirty="0">
                <a:latin typeface="Cambria"/>
                <a:cs typeface="Cambria"/>
              </a:rPr>
              <a:t> </a:t>
            </a:r>
            <a:r>
              <a:rPr sz="2000" spc="100" dirty="0">
                <a:latin typeface="Cambria"/>
                <a:cs typeface="Cambria"/>
              </a:rPr>
              <a:t>etc</a:t>
            </a:r>
            <a:endParaRPr sz="2000">
              <a:latin typeface="Cambria"/>
              <a:cs typeface="Cambria"/>
            </a:endParaRPr>
          </a:p>
          <a:p>
            <a:pPr marL="299085" indent="-287020">
              <a:lnSpc>
                <a:spcPts val="2039"/>
              </a:lnSpc>
              <a:spcBef>
                <a:spcPts val="1920"/>
              </a:spcBef>
              <a:buFont typeface="Arial MT"/>
              <a:buChar char="–"/>
              <a:tabLst>
                <a:tab pos="299085" algn="l"/>
                <a:tab pos="299720" algn="l"/>
                <a:tab pos="1650364" algn="l"/>
                <a:tab pos="1960880" algn="l"/>
                <a:tab pos="3103245" algn="l"/>
                <a:tab pos="3488054" algn="l"/>
                <a:tab pos="3948429" algn="l"/>
                <a:tab pos="4508500" algn="l"/>
                <a:tab pos="5574665" algn="l"/>
                <a:tab pos="5979160" algn="l"/>
                <a:tab pos="6541770" algn="l"/>
                <a:tab pos="7649209" algn="l"/>
              </a:tabLst>
            </a:pPr>
            <a:r>
              <a:rPr sz="2000" spc="355" dirty="0">
                <a:latin typeface="Cambria"/>
                <a:cs typeface="Cambria"/>
              </a:rPr>
              <a:t>C</a:t>
            </a:r>
            <a:r>
              <a:rPr sz="2000" spc="75" dirty="0">
                <a:latin typeface="Cambria"/>
                <a:cs typeface="Cambria"/>
              </a:rPr>
              <a:t>o</a:t>
            </a:r>
            <a:r>
              <a:rPr sz="2000" spc="180" dirty="0">
                <a:latin typeface="Cambria"/>
                <a:cs typeface="Cambria"/>
              </a:rPr>
              <a:t>n</a:t>
            </a:r>
            <a:r>
              <a:rPr sz="2000" spc="125" dirty="0">
                <a:latin typeface="Cambria"/>
                <a:cs typeface="Cambria"/>
              </a:rPr>
              <a:t>d</a:t>
            </a:r>
            <a:r>
              <a:rPr sz="2000" spc="250" dirty="0">
                <a:latin typeface="Cambria"/>
                <a:cs typeface="Cambria"/>
              </a:rPr>
              <a:t>u</a:t>
            </a:r>
            <a:r>
              <a:rPr sz="2000" spc="160" dirty="0">
                <a:latin typeface="Cambria"/>
                <a:cs typeface="Cambria"/>
              </a:rPr>
              <a:t>c</a:t>
            </a:r>
            <a:r>
              <a:rPr sz="2000" spc="80" dirty="0">
                <a:latin typeface="Cambria"/>
                <a:cs typeface="Cambria"/>
              </a:rPr>
              <a:t>t</a:t>
            </a:r>
            <a:r>
              <a:rPr sz="2000" spc="180" dirty="0">
                <a:latin typeface="Cambria"/>
                <a:cs typeface="Cambria"/>
              </a:rPr>
              <a:t>s</a:t>
            </a:r>
            <a:r>
              <a:rPr sz="2000" dirty="0">
                <a:latin typeface="Cambria"/>
                <a:cs typeface="Cambria"/>
              </a:rPr>
              <a:t>	</a:t>
            </a:r>
            <a:r>
              <a:rPr sz="2000" spc="185" dirty="0">
                <a:latin typeface="Cambria"/>
                <a:cs typeface="Cambria"/>
              </a:rPr>
              <a:t>a</a:t>
            </a:r>
            <a:r>
              <a:rPr sz="2000" dirty="0">
                <a:latin typeface="Cambria"/>
                <a:cs typeface="Cambria"/>
              </a:rPr>
              <a:t>	</a:t>
            </a:r>
            <a:r>
              <a:rPr sz="2000" spc="195" dirty="0">
                <a:latin typeface="Cambria"/>
                <a:cs typeface="Cambria"/>
              </a:rPr>
              <a:t>m</a:t>
            </a:r>
            <a:r>
              <a:rPr sz="2000" spc="65" dirty="0">
                <a:latin typeface="Cambria"/>
                <a:cs typeface="Cambria"/>
              </a:rPr>
              <a:t>e</a:t>
            </a:r>
            <a:r>
              <a:rPr sz="2000" spc="85" dirty="0">
                <a:latin typeface="Cambria"/>
                <a:cs typeface="Cambria"/>
              </a:rPr>
              <a:t>e</a:t>
            </a:r>
            <a:r>
              <a:rPr sz="2000" spc="80" dirty="0">
                <a:latin typeface="Cambria"/>
                <a:cs typeface="Cambria"/>
              </a:rPr>
              <a:t>t</a:t>
            </a:r>
            <a:r>
              <a:rPr sz="2000" spc="45" dirty="0">
                <a:latin typeface="Cambria"/>
                <a:cs typeface="Cambria"/>
              </a:rPr>
              <a:t>i</a:t>
            </a:r>
            <a:r>
              <a:rPr sz="2000" spc="180" dirty="0">
                <a:latin typeface="Cambria"/>
                <a:cs typeface="Cambria"/>
              </a:rPr>
              <a:t>n</a:t>
            </a:r>
            <a:r>
              <a:rPr sz="2000" spc="90" dirty="0">
                <a:latin typeface="Cambria"/>
                <a:cs typeface="Cambria"/>
              </a:rPr>
              <a:t>g</a:t>
            </a:r>
            <a:r>
              <a:rPr sz="2000" dirty="0">
                <a:latin typeface="Cambria"/>
                <a:cs typeface="Cambria"/>
              </a:rPr>
              <a:t>	</a:t>
            </a:r>
            <a:r>
              <a:rPr sz="2000" spc="55" dirty="0">
                <a:latin typeface="Cambria"/>
                <a:cs typeface="Cambria"/>
              </a:rPr>
              <a:t>o</a:t>
            </a:r>
            <a:r>
              <a:rPr sz="2000" spc="35" dirty="0">
                <a:latin typeface="Cambria"/>
                <a:cs typeface="Cambria"/>
              </a:rPr>
              <a:t>f</a:t>
            </a:r>
            <a:r>
              <a:rPr sz="2000" dirty="0">
                <a:latin typeface="Cambria"/>
                <a:cs typeface="Cambria"/>
              </a:rPr>
              <a:t>	</a:t>
            </a:r>
            <a:r>
              <a:rPr sz="2000" spc="180" dirty="0">
                <a:latin typeface="Cambria"/>
                <a:cs typeface="Cambria"/>
              </a:rPr>
              <a:t>a</a:t>
            </a:r>
            <a:r>
              <a:rPr sz="2000" spc="55" dirty="0">
                <a:latin typeface="Cambria"/>
                <a:cs typeface="Cambria"/>
              </a:rPr>
              <a:t>ll</a:t>
            </a:r>
            <a:r>
              <a:rPr sz="2000" dirty="0">
                <a:latin typeface="Cambria"/>
                <a:cs typeface="Cambria"/>
              </a:rPr>
              <a:t>	</a:t>
            </a:r>
            <a:r>
              <a:rPr sz="2000" spc="80" dirty="0">
                <a:latin typeface="Cambria"/>
                <a:cs typeface="Cambria"/>
              </a:rPr>
              <a:t>t</a:t>
            </a:r>
            <a:r>
              <a:rPr sz="2000" spc="210" dirty="0">
                <a:latin typeface="Cambria"/>
                <a:cs typeface="Cambria"/>
              </a:rPr>
              <a:t>h</a:t>
            </a:r>
            <a:r>
              <a:rPr sz="2000" spc="65" dirty="0">
                <a:latin typeface="Cambria"/>
                <a:cs typeface="Cambria"/>
              </a:rPr>
              <a:t>e</a:t>
            </a:r>
            <a:r>
              <a:rPr sz="2000" dirty="0">
                <a:latin typeface="Cambria"/>
                <a:cs typeface="Cambria"/>
              </a:rPr>
              <a:t>	</a:t>
            </a:r>
            <a:r>
              <a:rPr sz="2000" spc="85" dirty="0">
                <a:latin typeface="Cambria"/>
                <a:cs typeface="Cambria"/>
              </a:rPr>
              <a:t>e</a:t>
            </a:r>
            <a:r>
              <a:rPr sz="2000" spc="130" dirty="0">
                <a:latin typeface="Cambria"/>
                <a:cs typeface="Cambria"/>
              </a:rPr>
              <a:t>x</a:t>
            </a:r>
            <a:r>
              <a:rPr sz="2000" spc="125" dirty="0">
                <a:latin typeface="Cambria"/>
                <a:cs typeface="Cambria"/>
              </a:rPr>
              <a:t>p</a:t>
            </a:r>
            <a:r>
              <a:rPr sz="2000" spc="65" dirty="0">
                <a:latin typeface="Cambria"/>
                <a:cs typeface="Cambria"/>
              </a:rPr>
              <a:t>e</a:t>
            </a:r>
            <a:r>
              <a:rPr sz="2000" spc="50" dirty="0">
                <a:latin typeface="Cambria"/>
                <a:cs typeface="Cambria"/>
              </a:rPr>
              <a:t>r</a:t>
            </a:r>
            <a:r>
              <a:rPr sz="2000" spc="80" dirty="0">
                <a:latin typeface="Cambria"/>
                <a:cs typeface="Cambria"/>
              </a:rPr>
              <a:t>t</a:t>
            </a:r>
            <a:r>
              <a:rPr sz="2000" spc="180" dirty="0">
                <a:latin typeface="Cambria"/>
                <a:cs typeface="Cambria"/>
              </a:rPr>
              <a:t>s</a:t>
            </a:r>
            <a:r>
              <a:rPr sz="2000" dirty="0">
                <a:latin typeface="Cambria"/>
                <a:cs typeface="Cambria"/>
              </a:rPr>
              <a:t>	</a:t>
            </a:r>
            <a:r>
              <a:rPr sz="2000" spc="45" dirty="0">
                <a:latin typeface="Cambria"/>
                <a:cs typeface="Cambria"/>
              </a:rPr>
              <a:t>i</a:t>
            </a:r>
            <a:r>
              <a:rPr sz="2000" spc="204" dirty="0">
                <a:latin typeface="Cambria"/>
                <a:cs typeface="Cambria"/>
              </a:rPr>
              <a:t>n</a:t>
            </a:r>
            <a:r>
              <a:rPr sz="2000" dirty="0">
                <a:latin typeface="Cambria"/>
                <a:cs typeface="Cambria"/>
              </a:rPr>
              <a:t>	</a:t>
            </a:r>
            <a:r>
              <a:rPr sz="2000" spc="100" dirty="0">
                <a:latin typeface="Cambria"/>
                <a:cs typeface="Cambria"/>
              </a:rPr>
              <a:t>t</a:t>
            </a:r>
            <a:r>
              <a:rPr sz="2000" spc="210" dirty="0">
                <a:latin typeface="Cambria"/>
                <a:cs typeface="Cambria"/>
              </a:rPr>
              <a:t>h</a:t>
            </a:r>
            <a:r>
              <a:rPr sz="2000" spc="65" dirty="0">
                <a:latin typeface="Cambria"/>
                <a:cs typeface="Cambria"/>
              </a:rPr>
              <a:t>e</a:t>
            </a:r>
            <a:r>
              <a:rPr sz="2000" dirty="0">
                <a:latin typeface="Cambria"/>
                <a:cs typeface="Cambria"/>
              </a:rPr>
              <a:t>	</a:t>
            </a:r>
            <a:r>
              <a:rPr sz="2000" spc="65" dirty="0">
                <a:latin typeface="Cambria"/>
                <a:cs typeface="Cambria"/>
              </a:rPr>
              <a:t>e</a:t>
            </a:r>
            <a:r>
              <a:rPr sz="2000" spc="5" dirty="0">
                <a:latin typeface="Cambria"/>
                <a:cs typeface="Cambria"/>
              </a:rPr>
              <a:t>v</a:t>
            </a:r>
            <a:r>
              <a:rPr sz="2000" spc="85" dirty="0">
                <a:latin typeface="Cambria"/>
                <a:cs typeface="Cambria"/>
              </a:rPr>
              <a:t>e</a:t>
            </a:r>
            <a:r>
              <a:rPr sz="2000" spc="200" dirty="0">
                <a:latin typeface="Cambria"/>
                <a:cs typeface="Cambria"/>
              </a:rPr>
              <a:t>n</a:t>
            </a:r>
            <a:r>
              <a:rPr sz="2000" spc="45" dirty="0">
                <a:latin typeface="Cambria"/>
                <a:cs typeface="Cambria"/>
              </a:rPr>
              <a:t>i</a:t>
            </a:r>
            <a:r>
              <a:rPr sz="2000" spc="200" dirty="0">
                <a:latin typeface="Cambria"/>
                <a:cs typeface="Cambria"/>
              </a:rPr>
              <a:t>n</a:t>
            </a:r>
            <a:r>
              <a:rPr sz="2000" spc="90" dirty="0">
                <a:latin typeface="Cambria"/>
                <a:cs typeface="Cambria"/>
              </a:rPr>
              <a:t>g</a:t>
            </a:r>
            <a:r>
              <a:rPr sz="2000" dirty="0">
                <a:latin typeface="Cambria"/>
                <a:cs typeface="Cambria"/>
              </a:rPr>
              <a:t>	</a:t>
            </a:r>
            <a:r>
              <a:rPr sz="2000" spc="15" dirty="0">
                <a:latin typeface="Cambria"/>
                <a:cs typeface="Cambria"/>
              </a:rPr>
              <a:t>f</a:t>
            </a:r>
            <a:r>
              <a:rPr sz="2000" spc="55" dirty="0">
                <a:latin typeface="Cambria"/>
                <a:cs typeface="Cambria"/>
              </a:rPr>
              <a:t>o</a:t>
            </a:r>
            <a:r>
              <a:rPr sz="2000" spc="50" dirty="0">
                <a:latin typeface="Cambria"/>
                <a:cs typeface="Cambria"/>
              </a:rPr>
              <a:t>r</a:t>
            </a:r>
            <a:endParaRPr sz="2000">
              <a:latin typeface="Cambria"/>
              <a:cs typeface="Cambria"/>
            </a:endParaRPr>
          </a:p>
          <a:p>
            <a:pPr marL="299085" marR="5080">
              <a:lnSpc>
                <a:spcPct val="70000"/>
              </a:lnSpc>
              <a:spcBef>
                <a:spcPts val="355"/>
              </a:spcBef>
            </a:pPr>
            <a:r>
              <a:rPr sz="2000" spc="135" dirty="0">
                <a:latin typeface="Cambria"/>
                <a:cs typeface="Cambria"/>
              </a:rPr>
              <a:t>sharing</a:t>
            </a:r>
            <a:r>
              <a:rPr sz="2000" spc="300" dirty="0">
                <a:latin typeface="Cambria"/>
                <a:cs typeface="Cambria"/>
              </a:rPr>
              <a:t> </a:t>
            </a:r>
            <a:r>
              <a:rPr sz="2000" spc="85" dirty="0">
                <a:latin typeface="Cambria"/>
                <a:cs typeface="Cambria"/>
              </a:rPr>
              <a:t>their</a:t>
            </a:r>
            <a:r>
              <a:rPr sz="2000" spc="300" dirty="0">
                <a:latin typeface="Cambria"/>
                <a:cs typeface="Cambria"/>
              </a:rPr>
              <a:t> </a:t>
            </a:r>
            <a:r>
              <a:rPr sz="2000" spc="105" dirty="0">
                <a:latin typeface="Cambria"/>
                <a:cs typeface="Cambria"/>
              </a:rPr>
              <a:t>observations</a:t>
            </a:r>
            <a:r>
              <a:rPr sz="2000" spc="320" dirty="0">
                <a:latin typeface="Cambria"/>
                <a:cs typeface="Cambria"/>
              </a:rPr>
              <a:t> </a:t>
            </a:r>
            <a:r>
              <a:rPr sz="2000" spc="125" dirty="0">
                <a:latin typeface="Cambria"/>
                <a:cs typeface="Cambria"/>
              </a:rPr>
              <a:t>during</a:t>
            </a:r>
            <a:r>
              <a:rPr sz="2000" spc="305" dirty="0">
                <a:latin typeface="Cambria"/>
                <a:cs typeface="Cambria"/>
              </a:rPr>
              <a:t> </a:t>
            </a:r>
            <a:r>
              <a:rPr sz="2000" spc="114" dirty="0">
                <a:latin typeface="Cambria"/>
                <a:cs typeface="Cambria"/>
              </a:rPr>
              <a:t>the</a:t>
            </a:r>
            <a:r>
              <a:rPr sz="2000" spc="300" dirty="0">
                <a:latin typeface="Cambria"/>
                <a:cs typeface="Cambria"/>
              </a:rPr>
              <a:t> </a:t>
            </a:r>
            <a:r>
              <a:rPr sz="2000" spc="130" dirty="0">
                <a:latin typeface="Cambria"/>
                <a:cs typeface="Cambria"/>
              </a:rPr>
              <a:t>day</a:t>
            </a:r>
            <a:r>
              <a:rPr sz="2000" spc="300" dirty="0">
                <a:latin typeface="Cambria"/>
                <a:cs typeface="Cambria"/>
              </a:rPr>
              <a:t> </a:t>
            </a:r>
            <a:r>
              <a:rPr sz="2000" spc="170" dirty="0">
                <a:latin typeface="Cambria"/>
                <a:cs typeface="Cambria"/>
              </a:rPr>
              <a:t>and</a:t>
            </a:r>
            <a:r>
              <a:rPr sz="2000" spc="305" dirty="0">
                <a:latin typeface="Cambria"/>
                <a:cs typeface="Cambria"/>
              </a:rPr>
              <a:t> </a:t>
            </a:r>
            <a:r>
              <a:rPr sz="2000" spc="120" dirty="0">
                <a:latin typeface="Cambria"/>
                <a:cs typeface="Cambria"/>
              </a:rPr>
              <a:t>also</a:t>
            </a:r>
            <a:r>
              <a:rPr sz="2000" spc="300" dirty="0">
                <a:latin typeface="Cambria"/>
                <a:cs typeface="Cambria"/>
              </a:rPr>
              <a:t> </a:t>
            </a:r>
            <a:r>
              <a:rPr sz="2000" spc="100" dirty="0">
                <a:latin typeface="Cambria"/>
                <a:cs typeface="Cambria"/>
              </a:rPr>
              <a:t>preparing </a:t>
            </a:r>
            <a:r>
              <a:rPr sz="2000" spc="-425" dirty="0">
                <a:latin typeface="Cambria"/>
                <a:cs typeface="Cambria"/>
              </a:rPr>
              <a:t> </a:t>
            </a:r>
            <a:r>
              <a:rPr sz="2000" spc="110" dirty="0">
                <a:latin typeface="Cambria"/>
                <a:cs typeface="Cambria"/>
              </a:rPr>
              <a:t>additional</a:t>
            </a:r>
            <a:r>
              <a:rPr sz="2000" spc="195" dirty="0">
                <a:latin typeface="Cambria"/>
                <a:cs typeface="Cambria"/>
              </a:rPr>
              <a:t> </a:t>
            </a:r>
            <a:r>
              <a:rPr sz="2000" spc="90" dirty="0">
                <a:latin typeface="Cambria"/>
                <a:cs typeface="Cambria"/>
              </a:rPr>
              <a:t>list</a:t>
            </a:r>
            <a:r>
              <a:rPr sz="2000" spc="180" dirty="0">
                <a:latin typeface="Cambria"/>
                <a:cs typeface="Cambria"/>
              </a:rPr>
              <a:t> </a:t>
            </a:r>
            <a:r>
              <a:rPr sz="2000" spc="45" dirty="0">
                <a:latin typeface="Cambria"/>
                <a:cs typeface="Cambria"/>
              </a:rPr>
              <a:t>of</a:t>
            </a:r>
            <a:r>
              <a:rPr sz="2000" spc="195" dirty="0">
                <a:latin typeface="Cambria"/>
                <a:cs typeface="Cambria"/>
              </a:rPr>
              <a:t> </a:t>
            </a:r>
            <a:r>
              <a:rPr sz="2000" spc="130" dirty="0">
                <a:latin typeface="Cambria"/>
                <a:cs typeface="Cambria"/>
              </a:rPr>
              <a:t>documents/evidences</a:t>
            </a:r>
            <a:r>
              <a:rPr sz="2000" spc="160" dirty="0">
                <a:latin typeface="Cambria"/>
                <a:cs typeface="Cambria"/>
              </a:rPr>
              <a:t> </a:t>
            </a:r>
            <a:r>
              <a:rPr sz="2000" spc="60" dirty="0">
                <a:latin typeface="Cambria"/>
                <a:cs typeface="Cambria"/>
              </a:rPr>
              <a:t>to</a:t>
            </a:r>
            <a:r>
              <a:rPr sz="2000" spc="220" dirty="0">
                <a:latin typeface="Cambria"/>
                <a:cs typeface="Cambria"/>
              </a:rPr>
              <a:t> </a:t>
            </a:r>
            <a:r>
              <a:rPr sz="2000" spc="100" dirty="0">
                <a:latin typeface="Cambria"/>
                <a:cs typeface="Cambria"/>
              </a:rPr>
              <a:t>be</a:t>
            </a:r>
            <a:r>
              <a:rPr sz="2000" spc="180" dirty="0">
                <a:latin typeface="Cambria"/>
                <a:cs typeface="Cambria"/>
              </a:rPr>
              <a:t> </a:t>
            </a:r>
            <a:r>
              <a:rPr sz="2000" spc="130" dirty="0">
                <a:latin typeface="Cambria"/>
                <a:cs typeface="Cambria"/>
              </a:rPr>
              <a:t>obtained.</a:t>
            </a:r>
            <a:endParaRPr sz="2000">
              <a:latin typeface="Cambria"/>
              <a:cs typeface="Cambria"/>
            </a:endParaRPr>
          </a:p>
          <a:p>
            <a:pPr marL="299085" indent="-287020">
              <a:lnSpc>
                <a:spcPct val="100000"/>
              </a:lnSpc>
              <a:spcBef>
                <a:spcPts val="1920"/>
              </a:spcBef>
              <a:buFont typeface="Arial MT"/>
              <a:buChar char="–"/>
              <a:tabLst>
                <a:tab pos="299085" algn="l"/>
                <a:tab pos="299720" algn="l"/>
              </a:tabLst>
            </a:pPr>
            <a:r>
              <a:rPr sz="2000" spc="170" dirty="0">
                <a:latin typeface="Cambria"/>
                <a:cs typeface="Cambria"/>
              </a:rPr>
              <a:t>Chairs</a:t>
            </a:r>
            <a:r>
              <a:rPr sz="2000" spc="185" dirty="0">
                <a:latin typeface="Cambria"/>
                <a:cs typeface="Cambria"/>
              </a:rPr>
              <a:t> </a:t>
            </a:r>
            <a:r>
              <a:rPr sz="2000" spc="114" dirty="0">
                <a:latin typeface="Cambria"/>
                <a:cs typeface="Cambria"/>
              </a:rPr>
              <a:t>meetings</a:t>
            </a:r>
            <a:r>
              <a:rPr sz="2000" spc="165" dirty="0">
                <a:latin typeface="Cambria"/>
                <a:cs typeface="Cambria"/>
              </a:rPr>
              <a:t> </a:t>
            </a:r>
            <a:r>
              <a:rPr sz="2000" spc="90" dirty="0">
                <a:latin typeface="Cambria"/>
                <a:cs typeface="Cambria"/>
              </a:rPr>
              <a:t>with</a:t>
            </a:r>
            <a:r>
              <a:rPr sz="2000" spc="204" dirty="0">
                <a:latin typeface="Cambria"/>
                <a:cs typeface="Cambria"/>
              </a:rPr>
              <a:t> </a:t>
            </a:r>
            <a:r>
              <a:rPr sz="2000" spc="120" dirty="0">
                <a:latin typeface="Cambria"/>
                <a:cs typeface="Cambria"/>
              </a:rPr>
              <a:t>the</a:t>
            </a:r>
            <a:r>
              <a:rPr sz="2000" spc="204" dirty="0">
                <a:latin typeface="Cambria"/>
                <a:cs typeface="Cambria"/>
              </a:rPr>
              <a:t> </a:t>
            </a:r>
            <a:r>
              <a:rPr sz="2000" spc="120" dirty="0">
                <a:latin typeface="Cambria"/>
                <a:cs typeface="Cambria"/>
              </a:rPr>
              <a:t>stakeholders</a:t>
            </a:r>
            <a:r>
              <a:rPr sz="2000" spc="190" dirty="0">
                <a:latin typeface="Cambria"/>
                <a:cs typeface="Cambria"/>
              </a:rPr>
              <a:t> </a:t>
            </a:r>
            <a:r>
              <a:rPr sz="2000" spc="125" dirty="0">
                <a:latin typeface="Cambria"/>
                <a:cs typeface="Cambria"/>
              </a:rPr>
              <a:t>in</a:t>
            </a:r>
            <a:r>
              <a:rPr sz="2000" spc="165" dirty="0">
                <a:latin typeface="Cambria"/>
                <a:cs typeface="Cambria"/>
              </a:rPr>
              <a:t> </a:t>
            </a:r>
            <a:r>
              <a:rPr sz="2000" spc="120" dirty="0">
                <a:latin typeface="Cambria"/>
                <a:cs typeface="Cambria"/>
              </a:rPr>
              <a:t>the</a:t>
            </a:r>
            <a:r>
              <a:rPr sz="2000" spc="204" dirty="0">
                <a:latin typeface="Cambria"/>
                <a:cs typeface="Cambria"/>
              </a:rPr>
              <a:t> </a:t>
            </a:r>
            <a:r>
              <a:rPr sz="2000" spc="110" dirty="0">
                <a:latin typeface="Cambria"/>
                <a:cs typeface="Cambria"/>
              </a:rPr>
              <a:t>institute</a:t>
            </a:r>
            <a:endParaRPr sz="2000">
              <a:latin typeface="Cambria"/>
              <a:cs typeface="Cambria"/>
            </a:endParaRPr>
          </a:p>
          <a:p>
            <a:pPr marL="299085" indent="-287020">
              <a:lnSpc>
                <a:spcPts val="2039"/>
              </a:lnSpc>
              <a:spcBef>
                <a:spcPts val="1925"/>
              </a:spcBef>
              <a:buFont typeface="Arial MT"/>
              <a:buChar char="–"/>
              <a:tabLst>
                <a:tab pos="299085" algn="l"/>
                <a:tab pos="299720" algn="l"/>
                <a:tab pos="1688464" algn="l"/>
                <a:tab pos="2032000" algn="l"/>
                <a:tab pos="3210560" algn="l"/>
                <a:tab pos="3650615" algn="l"/>
                <a:tab pos="4243705" algn="l"/>
                <a:tab pos="5386705" algn="l"/>
                <a:tab pos="5808980" algn="l"/>
                <a:tab pos="6867525" algn="l"/>
                <a:tab pos="7508875" algn="l"/>
              </a:tabLst>
            </a:pPr>
            <a:r>
              <a:rPr sz="2000" spc="355" dirty="0">
                <a:latin typeface="Cambria"/>
                <a:cs typeface="Cambria"/>
              </a:rPr>
              <a:t>C</a:t>
            </a:r>
            <a:r>
              <a:rPr sz="2000" spc="75" dirty="0">
                <a:latin typeface="Cambria"/>
                <a:cs typeface="Cambria"/>
              </a:rPr>
              <a:t>o</a:t>
            </a:r>
            <a:r>
              <a:rPr sz="2000" spc="180" dirty="0">
                <a:latin typeface="Cambria"/>
                <a:cs typeface="Cambria"/>
              </a:rPr>
              <a:t>n</a:t>
            </a:r>
            <a:r>
              <a:rPr sz="2000" spc="125" dirty="0">
                <a:latin typeface="Cambria"/>
                <a:cs typeface="Cambria"/>
              </a:rPr>
              <a:t>d</a:t>
            </a:r>
            <a:r>
              <a:rPr sz="2000" spc="250" dirty="0">
                <a:latin typeface="Cambria"/>
                <a:cs typeface="Cambria"/>
              </a:rPr>
              <a:t>u</a:t>
            </a:r>
            <a:r>
              <a:rPr sz="2000" spc="160" dirty="0">
                <a:latin typeface="Cambria"/>
                <a:cs typeface="Cambria"/>
              </a:rPr>
              <a:t>c</a:t>
            </a:r>
            <a:r>
              <a:rPr sz="2000" spc="80" dirty="0">
                <a:latin typeface="Cambria"/>
                <a:cs typeface="Cambria"/>
              </a:rPr>
              <a:t>t</a:t>
            </a:r>
            <a:r>
              <a:rPr sz="2000" spc="180" dirty="0">
                <a:latin typeface="Cambria"/>
                <a:cs typeface="Cambria"/>
              </a:rPr>
              <a:t>s</a:t>
            </a:r>
            <a:r>
              <a:rPr sz="2000" dirty="0">
                <a:latin typeface="Cambria"/>
                <a:cs typeface="Cambria"/>
              </a:rPr>
              <a:t>	</a:t>
            </a:r>
            <a:r>
              <a:rPr sz="2000" spc="185" dirty="0">
                <a:latin typeface="Cambria"/>
                <a:cs typeface="Cambria"/>
              </a:rPr>
              <a:t>a</a:t>
            </a:r>
            <a:r>
              <a:rPr sz="2000" dirty="0">
                <a:latin typeface="Cambria"/>
                <a:cs typeface="Cambria"/>
              </a:rPr>
              <a:t>	</a:t>
            </a:r>
            <a:r>
              <a:rPr sz="2000" spc="195" dirty="0">
                <a:latin typeface="Cambria"/>
                <a:cs typeface="Cambria"/>
              </a:rPr>
              <a:t>m</a:t>
            </a:r>
            <a:r>
              <a:rPr sz="2000" spc="65" dirty="0">
                <a:latin typeface="Cambria"/>
                <a:cs typeface="Cambria"/>
              </a:rPr>
              <a:t>ee</a:t>
            </a:r>
            <a:r>
              <a:rPr sz="2000" spc="80" dirty="0">
                <a:latin typeface="Cambria"/>
                <a:cs typeface="Cambria"/>
              </a:rPr>
              <a:t>t</a:t>
            </a:r>
            <a:r>
              <a:rPr sz="2000" spc="45" dirty="0">
                <a:latin typeface="Cambria"/>
                <a:cs typeface="Cambria"/>
              </a:rPr>
              <a:t>i</a:t>
            </a:r>
            <a:r>
              <a:rPr sz="2000" spc="200" dirty="0">
                <a:latin typeface="Cambria"/>
                <a:cs typeface="Cambria"/>
              </a:rPr>
              <a:t>n</a:t>
            </a:r>
            <a:r>
              <a:rPr sz="2000" spc="90" dirty="0">
                <a:latin typeface="Cambria"/>
                <a:cs typeface="Cambria"/>
              </a:rPr>
              <a:t>g</a:t>
            </a:r>
            <a:r>
              <a:rPr sz="2000" dirty="0">
                <a:latin typeface="Cambria"/>
                <a:cs typeface="Cambria"/>
              </a:rPr>
              <a:t>	</a:t>
            </a:r>
            <a:r>
              <a:rPr sz="2000" spc="25" dirty="0">
                <a:latin typeface="Cambria"/>
                <a:cs typeface="Cambria"/>
              </a:rPr>
              <a:t>i</a:t>
            </a:r>
            <a:r>
              <a:rPr sz="2000" spc="204" dirty="0">
                <a:latin typeface="Cambria"/>
                <a:cs typeface="Cambria"/>
              </a:rPr>
              <a:t>n</a:t>
            </a:r>
            <a:r>
              <a:rPr sz="2000" dirty="0">
                <a:latin typeface="Cambria"/>
                <a:cs typeface="Cambria"/>
              </a:rPr>
              <a:t>	</a:t>
            </a:r>
            <a:r>
              <a:rPr sz="2000" spc="60" dirty="0">
                <a:latin typeface="Cambria"/>
                <a:cs typeface="Cambria"/>
              </a:rPr>
              <a:t>t</a:t>
            </a:r>
            <a:r>
              <a:rPr sz="2000" spc="210" dirty="0">
                <a:latin typeface="Cambria"/>
                <a:cs typeface="Cambria"/>
              </a:rPr>
              <a:t>h</a:t>
            </a:r>
            <a:r>
              <a:rPr sz="2000" spc="65" dirty="0">
                <a:latin typeface="Cambria"/>
                <a:cs typeface="Cambria"/>
              </a:rPr>
              <a:t>e</a:t>
            </a:r>
            <a:r>
              <a:rPr sz="2000" dirty="0">
                <a:latin typeface="Cambria"/>
                <a:cs typeface="Cambria"/>
              </a:rPr>
              <a:t>	</a:t>
            </a:r>
            <a:r>
              <a:rPr sz="2000" spc="65" dirty="0">
                <a:latin typeface="Cambria"/>
                <a:cs typeface="Cambria"/>
              </a:rPr>
              <a:t>e</a:t>
            </a:r>
            <a:r>
              <a:rPr sz="2000" spc="30" dirty="0">
                <a:latin typeface="Cambria"/>
                <a:cs typeface="Cambria"/>
              </a:rPr>
              <a:t>v</a:t>
            </a:r>
            <a:r>
              <a:rPr sz="2000" spc="85" dirty="0">
                <a:latin typeface="Cambria"/>
                <a:cs typeface="Cambria"/>
              </a:rPr>
              <a:t>e</a:t>
            </a:r>
            <a:r>
              <a:rPr sz="2000" spc="180" dirty="0">
                <a:latin typeface="Cambria"/>
                <a:cs typeface="Cambria"/>
              </a:rPr>
              <a:t>n</a:t>
            </a:r>
            <a:r>
              <a:rPr sz="2000" spc="45" dirty="0">
                <a:latin typeface="Cambria"/>
                <a:cs typeface="Cambria"/>
              </a:rPr>
              <a:t>i</a:t>
            </a:r>
            <a:r>
              <a:rPr sz="2000" spc="200" dirty="0">
                <a:latin typeface="Cambria"/>
                <a:cs typeface="Cambria"/>
              </a:rPr>
              <a:t>n</a:t>
            </a:r>
            <a:r>
              <a:rPr sz="2000" spc="90" dirty="0">
                <a:latin typeface="Cambria"/>
                <a:cs typeface="Cambria"/>
              </a:rPr>
              <a:t>g</a:t>
            </a:r>
            <a:r>
              <a:rPr sz="2000" dirty="0">
                <a:latin typeface="Cambria"/>
                <a:cs typeface="Cambria"/>
              </a:rPr>
              <a:t>	</a:t>
            </a:r>
            <a:r>
              <a:rPr sz="2000" spc="75" dirty="0">
                <a:latin typeface="Cambria"/>
                <a:cs typeface="Cambria"/>
              </a:rPr>
              <a:t>o</a:t>
            </a:r>
            <a:r>
              <a:rPr sz="2000" spc="35" dirty="0">
                <a:latin typeface="Cambria"/>
                <a:cs typeface="Cambria"/>
              </a:rPr>
              <a:t>f</a:t>
            </a:r>
            <a:r>
              <a:rPr sz="2000" dirty="0">
                <a:latin typeface="Cambria"/>
                <a:cs typeface="Cambria"/>
              </a:rPr>
              <a:t>	</a:t>
            </a:r>
            <a:r>
              <a:rPr sz="2000" spc="180" dirty="0">
                <a:latin typeface="Cambria"/>
                <a:cs typeface="Cambria"/>
              </a:rPr>
              <a:t>s</a:t>
            </a:r>
            <a:r>
              <a:rPr sz="2000" spc="65" dirty="0">
                <a:latin typeface="Cambria"/>
                <a:cs typeface="Cambria"/>
              </a:rPr>
              <a:t>e</a:t>
            </a:r>
            <a:r>
              <a:rPr sz="2000" spc="135" dirty="0">
                <a:latin typeface="Cambria"/>
                <a:cs typeface="Cambria"/>
              </a:rPr>
              <a:t>c</a:t>
            </a:r>
            <a:r>
              <a:rPr sz="2000" spc="55" dirty="0">
                <a:latin typeface="Cambria"/>
                <a:cs typeface="Cambria"/>
              </a:rPr>
              <a:t>o</a:t>
            </a:r>
            <a:r>
              <a:rPr sz="2000" spc="200" dirty="0">
                <a:latin typeface="Cambria"/>
                <a:cs typeface="Cambria"/>
              </a:rPr>
              <a:t>n</a:t>
            </a:r>
            <a:r>
              <a:rPr sz="2000" spc="130" dirty="0">
                <a:latin typeface="Cambria"/>
                <a:cs typeface="Cambria"/>
              </a:rPr>
              <a:t>d</a:t>
            </a:r>
            <a:r>
              <a:rPr sz="2000" dirty="0">
                <a:latin typeface="Cambria"/>
                <a:cs typeface="Cambria"/>
              </a:rPr>
              <a:t>	</a:t>
            </a:r>
            <a:r>
              <a:rPr sz="2000" spc="145" dirty="0">
                <a:latin typeface="Cambria"/>
                <a:cs typeface="Cambria"/>
              </a:rPr>
              <a:t>d</a:t>
            </a:r>
            <a:r>
              <a:rPr sz="2000" spc="180" dirty="0">
                <a:latin typeface="Cambria"/>
                <a:cs typeface="Cambria"/>
              </a:rPr>
              <a:t>a</a:t>
            </a:r>
            <a:r>
              <a:rPr sz="2000" spc="70" dirty="0">
                <a:latin typeface="Cambria"/>
                <a:cs typeface="Cambria"/>
              </a:rPr>
              <a:t>y</a:t>
            </a:r>
            <a:r>
              <a:rPr sz="2000" dirty="0">
                <a:latin typeface="Cambria"/>
                <a:cs typeface="Cambria"/>
              </a:rPr>
              <a:t>	</a:t>
            </a:r>
            <a:r>
              <a:rPr sz="2000" spc="180" dirty="0">
                <a:latin typeface="Cambria"/>
                <a:cs typeface="Cambria"/>
              </a:rPr>
              <a:t>a</a:t>
            </a:r>
            <a:r>
              <a:rPr sz="2000" spc="200" dirty="0">
                <a:latin typeface="Cambria"/>
                <a:cs typeface="Cambria"/>
              </a:rPr>
              <a:t>n</a:t>
            </a:r>
            <a:r>
              <a:rPr sz="2000" spc="130" dirty="0">
                <a:latin typeface="Cambria"/>
                <a:cs typeface="Cambria"/>
              </a:rPr>
              <a:t>d</a:t>
            </a:r>
            <a:endParaRPr sz="2000">
              <a:latin typeface="Cambria"/>
              <a:cs typeface="Cambria"/>
            </a:endParaRPr>
          </a:p>
          <a:p>
            <a:pPr marL="299085">
              <a:lnSpc>
                <a:spcPts val="1680"/>
              </a:lnSpc>
            </a:pPr>
            <a:r>
              <a:rPr sz="2000" spc="100" dirty="0">
                <a:latin typeface="Cambria"/>
                <a:cs typeface="Cambria"/>
              </a:rPr>
              <a:t>complete</a:t>
            </a:r>
            <a:r>
              <a:rPr sz="2000" spc="275" dirty="0">
                <a:latin typeface="Cambria"/>
                <a:cs typeface="Cambria"/>
              </a:rPr>
              <a:t> </a:t>
            </a:r>
            <a:r>
              <a:rPr sz="2000" spc="114" dirty="0">
                <a:latin typeface="Cambria"/>
                <a:cs typeface="Cambria"/>
              </a:rPr>
              <a:t>the</a:t>
            </a:r>
            <a:r>
              <a:rPr sz="2000" spc="280" dirty="0">
                <a:latin typeface="Cambria"/>
                <a:cs typeface="Cambria"/>
              </a:rPr>
              <a:t> </a:t>
            </a:r>
            <a:r>
              <a:rPr sz="2000" spc="114" dirty="0">
                <a:latin typeface="Cambria"/>
                <a:cs typeface="Cambria"/>
              </a:rPr>
              <a:t>evaluation</a:t>
            </a:r>
            <a:r>
              <a:rPr sz="2000" spc="260" dirty="0">
                <a:latin typeface="Cambria"/>
                <a:cs typeface="Cambria"/>
              </a:rPr>
              <a:t> </a:t>
            </a:r>
            <a:r>
              <a:rPr sz="2000" spc="110" dirty="0">
                <a:latin typeface="Cambria"/>
                <a:cs typeface="Cambria"/>
              </a:rPr>
              <a:t>process</a:t>
            </a:r>
            <a:r>
              <a:rPr sz="2000" spc="280" dirty="0">
                <a:latin typeface="Cambria"/>
                <a:cs typeface="Cambria"/>
              </a:rPr>
              <a:t> </a:t>
            </a:r>
            <a:r>
              <a:rPr sz="2000" spc="170" dirty="0">
                <a:latin typeface="Cambria"/>
                <a:cs typeface="Cambria"/>
              </a:rPr>
              <a:t>and</a:t>
            </a:r>
            <a:r>
              <a:rPr sz="2000" spc="260" dirty="0">
                <a:latin typeface="Cambria"/>
                <a:cs typeface="Cambria"/>
              </a:rPr>
              <a:t> </a:t>
            </a:r>
            <a:r>
              <a:rPr sz="2000" spc="85" dirty="0">
                <a:latin typeface="Cambria"/>
                <a:cs typeface="Cambria"/>
              </a:rPr>
              <a:t>finalize</a:t>
            </a:r>
            <a:r>
              <a:rPr sz="2000" spc="280" dirty="0">
                <a:latin typeface="Cambria"/>
                <a:cs typeface="Cambria"/>
              </a:rPr>
              <a:t> </a:t>
            </a:r>
            <a:r>
              <a:rPr sz="2000" spc="114" dirty="0">
                <a:latin typeface="Cambria"/>
                <a:cs typeface="Cambria"/>
              </a:rPr>
              <a:t>the</a:t>
            </a:r>
            <a:r>
              <a:rPr sz="2000" spc="280" dirty="0">
                <a:latin typeface="Cambria"/>
                <a:cs typeface="Cambria"/>
              </a:rPr>
              <a:t> </a:t>
            </a:r>
            <a:r>
              <a:rPr sz="2000" spc="70" dirty="0">
                <a:latin typeface="Cambria"/>
                <a:cs typeface="Cambria"/>
              </a:rPr>
              <a:t>report</a:t>
            </a:r>
            <a:r>
              <a:rPr sz="2000" spc="260" dirty="0">
                <a:latin typeface="Cambria"/>
                <a:cs typeface="Cambria"/>
              </a:rPr>
              <a:t> </a:t>
            </a:r>
            <a:r>
              <a:rPr sz="2000" spc="135" dirty="0">
                <a:latin typeface="Cambria"/>
                <a:cs typeface="Cambria"/>
              </a:rPr>
              <a:t>based</a:t>
            </a:r>
            <a:endParaRPr sz="2000">
              <a:latin typeface="Cambria"/>
              <a:cs typeface="Cambria"/>
            </a:endParaRPr>
          </a:p>
          <a:p>
            <a:pPr marL="299085" marR="5080">
              <a:lnSpc>
                <a:spcPct val="70000"/>
              </a:lnSpc>
              <a:spcBef>
                <a:spcPts val="359"/>
              </a:spcBef>
            </a:pPr>
            <a:r>
              <a:rPr sz="2000" spc="130" dirty="0">
                <a:latin typeface="Cambria"/>
                <a:cs typeface="Cambria"/>
              </a:rPr>
              <a:t>on</a:t>
            </a:r>
            <a:r>
              <a:rPr sz="2000" spc="320" dirty="0">
                <a:latin typeface="Cambria"/>
                <a:cs typeface="Cambria"/>
              </a:rPr>
              <a:t> </a:t>
            </a:r>
            <a:r>
              <a:rPr sz="2000" spc="120" dirty="0">
                <a:latin typeface="Cambria"/>
                <a:cs typeface="Cambria"/>
              </a:rPr>
              <a:t>the</a:t>
            </a:r>
            <a:r>
              <a:rPr sz="2000" spc="320" dirty="0">
                <a:latin typeface="Cambria"/>
                <a:cs typeface="Cambria"/>
              </a:rPr>
              <a:t> </a:t>
            </a:r>
            <a:r>
              <a:rPr sz="2000" spc="105" dirty="0">
                <a:latin typeface="Cambria"/>
                <a:cs typeface="Cambria"/>
              </a:rPr>
              <a:t>evidences</a:t>
            </a:r>
            <a:r>
              <a:rPr sz="2000" spc="320" dirty="0">
                <a:latin typeface="Cambria"/>
                <a:cs typeface="Cambria"/>
              </a:rPr>
              <a:t> </a:t>
            </a:r>
            <a:r>
              <a:rPr sz="2000" spc="100" dirty="0">
                <a:latin typeface="Cambria"/>
                <a:cs typeface="Cambria"/>
              </a:rPr>
              <a:t>collected,</a:t>
            </a:r>
            <a:r>
              <a:rPr sz="2000" spc="320" dirty="0">
                <a:latin typeface="Cambria"/>
                <a:cs typeface="Cambria"/>
              </a:rPr>
              <a:t> </a:t>
            </a:r>
            <a:r>
              <a:rPr sz="2000" spc="105" dirty="0">
                <a:latin typeface="Cambria"/>
                <a:cs typeface="Cambria"/>
              </a:rPr>
              <a:t>interaction</a:t>
            </a:r>
            <a:r>
              <a:rPr sz="2000" spc="320" dirty="0">
                <a:latin typeface="Cambria"/>
                <a:cs typeface="Cambria"/>
              </a:rPr>
              <a:t> </a:t>
            </a:r>
            <a:r>
              <a:rPr sz="2000" spc="90" dirty="0">
                <a:latin typeface="Cambria"/>
                <a:cs typeface="Cambria"/>
              </a:rPr>
              <a:t>with</a:t>
            </a:r>
            <a:r>
              <a:rPr sz="2000" spc="320" dirty="0">
                <a:latin typeface="Cambria"/>
                <a:cs typeface="Cambria"/>
              </a:rPr>
              <a:t> </a:t>
            </a:r>
            <a:r>
              <a:rPr sz="2000" spc="120" dirty="0">
                <a:latin typeface="Cambria"/>
                <a:cs typeface="Cambria"/>
              </a:rPr>
              <a:t>stakeholders</a:t>
            </a:r>
            <a:r>
              <a:rPr sz="2000" spc="320" dirty="0">
                <a:latin typeface="Cambria"/>
                <a:cs typeface="Cambria"/>
              </a:rPr>
              <a:t> </a:t>
            </a:r>
            <a:r>
              <a:rPr sz="2000" spc="165" dirty="0">
                <a:latin typeface="Cambria"/>
                <a:cs typeface="Cambria"/>
              </a:rPr>
              <a:t>and </a:t>
            </a:r>
            <a:r>
              <a:rPr sz="2000" spc="-425" dirty="0">
                <a:latin typeface="Cambria"/>
                <a:cs typeface="Cambria"/>
              </a:rPr>
              <a:t> </a:t>
            </a:r>
            <a:r>
              <a:rPr sz="2000" spc="85" dirty="0">
                <a:latin typeface="Cambria"/>
                <a:cs typeface="Cambria"/>
              </a:rPr>
              <a:t>reliable</a:t>
            </a:r>
            <a:r>
              <a:rPr sz="2000" spc="155" dirty="0">
                <a:latin typeface="Cambria"/>
                <a:cs typeface="Cambria"/>
              </a:rPr>
              <a:t> </a:t>
            </a:r>
            <a:r>
              <a:rPr sz="2000" spc="150" dirty="0">
                <a:latin typeface="Cambria"/>
                <a:cs typeface="Cambria"/>
              </a:rPr>
              <a:t>documents</a:t>
            </a:r>
            <a:r>
              <a:rPr sz="2000" spc="160" dirty="0">
                <a:latin typeface="Cambria"/>
                <a:cs typeface="Cambria"/>
              </a:rPr>
              <a:t> </a:t>
            </a:r>
            <a:r>
              <a:rPr sz="2000" spc="120" dirty="0">
                <a:latin typeface="Cambria"/>
                <a:cs typeface="Cambria"/>
              </a:rPr>
              <a:t>produced</a:t>
            </a:r>
            <a:endParaRPr sz="2000">
              <a:latin typeface="Cambria"/>
              <a:cs typeface="Cambria"/>
            </a:endParaRPr>
          </a:p>
          <a:p>
            <a:pPr marL="299085" indent="-287020">
              <a:lnSpc>
                <a:spcPct val="100000"/>
              </a:lnSpc>
              <a:spcBef>
                <a:spcPts val="1920"/>
              </a:spcBef>
              <a:buFont typeface="Arial MT"/>
              <a:buChar char="–"/>
              <a:tabLst>
                <a:tab pos="299085" algn="l"/>
                <a:tab pos="299720" algn="l"/>
              </a:tabLst>
            </a:pPr>
            <a:r>
              <a:rPr sz="2000" spc="165" dirty="0">
                <a:latin typeface="Cambria"/>
                <a:cs typeface="Cambria"/>
              </a:rPr>
              <a:t>Sign</a:t>
            </a:r>
            <a:r>
              <a:rPr sz="2000" spc="200" dirty="0">
                <a:latin typeface="Cambria"/>
                <a:cs typeface="Cambria"/>
              </a:rPr>
              <a:t> </a:t>
            </a:r>
            <a:r>
              <a:rPr sz="2000" spc="170" dirty="0">
                <a:latin typeface="Cambria"/>
                <a:cs typeface="Cambria"/>
              </a:rPr>
              <a:t>and</a:t>
            </a:r>
            <a:r>
              <a:rPr sz="2000" spc="180" dirty="0">
                <a:latin typeface="Cambria"/>
                <a:cs typeface="Cambria"/>
              </a:rPr>
              <a:t> </a:t>
            </a:r>
            <a:r>
              <a:rPr sz="2000" spc="110" dirty="0">
                <a:latin typeface="Cambria"/>
                <a:cs typeface="Cambria"/>
              </a:rPr>
              <a:t>be</a:t>
            </a:r>
            <a:r>
              <a:rPr sz="2000" spc="185" dirty="0">
                <a:latin typeface="Cambria"/>
                <a:cs typeface="Cambria"/>
              </a:rPr>
              <a:t> </a:t>
            </a:r>
            <a:r>
              <a:rPr sz="2000" spc="105" dirty="0">
                <a:latin typeface="Cambria"/>
                <a:cs typeface="Cambria"/>
              </a:rPr>
              <a:t>responsible</a:t>
            </a:r>
            <a:r>
              <a:rPr sz="2000" spc="160" dirty="0">
                <a:latin typeface="Cambria"/>
                <a:cs typeface="Cambria"/>
              </a:rPr>
              <a:t> </a:t>
            </a:r>
            <a:r>
              <a:rPr sz="2000" spc="45" dirty="0">
                <a:latin typeface="Cambria"/>
                <a:cs typeface="Cambria"/>
              </a:rPr>
              <a:t>for</a:t>
            </a:r>
            <a:r>
              <a:rPr sz="2000" spc="180" dirty="0">
                <a:latin typeface="Cambria"/>
                <a:cs typeface="Cambria"/>
              </a:rPr>
              <a:t> </a:t>
            </a:r>
            <a:r>
              <a:rPr sz="2000" spc="114" dirty="0">
                <a:latin typeface="Cambria"/>
                <a:cs typeface="Cambria"/>
              </a:rPr>
              <a:t>evaluation</a:t>
            </a:r>
            <a:r>
              <a:rPr sz="2000" spc="185" dirty="0">
                <a:latin typeface="Cambria"/>
                <a:cs typeface="Cambria"/>
              </a:rPr>
              <a:t> </a:t>
            </a:r>
            <a:r>
              <a:rPr sz="2000" spc="70" dirty="0">
                <a:latin typeface="Cambria"/>
                <a:cs typeface="Cambria"/>
              </a:rPr>
              <a:t>report</a:t>
            </a:r>
            <a:endParaRPr sz="2000">
              <a:latin typeface="Cambria"/>
              <a:cs typeface="Cambria"/>
            </a:endParaRPr>
          </a:p>
        </p:txBody>
      </p:sp>
      <p:sp>
        <p:nvSpPr>
          <p:cNvPr id="3" name="object 3"/>
          <p:cNvSpPr txBox="1"/>
          <p:nvPr/>
        </p:nvSpPr>
        <p:spPr>
          <a:xfrm>
            <a:off x="8146813" y="5836388"/>
            <a:ext cx="89916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Calibri"/>
                <a:cs typeface="Calibri"/>
              </a:rPr>
              <a:t>Contd....</a:t>
            </a:r>
            <a:endParaRPr sz="2000">
              <a:latin typeface="Calibri"/>
              <a:cs typeface="Calibri"/>
            </a:endParaRPr>
          </a:p>
        </p:txBody>
      </p:sp>
      <p:pic>
        <p:nvPicPr>
          <p:cNvPr id="4" name="object 2">
            <a:extLst>
              <a:ext uri="{FF2B5EF4-FFF2-40B4-BE49-F238E27FC236}">
                <a16:creationId xmlns:a16="http://schemas.microsoft.com/office/drawing/2014/main" id="{8C4B7F3A-04D3-4C93-903A-1D76939D86A0}"/>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61007" y="1043488"/>
            <a:ext cx="7995920" cy="5490210"/>
          </a:xfrm>
          <a:prstGeom prst="rect">
            <a:avLst/>
          </a:prstGeom>
        </p:spPr>
        <p:txBody>
          <a:bodyPr vert="horz" wrap="square" lIns="0" tIns="112395" rIns="0" bIns="0" rtlCol="0">
            <a:spAutoFit/>
          </a:bodyPr>
          <a:lstStyle/>
          <a:p>
            <a:pPr marL="299085" marR="7620" indent="-287020">
              <a:lnSpc>
                <a:spcPct val="70000"/>
              </a:lnSpc>
              <a:spcBef>
                <a:spcPts val="885"/>
              </a:spcBef>
              <a:buFont typeface="Arial MT"/>
              <a:buChar char="–"/>
              <a:tabLst>
                <a:tab pos="299085" algn="l"/>
                <a:tab pos="299720" algn="l"/>
                <a:tab pos="1754505" algn="l"/>
                <a:tab pos="2395855" algn="l"/>
                <a:tab pos="3625850" algn="l"/>
                <a:tab pos="4114165" algn="l"/>
                <a:tab pos="4747260" algn="l"/>
                <a:tab pos="5600700" algn="l"/>
                <a:tab pos="6339840" algn="l"/>
                <a:tab pos="7151370" algn="l"/>
                <a:tab pos="7544434" algn="l"/>
              </a:tabLst>
            </a:pPr>
            <a:r>
              <a:rPr sz="2200" spc="385" dirty="0">
                <a:latin typeface="Cambria"/>
                <a:cs typeface="Cambria"/>
              </a:rPr>
              <a:t>C</a:t>
            </a:r>
            <a:r>
              <a:rPr sz="2200" spc="55" dirty="0">
                <a:latin typeface="Cambria"/>
                <a:cs typeface="Cambria"/>
              </a:rPr>
              <a:t>o</a:t>
            </a:r>
            <a:r>
              <a:rPr sz="2200" spc="215" dirty="0">
                <a:latin typeface="Cambria"/>
                <a:cs typeface="Cambria"/>
              </a:rPr>
              <a:t>n</a:t>
            </a:r>
            <a:r>
              <a:rPr sz="2200" spc="135" dirty="0">
                <a:latin typeface="Cambria"/>
                <a:cs typeface="Cambria"/>
              </a:rPr>
              <a:t>d</a:t>
            </a:r>
            <a:r>
              <a:rPr sz="2200" spc="295" dirty="0">
                <a:latin typeface="Cambria"/>
                <a:cs typeface="Cambria"/>
              </a:rPr>
              <a:t>u</a:t>
            </a:r>
            <a:r>
              <a:rPr sz="2200" spc="170" dirty="0">
                <a:latin typeface="Cambria"/>
                <a:cs typeface="Cambria"/>
              </a:rPr>
              <a:t>c</a:t>
            </a:r>
            <a:r>
              <a:rPr sz="2200" spc="85" dirty="0">
                <a:latin typeface="Cambria"/>
                <a:cs typeface="Cambria"/>
              </a:rPr>
              <a:t>t</a:t>
            </a:r>
            <a:r>
              <a:rPr sz="2200" spc="195" dirty="0">
                <a:latin typeface="Cambria"/>
                <a:cs typeface="Cambria"/>
              </a:rPr>
              <a:t>s</a:t>
            </a:r>
            <a:r>
              <a:rPr sz="2200" dirty="0">
                <a:latin typeface="Cambria"/>
                <a:cs typeface="Cambria"/>
              </a:rPr>
              <a:t>	</a:t>
            </a:r>
            <a:r>
              <a:rPr sz="2200" spc="85" dirty="0">
                <a:latin typeface="Cambria"/>
                <a:cs typeface="Cambria"/>
              </a:rPr>
              <a:t>e</a:t>
            </a:r>
            <a:r>
              <a:rPr sz="2200" spc="160" dirty="0">
                <a:latin typeface="Cambria"/>
                <a:cs typeface="Cambria"/>
              </a:rPr>
              <a:t>x</a:t>
            </a:r>
            <a:r>
              <a:rPr sz="2200" spc="45" dirty="0">
                <a:latin typeface="Cambria"/>
                <a:cs typeface="Cambria"/>
              </a:rPr>
              <a:t>i</a:t>
            </a:r>
            <a:r>
              <a:rPr sz="2200" spc="85" dirty="0">
                <a:latin typeface="Cambria"/>
                <a:cs typeface="Cambria"/>
              </a:rPr>
              <a:t>t</a:t>
            </a:r>
            <a:r>
              <a:rPr sz="2200" dirty="0">
                <a:latin typeface="Cambria"/>
                <a:cs typeface="Cambria"/>
              </a:rPr>
              <a:t>	</a:t>
            </a:r>
            <a:r>
              <a:rPr sz="2200" spc="229" dirty="0">
                <a:latin typeface="Cambria"/>
                <a:cs typeface="Cambria"/>
              </a:rPr>
              <a:t>m</a:t>
            </a:r>
            <a:r>
              <a:rPr sz="2200" spc="65" dirty="0">
                <a:latin typeface="Cambria"/>
                <a:cs typeface="Cambria"/>
              </a:rPr>
              <a:t>ee</a:t>
            </a:r>
            <a:r>
              <a:rPr sz="2200" spc="105" dirty="0">
                <a:latin typeface="Cambria"/>
                <a:cs typeface="Cambria"/>
              </a:rPr>
              <a:t>t</a:t>
            </a:r>
            <a:r>
              <a:rPr sz="2200" spc="45" dirty="0">
                <a:latin typeface="Cambria"/>
                <a:cs typeface="Cambria"/>
              </a:rPr>
              <a:t>i</a:t>
            </a:r>
            <a:r>
              <a:rPr sz="2200" spc="215" dirty="0">
                <a:latin typeface="Cambria"/>
                <a:cs typeface="Cambria"/>
              </a:rPr>
              <a:t>n</a:t>
            </a:r>
            <a:r>
              <a:rPr sz="2200" spc="95" dirty="0">
                <a:latin typeface="Cambria"/>
                <a:cs typeface="Cambria"/>
              </a:rPr>
              <a:t>g</a:t>
            </a:r>
            <a:r>
              <a:rPr sz="2200" dirty="0">
                <a:latin typeface="Cambria"/>
                <a:cs typeface="Cambria"/>
              </a:rPr>
              <a:t>	</a:t>
            </a:r>
            <a:r>
              <a:rPr sz="2200" spc="55" dirty="0">
                <a:latin typeface="Cambria"/>
                <a:cs typeface="Cambria"/>
              </a:rPr>
              <a:t>o</a:t>
            </a:r>
            <a:r>
              <a:rPr sz="2200" spc="220" dirty="0">
                <a:latin typeface="Cambria"/>
                <a:cs typeface="Cambria"/>
              </a:rPr>
              <a:t>n</a:t>
            </a:r>
            <a:r>
              <a:rPr sz="2200" dirty="0">
                <a:latin typeface="Cambria"/>
                <a:cs typeface="Cambria"/>
              </a:rPr>
              <a:t>	</a:t>
            </a:r>
            <a:r>
              <a:rPr sz="2200" spc="114" dirty="0">
                <a:latin typeface="Cambria"/>
                <a:cs typeface="Cambria"/>
              </a:rPr>
              <a:t>d</a:t>
            </a:r>
            <a:r>
              <a:rPr sz="2200" spc="190" dirty="0">
                <a:latin typeface="Cambria"/>
                <a:cs typeface="Cambria"/>
              </a:rPr>
              <a:t>a</a:t>
            </a:r>
            <a:r>
              <a:rPr sz="2200" spc="75" dirty="0">
                <a:latin typeface="Cambria"/>
                <a:cs typeface="Cambria"/>
              </a:rPr>
              <a:t>y</a:t>
            </a:r>
            <a:r>
              <a:rPr sz="2200" dirty="0">
                <a:latin typeface="Cambria"/>
                <a:cs typeface="Cambria"/>
              </a:rPr>
              <a:t>	</a:t>
            </a:r>
            <a:r>
              <a:rPr sz="2200" spc="85" dirty="0">
                <a:latin typeface="Cambria"/>
                <a:cs typeface="Cambria"/>
              </a:rPr>
              <a:t>t</a:t>
            </a:r>
            <a:r>
              <a:rPr sz="2200" spc="229" dirty="0">
                <a:latin typeface="Cambria"/>
                <a:cs typeface="Cambria"/>
              </a:rPr>
              <a:t>h</a:t>
            </a:r>
            <a:r>
              <a:rPr sz="2200" spc="55" dirty="0">
                <a:latin typeface="Cambria"/>
                <a:cs typeface="Cambria"/>
              </a:rPr>
              <a:t>r</a:t>
            </a:r>
            <a:r>
              <a:rPr sz="2200" spc="65" dirty="0">
                <a:latin typeface="Cambria"/>
                <a:cs typeface="Cambria"/>
              </a:rPr>
              <a:t>ee</a:t>
            </a:r>
            <a:r>
              <a:rPr sz="2200" dirty="0">
                <a:latin typeface="Cambria"/>
                <a:cs typeface="Cambria"/>
              </a:rPr>
              <a:t>	</a:t>
            </a:r>
            <a:r>
              <a:rPr sz="2200" spc="5" dirty="0">
                <a:latin typeface="Cambria"/>
                <a:cs typeface="Cambria"/>
              </a:rPr>
              <a:t>w</a:t>
            </a:r>
            <a:r>
              <a:rPr sz="2200" spc="45" dirty="0">
                <a:latin typeface="Cambria"/>
                <a:cs typeface="Cambria"/>
              </a:rPr>
              <a:t>i</a:t>
            </a:r>
            <a:r>
              <a:rPr sz="2200" spc="60" dirty="0">
                <a:latin typeface="Cambria"/>
                <a:cs typeface="Cambria"/>
              </a:rPr>
              <a:t>t</a:t>
            </a:r>
            <a:r>
              <a:rPr sz="2200" spc="235" dirty="0">
                <a:latin typeface="Cambria"/>
                <a:cs typeface="Cambria"/>
              </a:rPr>
              <a:t>h</a:t>
            </a:r>
            <a:r>
              <a:rPr sz="2200" dirty="0">
                <a:latin typeface="Cambria"/>
                <a:cs typeface="Cambria"/>
              </a:rPr>
              <a:t>	</a:t>
            </a:r>
            <a:r>
              <a:rPr sz="2200" spc="229" dirty="0">
                <a:latin typeface="Cambria"/>
                <a:cs typeface="Cambria"/>
              </a:rPr>
              <a:t>h</a:t>
            </a:r>
            <a:r>
              <a:rPr sz="2200" spc="65" dirty="0">
                <a:latin typeface="Cambria"/>
                <a:cs typeface="Cambria"/>
              </a:rPr>
              <a:t>e</a:t>
            </a:r>
            <a:r>
              <a:rPr sz="2200" spc="190" dirty="0">
                <a:latin typeface="Cambria"/>
                <a:cs typeface="Cambria"/>
              </a:rPr>
              <a:t>a</a:t>
            </a:r>
            <a:r>
              <a:rPr sz="2200" spc="140" dirty="0">
                <a:latin typeface="Cambria"/>
                <a:cs typeface="Cambria"/>
              </a:rPr>
              <a:t>d</a:t>
            </a:r>
            <a:r>
              <a:rPr sz="2200" dirty="0">
                <a:latin typeface="Cambria"/>
                <a:cs typeface="Cambria"/>
              </a:rPr>
              <a:t>	</a:t>
            </a:r>
            <a:r>
              <a:rPr sz="2200" spc="55" dirty="0">
                <a:latin typeface="Cambria"/>
                <a:cs typeface="Cambria"/>
              </a:rPr>
              <a:t>o</a:t>
            </a:r>
            <a:r>
              <a:rPr sz="2200" spc="35" dirty="0">
                <a:latin typeface="Cambria"/>
                <a:cs typeface="Cambria"/>
              </a:rPr>
              <a:t>f</a:t>
            </a:r>
            <a:r>
              <a:rPr sz="2200" dirty="0">
                <a:latin typeface="Cambria"/>
                <a:cs typeface="Cambria"/>
              </a:rPr>
              <a:t>	</a:t>
            </a:r>
            <a:r>
              <a:rPr sz="2200" spc="85" dirty="0">
                <a:latin typeface="Cambria"/>
                <a:cs typeface="Cambria"/>
              </a:rPr>
              <a:t>t</a:t>
            </a:r>
            <a:r>
              <a:rPr sz="2200" spc="229" dirty="0">
                <a:latin typeface="Cambria"/>
                <a:cs typeface="Cambria"/>
              </a:rPr>
              <a:t>h</a:t>
            </a:r>
            <a:r>
              <a:rPr sz="2200" spc="40" dirty="0">
                <a:latin typeface="Cambria"/>
                <a:cs typeface="Cambria"/>
              </a:rPr>
              <a:t>e  </a:t>
            </a:r>
            <a:r>
              <a:rPr sz="2200" spc="125" dirty="0">
                <a:latin typeface="Cambria"/>
                <a:cs typeface="Cambria"/>
              </a:rPr>
              <a:t>institution</a:t>
            </a:r>
            <a:endParaRPr sz="2200">
              <a:latin typeface="Cambria"/>
              <a:cs typeface="Cambria"/>
            </a:endParaRPr>
          </a:p>
          <a:p>
            <a:pPr>
              <a:lnSpc>
                <a:spcPct val="100000"/>
              </a:lnSpc>
              <a:spcBef>
                <a:spcPts val="35"/>
              </a:spcBef>
              <a:buFont typeface="Arial MT"/>
              <a:buChar char="–"/>
            </a:pPr>
            <a:endParaRPr sz="2450">
              <a:latin typeface="Cambria"/>
              <a:cs typeface="Cambria"/>
            </a:endParaRPr>
          </a:p>
          <a:p>
            <a:pPr marL="299085" marR="5080" indent="-287020">
              <a:lnSpc>
                <a:spcPct val="70000"/>
              </a:lnSpc>
              <a:buFont typeface="Arial MT"/>
              <a:buChar char="–"/>
              <a:tabLst>
                <a:tab pos="299085" algn="l"/>
                <a:tab pos="299720" algn="l"/>
                <a:tab pos="1565275" algn="l"/>
                <a:tab pos="2033270" algn="l"/>
                <a:tab pos="3620135" algn="l"/>
                <a:tab pos="4091940" algn="l"/>
                <a:tab pos="4655185" algn="l"/>
                <a:tab pos="5879465" algn="l"/>
                <a:tab pos="6252845" algn="l"/>
                <a:tab pos="6819265" algn="l"/>
              </a:tabLst>
            </a:pPr>
            <a:r>
              <a:rPr sz="2200" spc="310" dirty="0">
                <a:latin typeface="Cambria"/>
                <a:cs typeface="Cambria"/>
              </a:rPr>
              <a:t>E</a:t>
            </a:r>
            <a:r>
              <a:rPr sz="2200" spc="215" dirty="0">
                <a:latin typeface="Cambria"/>
                <a:cs typeface="Cambria"/>
              </a:rPr>
              <a:t>ns</a:t>
            </a:r>
            <a:r>
              <a:rPr sz="2200" spc="250" dirty="0">
                <a:latin typeface="Cambria"/>
                <a:cs typeface="Cambria"/>
              </a:rPr>
              <a:t>u</a:t>
            </a:r>
            <a:r>
              <a:rPr sz="2200" spc="75" dirty="0">
                <a:latin typeface="Cambria"/>
                <a:cs typeface="Cambria"/>
              </a:rPr>
              <a:t>r</a:t>
            </a:r>
            <a:r>
              <a:rPr sz="2200" spc="65" dirty="0">
                <a:latin typeface="Cambria"/>
                <a:cs typeface="Cambria"/>
              </a:rPr>
              <a:t>e</a:t>
            </a:r>
            <a:r>
              <a:rPr sz="2200" spc="195" dirty="0">
                <a:latin typeface="Cambria"/>
                <a:cs typeface="Cambria"/>
              </a:rPr>
              <a:t>s</a:t>
            </a:r>
            <a:r>
              <a:rPr sz="2200" dirty="0">
                <a:latin typeface="Cambria"/>
                <a:cs typeface="Cambria"/>
              </a:rPr>
              <a:t>	</a:t>
            </a:r>
            <a:r>
              <a:rPr sz="2200" spc="215" dirty="0">
                <a:latin typeface="Cambria"/>
                <a:cs typeface="Cambria"/>
              </a:rPr>
              <a:t>n</a:t>
            </a:r>
            <a:r>
              <a:rPr sz="2200" spc="60" dirty="0">
                <a:latin typeface="Cambria"/>
                <a:cs typeface="Cambria"/>
              </a:rPr>
              <a:t>o</a:t>
            </a:r>
            <a:r>
              <a:rPr sz="2200" dirty="0">
                <a:latin typeface="Cambria"/>
                <a:cs typeface="Cambria"/>
              </a:rPr>
              <a:t>	</a:t>
            </a:r>
            <a:r>
              <a:rPr sz="2200" spc="135" dirty="0">
                <a:latin typeface="Cambria"/>
                <a:cs typeface="Cambria"/>
              </a:rPr>
              <a:t>d</a:t>
            </a:r>
            <a:r>
              <a:rPr sz="2200" spc="45" dirty="0">
                <a:latin typeface="Cambria"/>
                <a:cs typeface="Cambria"/>
              </a:rPr>
              <a:t>i</a:t>
            </a:r>
            <a:r>
              <a:rPr sz="2200" spc="215" dirty="0">
                <a:latin typeface="Cambria"/>
                <a:cs typeface="Cambria"/>
              </a:rPr>
              <a:t>s</a:t>
            </a:r>
            <a:r>
              <a:rPr sz="2200" spc="170" dirty="0">
                <a:latin typeface="Cambria"/>
                <a:cs typeface="Cambria"/>
              </a:rPr>
              <a:t>c</a:t>
            </a:r>
            <a:r>
              <a:rPr sz="2200" spc="270" dirty="0">
                <a:latin typeface="Cambria"/>
                <a:cs typeface="Cambria"/>
              </a:rPr>
              <a:t>u</a:t>
            </a:r>
            <a:r>
              <a:rPr sz="2200" spc="195" dirty="0">
                <a:latin typeface="Cambria"/>
                <a:cs typeface="Cambria"/>
              </a:rPr>
              <a:t>s</a:t>
            </a:r>
            <a:r>
              <a:rPr sz="2200" spc="215" dirty="0">
                <a:latin typeface="Cambria"/>
                <a:cs typeface="Cambria"/>
              </a:rPr>
              <a:t>s</a:t>
            </a:r>
            <a:r>
              <a:rPr sz="2200" spc="45" dirty="0">
                <a:latin typeface="Cambria"/>
                <a:cs typeface="Cambria"/>
              </a:rPr>
              <a:t>i</a:t>
            </a:r>
            <a:r>
              <a:rPr sz="2200" spc="80" dirty="0">
                <a:latin typeface="Cambria"/>
                <a:cs typeface="Cambria"/>
              </a:rPr>
              <a:t>o</a:t>
            </a:r>
            <a:r>
              <a:rPr sz="2200" spc="220" dirty="0">
                <a:latin typeface="Cambria"/>
                <a:cs typeface="Cambria"/>
              </a:rPr>
              <a:t>n</a:t>
            </a:r>
            <a:r>
              <a:rPr sz="2200" dirty="0">
                <a:latin typeface="Cambria"/>
                <a:cs typeface="Cambria"/>
              </a:rPr>
              <a:t>	</a:t>
            </a:r>
            <a:r>
              <a:rPr sz="2200" spc="55" dirty="0">
                <a:latin typeface="Cambria"/>
                <a:cs typeface="Cambria"/>
              </a:rPr>
              <a:t>o</a:t>
            </a:r>
            <a:r>
              <a:rPr sz="2200" spc="220" dirty="0">
                <a:latin typeface="Cambria"/>
                <a:cs typeface="Cambria"/>
              </a:rPr>
              <a:t>n</a:t>
            </a:r>
            <a:r>
              <a:rPr sz="2200" dirty="0">
                <a:latin typeface="Cambria"/>
                <a:cs typeface="Cambria"/>
              </a:rPr>
              <a:t>	</a:t>
            </a:r>
            <a:r>
              <a:rPr sz="2200" spc="85" dirty="0">
                <a:latin typeface="Cambria"/>
                <a:cs typeface="Cambria"/>
              </a:rPr>
              <a:t>t</a:t>
            </a:r>
            <a:r>
              <a:rPr sz="2200" spc="229" dirty="0">
                <a:latin typeface="Cambria"/>
                <a:cs typeface="Cambria"/>
              </a:rPr>
              <a:t>h</a:t>
            </a:r>
            <a:r>
              <a:rPr sz="2200" spc="65" dirty="0">
                <a:latin typeface="Cambria"/>
                <a:cs typeface="Cambria"/>
              </a:rPr>
              <a:t>e</a:t>
            </a:r>
            <a:r>
              <a:rPr sz="2200" dirty="0">
                <a:latin typeface="Cambria"/>
                <a:cs typeface="Cambria"/>
              </a:rPr>
              <a:t>	</a:t>
            </a:r>
            <a:r>
              <a:rPr sz="2200" spc="35" dirty="0">
                <a:latin typeface="Cambria"/>
                <a:cs typeface="Cambria"/>
              </a:rPr>
              <a:t>f</a:t>
            </a:r>
            <a:r>
              <a:rPr sz="2200" spc="45" dirty="0">
                <a:latin typeface="Cambria"/>
                <a:cs typeface="Cambria"/>
              </a:rPr>
              <a:t>i</a:t>
            </a:r>
            <a:r>
              <a:rPr sz="2200" spc="215" dirty="0">
                <a:latin typeface="Cambria"/>
                <a:cs typeface="Cambria"/>
              </a:rPr>
              <a:t>n</a:t>
            </a:r>
            <a:r>
              <a:rPr sz="2200" spc="135" dirty="0">
                <a:latin typeface="Cambria"/>
                <a:cs typeface="Cambria"/>
              </a:rPr>
              <a:t>d</a:t>
            </a:r>
            <a:r>
              <a:rPr sz="2200" spc="45" dirty="0">
                <a:latin typeface="Cambria"/>
                <a:cs typeface="Cambria"/>
              </a:rPr>
              <a:t>i</a:t>
            </a:r>
            <a:r>
              <a:rPr sz="2200" spc="215" dirty="0">
                <a:latin typeface="Cambria"/>
                <a:cs typeface="Cambria"/>
              </a:rPr>
              <a:t>n</a:t>
            </a:r>
            <a:r>
              <a:rPr sz="2200" spc="90" dirty="0">
                <a:latin typeface="Cambria"/>
                <a:cs typeface="Cambria"/>
              </a:rPr>
              <a:t>g</a:t>
            </a:r>
            <a:r>
              <a:rPr sz="2200" spc="195" dirty="0">
                <a:latin typeface="Cambria"/>
                <a:cs typeface="Cambria"/>
              </a:rPr>
              <a:t>s</a:t>
            </a:r>
            <a:r>
              <a:rPr sz="2200" dirty="0">
                <a:latin typeface="Cambria"/>
                <a:cs typeface="Cambria"/>
              </a:rPr>
              <a:t>	</a:t>
            </a:r>
            <a:r>
              <a:rPr sz="2200" spc="55" dirty="0">
                <a:latin typeface="Cambria"/>
                <a:cs typeface="Cambria"/>
              </a:rPr>
              <a:t>o</a:t>
            </a:r>
            <a:r>
              <a:rPr sz="2200" spc="35" dirty="0">
                <a:latin typeface="Cambria"/>
                <a:cs typeface="Cambria"/>
              </a:rPr>
              <a:t>f</a:t>
            </a:r>
            <a:r>
              <a:rPr sz="2200" dirty="0">
                <a:latin typeface="Cambria"/>
                <a:cs typeface="Cambria"/>
              </a:rPr>
              <a:t>	</a:t>
            </a:r>
            <a:r>
              <a:rPr sz="2200" spc="85" dirty="0">
                <a:latin typeface="Cambria"/>
                <a:cs typeface="Cambria"/>
              </a:rPr>
              <a:t>t</a:t>
            </a:r>
            <a:r>
              <a:rPr sz="2200" spc="229" dirty="0">
                <a:latin typeface="Cambria"/>
                <a:cs typeface="Cambria"/>
              </a:rPr>
              <a:t>h</a:t>
            </a:r>
            <a:r>
              <a:rPr sz="2200" spc="65" dirty="0">
                <a:latin typeface="Cambria"/>
                <a:cs typeface="Cambria"/>
              </a:rPr>
              <a:t>e</a:t>
            </a:r>
            <a:r>
              <a:rPr sz="2200" dirty="0">
                <a:latin typeface="Cambria"/>
                <a:cs typeface="Cambria"/>
              </a:rPr>
              <a:t>	</a:t>
            </a:r>
            <a:r>
              <a:rPr sz="2200" spc="55" dirty="0">
                <a:latin typeface="Cambria"/>
                <a:cs typeface="Cambria"/>
              </a:rPr>
              <a:t>o</a:t>
            </a:r>
            <a:r>
              <a:rPr sz="2200" spc="270" dirty="0">
                <a:latin typeface="Cambria"/>
                <a:cs typeface="Cambria"/>
              </a:rPr>
              <a:t>u</a:t>
            </a:r>
            <a:r>
              <a:rPr sz="2200" spc="105" dirty="0">
                <a:latin typeface="Cambria"/>
                <a:cs typeface="Cambria"/>
              </a:rPr>
              <a:t>t</a:t>
            </a:r>
            <a:r>
              <a:rPr sz="2200" spc="170" dirty="0">
                <a:latin typeface="Cambria"/>
                <a:cs typeface="Cambria"/>
              </a:rPr>
              <a:t>c</a:t>
            </a:r>
            <a:r>
              <a:rPr sz="2200" spc="55" dirty="0">
                <a:latin typeface="Cambria"/>
                <a:cs typeface="Cambria"/>
              </a:rPr>
              <a:t>o</a:t>
            </a:r>
            <a:r>
              <a:rPr sz="2200" spc="229" dirty="0">
                <a:latin typeface="Cambria"/>
                <a:cs typeface="Cambria"/>
              </a:rPr>
              <a:t>m</a:t>
            </a:r>
            <a:r>
              <a:rPr sz="2200" spc="40" dirty="0">
                <a:latin typeface="Cambria"/>
                <a:cs typeface="Cambria"/>
              </a:rPr>
              <a:t>e  </a:t>
            </a:r>
            <a:r>
              <a:rPr sz="2200" spc="45" dirty="0">
                <a:latin typeface="Cambria"/>
                <a:cs typeface="Cambria"/>
              </a:rPr>
              <a:t>of</a:t>
            </a:r>
            <a:r>
              <a:rPr sz="2200" spc="210" dirty="0">
                <a:latin typeface="Cambria"/>
                <a:cs typeface="Cambria"/>
              </a:rPr>
              <a:t> </a:t>
            </a:r>
            <a:r>
              <a:rPr sz="2200" spc="114" dirty="0">
                <a:latin typeface="Cambria"/>
                <a:cs typeface="Cambria"/>
              </a:rPr>
              <a:t>accreditation</a:t>
            </a:r>
            <a:endParaRPr sz="2200">
              <a:latin typeface="Cambria"/>
              <a:cs typeface="Cambria"/>
            </a:endParaRPr>
          </a:p>
          <a:p>
            <a:pPr marL="299085" indent="-287020">
              <a:lnSpc>
                <a:spcPts val="2245"/>
              </a:lnSpc>
              <a:spcBef>
                <a:spcPts val="2110"/>
              </a:spcBef>
              <a:buFont typeface="Arial MT"/>
              <a:buChar char="–"/>
              <a:tabLst>
                <a:tab pos="299085" algn="l"/>
                <a:tab pos="299720" algn="l"/>
                <a:tab pos="1620520" algn="l"/>
                <a:tab pos="2535555" algn="l"/>
                <a:tab pos="3980179" algn="l"/>
                <a:tab pos="4649470" algn="l"/>
                <a:tab pos="6414770" algn="l"/>
                <a:tab pos="6813550" algn="l"/>
              </a:tabLst>
            </a:pPr>
            <a:r>
              <a:rPr sz="2200" spc="125" dirty="0">
                <a:latin typeface="Cambria"/>
                <a:cs typeface="Cambria"/>
              </a:rPr>
              <a:t>Presents	</a:t>
            </a:r>
            <a:r>
              <a:rPr sz="2200" spc="85" dirty="0">
                <a:latin typeface="Cambria"/>
                <a:cs typeface="Cambria"/>
              </a:rPr>
              <a:t>orally	</a:t>
            </a:r>
            <a:r>
              <a:rPr sz="2200" spc="140" dirty="0">
                <a:latin typeface="Cambria"/>
                <a:cs typeface="Cambria"/>
              </a:rPr>
              <a:t>strengths	</a:t>
            </a:r>
            <a:r>
              <a:rPr sz="2200" spc="180" dirty="0">
                <a:latin typeface="Cambria"/>
                <a:cs typeface="Cambria"/>
              </a:rPr>
              <a:t>and	</a:t>
            </a:r>
            <a:r>
              <a:rPr sz="2200" spc="145" dirty="0">
                <a:latin typeface="Cambria"/>
                <a:cs typeface="Cambria"/>
              </a:rPr>
              <a:t>weaknesses	</a:t>
            </a:r>
            <a:r>
              <a:rPr sz="2200" spc="45" dirty="0">
                <a:latin typeface="Cambria"/>
                <a:cs typeface="Cambria"/>
              </a:rPr>
              <a:t>of	</a:t>
            </a:r>
            <a:r>
              <a:rPr sz="2200" spc="160" dirty="0">
                <a:latin typeface="Cambria"/>
                <a:cs typeface="Cambria"/>
              </a:rPr>
              <a:t>common</a:t>
            </a:r>
            <a:endParaRPr sz="2200">
              <a:latin typeface="Cambria"/>
              <a:cs typeface="Cambria"/>
            </a:endParaRPr>
          </a:p>
          <a:p>
            <a:pPr marL="299085" marR="7620">
              <a:lnSpc>
                <a:spcPct val="70000"/>
              </a:lnSpc>
              <a:spcBef>
                <a:spcPts val="395"/>
              </a:spcBef>
            </a:pPr>
            <a:r>
              <a:rPr sz="2200" spc="100" dirty="0">
                <a:latin typeface="Cambria"/>
                <a:cs typeface="Cambria"/>
              </a:rPr>
              <a:t>facilities</a:t>
            </a:r>
            <a:r>
              <a:rPr sz="2200" spc="390" dirty="0">
                <a:latin typeface="Cambria"/>
                <a:cs typeface="Cambria"/>
              </a:rPr>
              <a:t> </a:t>
            </a:r>
            <a:r>
              <a:rPr sz="2200" spc="140" dirty="0">
                <a:latin typeface="Cambria"/>
                <a:cs typeface="Cambria"/>
              </a:rPr>
              <a:t>in</a:t>
            </a:r>
            <a:r>
              <a:rPr sz="2200" spc="420" dirty="0">
                <a:latin typeface="Cambria"/>
                <a:cs typeface="Cambria"/>
              </a:rPr>
              <a:t> </a:t>
            </a:r>
            <a:r>
              <a:rPr sz="2200" spc="125" dirty="0">
                <a:latin typeface="Cambria"/>
                <a:cs typeface="Cambria"/>
              </a:rPr>
              <a:t>the</a:t>
            </a:r>
            <a:r>
              <a:rPr sz="2200" spc="395" dirty="0">
                <a:latin typeface="Cambria"/>
                <a:cs typeface="Cambria"/>
              </a:rPr>
              <a:t> </a:t>
            </a:r>
            <a:r>
              <a:rPr sz="2200" spc="100" dirty="0">
                <a:latin typeface="Cambria"/>
                <a:cs typeface="Cambria"/>
              </a:rPr>
              <a:t>colleges</a:t>
            </a:r>
            <a:r>
              <a:rPr sz="2200" spc="420" dirty="0">
                <a:latin typeface="Cambria"/>
                <a:cs typeface="Cambria"/>
              </a:rPr>
              <a:t> </a:t>
            </a:r>
            <a:r>
              <a:rPr sz="2200" spc="80" dirty="0">
                <a:latin typeface="Cambria"/>
                <a:cs typeface="Cambria"/>
              </a:rPr>
              <a:t>while</a:t>
            </a:r>
            <a:r>
              <a:rPr sz="2200" spc="420" dirty="0">
                <a:latin typeface="Cambria"/>
                <a:cs typeface="Cambria"/>
              </a:rPr>
              <a:t> </a:t>
            </a:r>
            <a:r>
              <a:rPr sz="2200" spc="110" dirty="0">
                <a:latin typeface="Cambria"/>
                <a:cs typeface="Cambria"/>
              </a:rPr>
              <a:t>experts</a:t>
            </a:r>
            <a:r>
              <a:rPr sz="2200" spc="420" dirty="0">
                <a:latin typeface="Cambria"/>
                <a:cs typeface="Cambria"/>
              </a:rPr>
              <a:t> </a:t>
            </a:r>
            <a:r>
              <a:rPr sz="2200" spc="120" dirty="0">
                <a:latin typeface="Cambria"/>
                <a:cs typeface="Cambria"/>
              </a:rPr>
              <a:t>present</a:t>
            </a:r>
            <a:r>
              <a:rPr sz="2200" spc="415" dirty="0">
                <a:latin typeface="Cambria"/>
                <a:cs typeface="Cambria"/>
              </a:rPr>
              <a:t> </a:t>
            </a:r>
            <a:r>
              <a:rPr sz="2200" spc="110" dirty="0">
                <a:latin typeface="Cambria"/>
                <a:cs typeface="Cambria"/>
              </a:rPr>
              <a:t>details</a:t>
            </a:r>
            <a:r>
              <a:rPr sz="2200" spc="420" dirty="0">
                <a:latin typeface="Cambria"/>
                <a:cs typeface="Cambria"/>
              </a:rPr>
              <a:t> </a:t>
            </a:r>
            <a:r>
              <a:rPr sz="2200" spc="35" dirty="0">
                <a:latin typeface="Cambria"/>
                <a:cs typeface="Cambria"/>
              </a:rPr>
              <a:t>of </a:t>
            </a:r>
            <a:r>
              <a:rPr sz="2200" spc="-470" dirty="0">
                <a:latin typeface="Cambria"/>
                <a:cs typeface="Cambria"/>
              </a:rPr>
              <a:t> </a:t>
            </a:r>
            <a:r>
              <a:rPr sz="2200" spc="125" dirty="0">
                <a:latin typeface="Cambria"/>
                <a:cs typeface="Cambria"/>
              </a:rPr>
              <a:t>the</a:t>
            </a:r>
            <a:r>
              <a:rPr sz="2200" spc="240" dirty="0">
                <a:latin typeface="Cambria"/>
                <a:cs typeface="Cambria"/>
              </a:rPr>
              <a:t> </a:t>
            </a:r>
            <a:r>
              <a:rPr sz="2200" spc="90" dirty="0">
                <a:latin typeface="Cambria"/>
                <a:cs typeface="Cambria"/>
              </a:rPr>
              <a:t>respective</a:t>
            </a:r>
            <a:r>
              <a:rPr sz="2200" spc="280" dirty="0">
                <a:latin typeface="Cambria"/>
                <a:cs typeface="Cambria"/>
              </a:rPr>
              <a:t> </a:t>
            </a:r>
            <a:r>
              <a:rPr sz="2200" spc="114" dirty="0">
                <a:latin typeface="Cambria"/>
                <a:cs typeface="Cambria"/>
              </a:rPr>
              <a:t>program</a:t>
            </a:r>
            <a:r>
              <a:rPr sz="2200" spc="195" dirty="0">
                <a:latin typeface="Cambria"/>
                <a:cs typeface="Cambria"/>
              </a:rPr>
              <a:t> </a:t>
            </a:r>
            <a:r>
              <a:rPr sz="2200" spc="135" dirty="0">
                <a:latin typeface="Cambria"/>
                <a:cs typeface="Cambria"/>
              </a:rPr>
              <a:t>strengths</a:t>
            </a:r>
            <a:r>
              <a:rPr sz="2200" spc="245" dirty="0">
                <a:latin typeface="Cambria"/>
                <a:cs typeface="Cambria"/>
              </a:rPr>
              <a:t> </a:t>
            </a:r>
            <a:r>
              <a:rPr sz="2200" spc="180" dirty="0">
                <a:latin typeface="Cambria"/>
                <a:cs typeface="Cambria"/>
              </a:rPr>
              <a:t>and</a:t>
            </a:r>
            <a:r>
              <a:rPr sz="2200" spc="215" dirty="0">
                <a:latin typeface="Cambria"/>
                <a:cs typeface="Cambria"/>
              </a:rPr>
              <a:t> </a:t>
            </a:r>
            <a:r>
              <a:rPr sz="2200" spc="140" dirty="0">
                <a:latin typeface="Cambria"/>
                <a:cs typeface="Cambria"/>
              </a:rPr>
              <a:t>weaknesses</a:t>
            </a:r>
            <a:endParaRPr sz="2200">
              <a:latin typeface="Cambria"/>
              <a:cs typeface="Cambria"/>
            </a:endParaRPr>
          </a:p>
          <a:p>
            <a:pPr marL="299085" indent="-287020">
              <a:lnSpc>
                <a:spcPts val="2245"/>
              </a:lnSpc>
              <a:spcBef>
                <a:spcPts val="2115"/>
              </a:spcBef>
              <a:buFont typeface="Arial MT"/>
              <a:buChar char="–"/>
              <a:tabLst>
                <a:tab pos="299085" algn="l"/>
                <a:tab pos="299720" algn="l"/>
                <a:tab pos="951230" algn="l"/>
                <a:tab pos="1960880" algn="l"/>
                <a:tab pos="3280410" algn="l"/>
                <a:tab pos="3818254" algn="l"/>
                <a:tab pos="4549140" algn="l"/>
                <a:tab pos="6152515" algn="l"/>
                <a:tab pos="6690995" algn="l"/>
                <a:tab pos="7552690" algn="l"/>
              </a:tabLst>
            </a:pPr>
            <a:r>
              <a:rPr sz="2200" spc="114" dirty="0">
                <a:latin typeface="Cambria"/>
                <a:cs typeface="Cambria"/>
              </a:rPr>
              <a:t>A</a:t>
            </a:r>
            <a:r>
              <a:rPr sz="2200" spc="60" dirty="0">
                <a:latin typeface="Cambria"/>
                <a:cs typeface="Cambria"/>
              </a:rPr>
              <a:t>ll</a:t>
            </a:r>
            <a:r>
              <a:rPr sz="2200" dirty="0">
                <a:latin typeface="Cambria"/>
                <a:cs typeface="Cambria"/>
              </a:rPr>
              <a:t>	</a:t>
            </a:r>
            <a:r>
              <a:rPr sz="2200" spc="55" dirty="0">
                <a:latin typeface="Cambria"/>
                <a:cs typeface="Cambria"/>
              </a:rPr>
              <a:t>o</a:t>
            </a:r>
            <a:r>
              <a:rPr sz="2200" spc="85" dirty="0">
                <a:latin typeface="Cambria"/>
                <a:cs typeface="Cambria"/>
              </a:rPr>
              <a:t>t</a:t>
            </a:r>
            <a:r>
              <a:rPr sz="2200" spc="229" dirty="0">
                <a:latin typeface="Cambria"/>
                <a:cs typeface="Cambria"/>
              </a:rPr>
              <a:t>h</a:t>
            </a:r>
            <a:r>
              <a:rPr sz="2200" spc="65" dirty="0">
                <a:latin typeface="Cambria"/>
                <a:cs typeface="Cambria"/>
              </a:rPr>
              <a:t>e</a:t>
            </a:r>
            <a:r>
              <a:rPr sz="2200" spc="55" dirty="0">
                <a:latin typeface="Cambria"/>
                <a:cs typeface="Cambria"/>
              </a:rPr>
              <a:t>r</a:t>
            </a:r>
            <a:r>
              <a:rPr sz="2200" dirty="0">
                <a:latin typeface="Cambria"/>
                <a:cs typeface="Cambria"/>
              </a:rPr>
              <a:t>	</a:t>
            </a:r>
            <a:r>
              <a:rPr sz="2200" spc="190" dirty="0">
                <a:latin typeface="Cambria"/>
                <a:cs typeface="Cambria"/>
              </a:rPr>
              <a:t>a</a:t>
            </a:r>
            <a:r>
              <a:rPr sz="2200" spc="195" dirty="0">
                <a:latin typeface="Cambria"/>
                <a:cs typeface="Cambria"/>
              </a:rPr>
              <a:t>s</a:t>
            </a:r>
            <a:r>
              <a:rPr sz="2200" spc="130" dirty="0">
                <a:latin typeface="Cambria"/>
                <a:cs typeface="Cambria"/>
              </a:rPr>
              <a:t>p</a:t>
            </a:r>
            <a:r>
              <a:rPr sz="2200" spc="85" dirty="0">
                <a:latin typeface="Cambria"/>
                <a:cs typeface="Cambria"/>
              </a:rPr>
              <a:t>e</a:t>
            </a:r>
            <a:r>
              <a:rPr sz="2200" spc="170" dirty="0">
                <a:latin typeface="Cambria"/>
                <a:cs typeface="Cambria"/>
              </a:rPr>
              <a:t>c</a:t>
            </a:r>
            <a:r>
              <a:rPr sz="2200" spc="85" dirty="0">
                <a:latin typeface="Cambria"/>
                <a:cs typeface="Cambria"/>
              </a:rPr>
              <a:t>t</a:t>
            </a:r>
            <a:r>
              <a:rPr sz="2200" spc="195" dirty="0">
                <a:latin typeface="Cambria"/>
                <a:cs typeface="Cambria"/>
              </a:rPr>
              <a:t>s</a:t>
            </a:r>
            <a:r>
              <a:rPr sz="2200" dirty="0">
                <a:latin typeface="Cambria"/>
                <a:cs typeface="Cambria"/>
              </a:rPr>
              <a:t>	</a:t>
            </a:r>
            <a:r>
              <a:rPr sz="2200" spc="55" dirty="0">
                <a:latin typeface="Cambria"/>
                <a:cs typeface="Cambria"/>
              </a:rPr>
              <a:t>o</a:t>
            </a:r>
            <a:r>
              <a:rPr sz="2200" spc="35" dirty="0">
                <a:latin typeface="Cambria"/>
                <a:cs typeface="Cambria"/>
              </a:rPr>
              <a:t>f</a:t>
            </a:r>
            <a:r>
              <a:rPr sz="2200" dirty="0">
                <a:latin typeface="Cambria"/>
                <a:cs typeface="Cambria"/>
              </a:rPr>
              <a:t>	</a:t>
            </a:r>
            <a:r>
              <a:rPr sz="2200" spc="105" dirty="0">
                <a:latin typeface="Cambria"/>
                <a:cs typeface="Cambria"/>
              </a:rPr>
              <a:t>t</a:t>
            </a:r>
            <a:r>
              <a:rPr sz="2200" spc="229" dirty="0">
                <a:latin typeface="Cambria"/>
                <a:cs typeface="Cambria"/>
              </a:rPr>
              <a:t>h</a:t>
            </a:r>
            <a:r>
              <a:rPr sz="2200" spc="65" dirty="0">
                <a:latin typeface="Cambria"/>
                <a:cs typeface="Cambria"/>
              </a:rPr>
              <a:t>e</a:t>
            </a:r>
            <a:r>
              <a:rPr sz="2200" dirty="0">
                <a:latin typeface="Cambria"/>
                <a:cs typeface="Cambria"/>
              </a:rPr>
              <a:t>	</a:t>
            </a:r>
            <a:r>
              <a:rPr sz="2200" spc="55" dirty="0">
                <a:latin typeface="Cambria"/>
                <a:cs typeface="Cambria"/>
              </a:rPr>
              <a:t>o</a:t>
            </a:r>
            <a:r>
              <a:rPr sz="2200" spc="270" dirty="0">
                <a:latin typeface="Cambria"/>
                <a:cs typeface="Cambria"/>
              </a:rPr>
              <a:t>u</a:t>
            </a:r>
            <a:r>
              <a:rPr sz="2200" spc="85" dirty="0">
                <a:latin typeface="Cambria"/>
                <a:cs typeface="Cambria"/>
              </a:rPr>
              <a:t>t</a:t>
            </a:r>
            <a:r>
              <a:rPr sz="2200" spc="190" dirty="0">
                <a:latin typeface="Cambria"/>
                <a:cs typeface="Cambria"/>
              </a:rPr>
              <a:t>c</a:t>
            </a:r>
            <a:r>
              <a:rPr sz="2200" spc="55" dirty="0">
                <a:latin typeface="Cambria"/>
                <a:cs typeface="Cambria"/>
              </a:rPr>
              <a:t>o</a:t>
            </a:r>
            <a:r>
              <a:rPr sz="2200" spc="229" dirty="0">
                <a:latin typeface="Cambria"/>
                <a:cs typeface="Cambria"/>
              </a:rPr>
              <a:t>m</a:t>
            </a:r>
            <a:r>
              <a:rPr sz="2200" spc="85" dirty="0">
                <a:latin typeface="Cambria"/>
                <a:cs typeface="Cambria"/>
              </a:rPr>
              <a:t>e</a:t>
            </a:r>
            <a:r>
              <a:rPr sz="2200" spc="195" dirty="0">
                <a:latin typeface="Cambria"/>
                <a:cs typeface="Cambria"/>
              </a:rPr>
              <a:t>s</a:t>
            </a:r>
            <a:r>
              <a:rPr sz="2200" dirty="0">
                <a:latin typeface="Cambria"/>
                <a:cs typeface="Cambria"/>
              </a:rPr>
              <a:t>	</a:t>
            </a:r>
            <a:r>
              <a:rPr sz="2200" spc="55" dirty="0">
                <a:latin typeface="Cambria"/>
                <a:cs typeface="Cambria"/>
              </a:rPr>
              <a:t>o</a:t>
            </a:r>
            <a:r>
              <a:rPr sz="2200" spc="35" dirty="0">
                <a:latin typeface="Cambria"/>
                <a:cs typeface="Cambria"/>
              </a:rPr>
              <a:t>f</a:t>
            </a:r>
            <a:r>
              <a:rPr sz="2200" dirty="0">
                <a:latin typeface="Cambria"/>
                <a:cs typeface="Cambria"/>
              </a:rPr>
              <a:t>	</a:t>
            </a:r>
            <a:r>
              <a:rPr sz="2200" spc="30" dirty="0">
                <a:latin typeface="Cambria"/>
                <a:cs typeface="Cambria"/>
              </a:rPr>
              <a:t>v</a:t>
            </a:r>
            <a:r>
              <a:rPr sz="2200" spc="65" dirty="0">
                <a:latin typeface="Cambria"/>
                <a:cs typeface="Cambria"/>
              </a:rPr>
              <a:t>i</a:t>
            </a:r>
            <a:r>
              <a:rPr sz="2200" spc="195" dirty="0">
                <a:latin typeface="Cambria"/>
                <a:cs typeface="Cambria"/>
              </a:rPr>
              <a:t>s</a:t>
            </a:r>
            <a:r>
              <a:rPr sz="2200" spc="45" dirty="0">
                <a:latin typeface="Cambria"/>
                <a:cs typeface="Cambria"/>
              </a:rPr>
              <a:t>i</a:t>
            </a:r>
            <a:r>
              <a:rPr sz="2200" spc="85" dirty="0">
                <a:latin typeface="Cambria"/>
                <a:cs typeface="Cambria"/>
              </a:rPr>
              <a:t>t</a:t>
            </a:r>
            <a:r>
              <a:rPr sz="2200" dirty="0">
                <a:latin typeface="Cambria"/>
                <a:cs typeface="Cambria"/>
              </a:rPr>
              <a:t>	</a:t>
            </a:r>
            <a:r>
              <a:rPr sz="2200" spc="190" dirty="0">
                <a:latin typeface="Cambria"/>
                <a:cs typeface="Cambria"/>
              </a:rPr>
              <a:t>a</a:t>
            </a:r>
            <a:r>
              <a:rPr sz="2200" spc="55" dirty="0">
                <a:latin typeface="Cambria"/>
                <a:cs typeface="Cambria"/>
              </a:rPr>
              <a:t>r</a:t>
            </a:r>
            <a:r>
              <a:rPr sz="2200" spc="65" dirty="0">
                <a:latin typeface="Cambria"/>
                <a:cs typeface="Cambria"/>
              </a:rPr>
              <a:t>e</a:t>
            </a:r>
            <a:endParaRPr sz="2200">
              <a:latin typeface="Cambria"/>
              <a:cs typeface="Cambria"/>
            </a:endParaRPr>
          </a:p>
          <a:p>
            <a:pPr marL="299085" marR="5080">
              <a:lnSpc>
                <a:spcPct val="70000"/>
              </a:lnSpc>
              <a:spcBef>
                <a:spcPts val="395"/>
              </a:spcBef>
              <a:tabLst>
                <a:tab pos="2050414" algn="l"/>
                <a:tab pos="2722245" algn="l"/>
                <a:tab pos="3319145" algn="l"/>
                <a:tab pos="3731895" algn="l"/>
                <a:tab pos="4200525" algn="l"/>
                <a:tab pos="5238115" algn="l"/>
                <a:tab pos="5656580" algn="l"/>
                <a:tab pos="6303645" algn="l"/>
                <a:tab pos="7165340" algn="l"/>
              </a:tabLst>
            </a:pPr>
            <a:r>
              <a:rPr sz="2200" spc="170" dirty="0">
                <a:latin typeface="Cambria"/>
                <a:cs typeface="Cambria"/>
              </a:rPr>
              <a:t>c</a:t>
            </a:r>
            <a:r>
              <a:rPr sz="2200" spc="55" dirty="0">
                <a:latin typeface="Cambria"/>
                <a:cs typeface="Cambria"/>
              </a:rPr>
              <a:t>o</a:t>
            </a:r>
            <a:r>
              <a:rPr sz="2200" spc="215" dirty="0">
                <a:latin typeface="Cambria"/>
                <a:cs typeface="Cambria"/>
              </a:rPr>
              <a:t>n</a:t>
            </a:r>
            <a:r>
              <a:rPr sz="2200" spc="55" dirty="0">
                <a:latin typeface="Cambria"/>
                <a:cs typeface="Cambria"/>
              </a:rPr>
              <a:t>f</a:t>
            </a:r>
            <a:r>
              <a:rPr sz="2200" spc="45" dirty="0">
                <a:latin typeface="Cambria"/>
                <a:cs typeface="Cambria"/>
              </a:rPr>
              <a:t>i</a:t>
            </a:r>
            <a:r>
              <a:rPr sz="2200" spc="135" dirty="0">
                <a:latin typeface="Cambria"/>
                <a:cs typeface="Cambria"/>
              </a:rPr>
              <a:t>d</a:t>
            </a:r>
            <a:r>
              <a:rPr sz="2200" spc="65" dirty="0">
                <a:latin typeface="Cambria"/>
                <a:cs typeface="Cambria"/>
              </a:rPr>
              <a:t>e</a:t>
            </a:r>
            <a:r>
              <a:rPr sz="2200" spc="215" dirty="0">
                <a:latin typeface="Cambria"/>
                <a:cs typeface="Cambria"/>
              </a:rPr>
              <a:t>n</a:t>
            </a:r>
            <a:r>
              <a:rPr sz="2200" spc="85" dirty="0">
                <a:latin typeface="Cambria"/>
                <a:cs typeface="Cambria"/>
              </a:rPr>
              <a:t>t</a:t>
            </a:r>
            <a:r>
              <a:rPr sz="2200" spc="45" dirty="0">
                <a:latin typeface="Cambria"/>
                <a:cs typeface="Cambria"/>
              </a:rPr>
              <a:t>i</a:t>
            </a:r>
            <a:r>
              <a:rPr sz="2200" spc="215" dirty="0">
                <a:latin typeface="Cambria"/>
                <a:cs typeface="Cambria"/>
              </a:rPr>
              <a:t>a</a:t>
            </a:r>
            <a:r>
              <a:rPr sz="2200" spc="60" dirty="0">
                <a:latin typeface="Cambria"/>
                <a:cs typeface="Cambria"/>
              </a:rPr>
              <a:t>l</a:t>
            </a:r>
            <a:r>
              <a:rPr sz="2200" dirty="0">
                <a:latin typeface="Cambria"/>
                <a:cs typeface="Cambria"/>
              </a:rPr>
              <a:t>	</a:t>
            </a:r>
            <a:r>
              <a:rPr sz="2200" spc="190" dirty="0">
                <a:latin typeface="Cambria"/>
                <a:cs typeface="Cambria"/>
              </a:rPr>
              <a:t>a</a:t>
            </a:r>
            <a:r>
              <a:rPr sz="2200" spc="215" dirty="0">
                <a:latin typeface="Cambria"/>
                <a:cs typeface="Cambria"/>
              </a:rPr>
              <a:t>n</a:t>
            </a:r>
            <a:r>
              <a:rPr sz="2200" spc="140" dirty="0">
                <a:latin typeface="Cambria"/>
                <a:cs typeface="Cambria"/>
              </a:rPr>
              <a:t>d</a:t>
            </a:r>
            <a:r>
              <a:rPr sz="2200" dirty="0">
                <a:latin typeface="Cambria"/>
                <a:cs typeface="Cambria"/>
              </a:rPr>
              <a:t>	</a:t>
            </a:r>
            <a:r>
              <a:rPr sz="2200" spc="215" dirty="0">
                <a:latin typeface="Cambria"/>
                <a:cs typeface="Cambria"/>
              </a:rPr>
              <a:t>n</a:t>
            </a:r>
            <a:r>
              <a:rPr sz="2200" spc="55" dirty="0">
                <a:latin typeface="Cambria"/>
                <a:cs typeface="Cambria"/>
              </a:rPr>
              <a:t>o</a:t>
            </a:r>
            <a:r>
              <a:rPr sz="2200" spc="85" dirty="0">
                <a:latin typeface="Cambria"/>
                <a:cs typeface="Cambria"/>
              </a:rPr>
              <a:t>t</a:t>
            </a:r>
            <a:r>
              <a:rPr sz="2200" dirty="0">
                <a:latin typeface="Cambria"/>
                <a:cs typeface="Cambria"/>
              </a:rPr>
              <a:t>	</a:t>
            </a:r>
            <a:r>
              <a:rPr sz="2200" spc="85" dirty="0">
                <a:latin typeface="Cambria"/>
                <a:cs typeface="Cambria"/>
              </a:rPr>
              <a:t>t</a:t>
            </a:r>
            <a:r>
              <a:rPr sz="2200" spc="60" dirty="0">
                <a:latin typeface="Cambria"/>
                <a:cs typeface="Cambria"/>
              </a:rPr>
              <a:t>o</a:t>
            </a:r>
            <a:r>
              <a:rPr sz="2200" dirty="0">
                <a:latin typeface="Cambria"/>
                <a:cs typeface="Cambria"/>
              </a:rPr>
              <a:t>	</a:t>
            </a:r>
            <a:r>
              <a:rPr sz="2200" spc="150" dirty="0">
                <a:latin typeface="Cambria"/>
                <a:cs typeface="Cambria"/>
              </a:rPr>
              <a:t>b</a:t>
            </a:r>
            <a:r>
              <a:rPr sz="2200" spc="65" dirty="0">
                <a:latin typeface="Cambria"/>
                <a:cs typeface="Cambria"/>
              </a:rPr>
              <a:t>e</a:t>
            </a:r>
            <a:r>
              <a:rPr sz="2200" dirty="0">
                <a:latin typeface="Cambria"/>
                <a:cs typeface="Cambria"/>
              </a:rPr>
              <a:t>	</a:t>
            </a:r>
            <a:r>
              <a:rPr sz="2200" spc="60" dirty="0">
                <a:latin typeface="Cambria"/>
                <a:cs typeface="Cambria"/>
              </a:rPr>
              <a:t>l</a:t>
            </a:r>
            <a:r>
              <a:rPr sz="2200" spc="65" dirty="0">
                <a:latin typeface="Cambria"/>
                <a:cs typeface="Cambria"/>
              </a:rPr>
              <a:t>e</a:t>
            </a:r>
            <a:r>
              <a:rPr sz="2200" spc="215" dirty="0">
                <a:latin typeface="Cambria"/>
                <a:cs typeface="Cambria"/>
              </a:rPr>
              <a:t>a</a:t>
            </a:r>
            <a:r>
              <a:rPr sz="2200" spc="200" dirty="0">
                <a:latin typeface="Cambria"/>
                <a:cs typeface="Cambria"/>
              </a:rPr>
              <a:t>k</a:t>
            </a:r>
            <a:r>
              <a:rPr sz="2200" spc="65" dirty="0">
                <a:latin typeface="Cambria"/>
                <a:cs typeface="Cambria"/>
              </a:rPr>
              <a:t>e</a:t>
            </a:r>
            <a:r>
              <a:rPr sz="2200" spc="140" dirty="0">
                <a:latin typeface="Cambria"/>
                <a:cs typeface="Cambria"/>
              </a:rPr>
              <a:t>d</a:t>
            </a:r>
            <a:r>
              <a:rPr sz="2200" dirty="0">
                <a:latin typeface="Cambria"/>
                <a:cs typeface="Cambria"/>
              </a:rPr>
              <a:t>	</a:t>
            </a:r>
            <a:r>
              <a:rPr sz="2200" spc="170" dirty="0">
                <a:latin typeface="Cambria"/>
                <a:cs typeface="Cambria"/>
              </a:rPr>
              <a:t>a</a:t>
            </a:r>
            <a:r>
              <a:rPr sz="2200" spc="85" dirty="0">
                <a:latin typeface="Cambria"/>
                <a:cs typeface="Cambria"/>
              </a:rPr>
              <a:t>t</a:t>
            </a:r>
            <a:r>
              <a:rPr sz="2200" dirty="0">
                <a:latin typeface="Cambria"/>
                <a:cs typeface="Cambria"/>
              </a:rPr>
              <a:t>	</a:t>
            </a:r>
            <a:r>
              <a:rPr sz="2200" spc="190" dirty="0">
                <a:latin typeface="Cambria"/>
                <a:cs typeface="Cambria"/>
              </a:rPr>
              <a:t>a</a:t>
            </a:r>
            <a:r>
              <a:rPr sz="2200" spc="215" dirty="0">
                <a:latin typeface="Cambria"/>
                <a:cs typeface="Cambria"/>
              </a:rPr>
              <a:t>n</a:t>
            </a:r>
            <a:r>
              <a:rPr sz="2200" spc="75" dirty="0">
                <a:latin typeface="Cambria"/>
                <a:cs typeface="Cambria"/>
              </a:rPr>
              <a:t>y</a:t>
            </a:r>
            <a:r>
              <a:rPr sz="2200" dirty="0">
                <a:latin typeface="Cambria"/>
                <a:cs typeface="Cambria"/>
              </a:rPr>
              <a:t>	</a:t>
            </a:r>
            <a:r>
              <a:rPr sz="2200" spc="130" dirty="0">
                <a:latin typeface="Cambria"/>
                <a:cs typeface="Cambria"/>
              </a:rPr>
              <a:t>p</a:t>
            </a:r>
            <a:r>
              <a:rPr sz="2200" spc="60" dirty="0">
                <a:latin typeface="Cambria"/>
                <a:cs typeface="Cambria"/>
              </a:rPr>
              <a:t>l</a:t>
            </a:r>
            <a:r>
              <a:rPr sz="2200" spc="190" dirty="0">
                <a:latin typeface="Cambria"/>
                <a:cs typeface="Cambria"/>
              </a:rPr>
              <a:t>ac</a:t>
            </a:r>
            <a:r>
              <a:rPr sz="2200" spc="65" dirty="0">
                <a:latin typeface="Cambria"/>
                <a:cs typeface="Cambria"/>
              </a:rPr>
              <a:t>e</a:t>
            </a:r>
            <a:r>
              <a:rPr sz="2200" dirty="0">
                <a:latin typeface="Cambria"/>
                <a:cs typeface="Cambria"/>
              </a:rPr>
              <a:t>	</a:t>
            </a:r>
            <a:r>
              <a:rPr sz="2200" spc="270" dirty="0">
                <a:latin typeface="Cambria"/>
                <a:cs typeface="Cambria"/>
              </a:rPr>
              <a:t>u</a:t>
            </a:r>
            <a:r>
              <a:rPr sz="2200" spc="215" dirty="0">
                <a:latin typeface="Cambria"/>
                <a:cs typeface="Cambria"/>
              </a:rPr>
              <a:t>n</a:t>
            </a:r>
            <a:r>
              <a:rPr sz="2200" spc="135" dirty="0">
                <a:latin typeface="Cambria"/>
                <a:cs typeface="Cambria"/>
              </a:rPr>
              <a:t>d</a:t>
            </a:r>
            <a:r>
              <a:rPr sz="2200" spc="85" dirty="0">
                <a:latin typeface="Cambria"/>
                <a:cs typeface="Cambria"/>
              </a:rPr>
              <a:t>e</a:t>
            </a:r>
            <a:r>
              <a:rPr sz="2200" spc="35" dirty="0">
                <a:latin typeface="Cambria"/>
                <a:cs typeface="Cambria"/>
              </a:rPr>
              <a:t>r  </a:t>
            </a:r>
            <a:r>
              <a:rPr sz="2200" spc="160" dirty="0">
                <a:latin typeface="Cambria"/>
                <a:cs typeface="Cambria"/>
              </a:rPr>
              <a:t>any</a:t>
            </a:r>
            <a:r>
              <a:rPr sz="2200" spc="210" dirty="0">
                <a:latin typeface="Cambria"/>
                <a:cs typeface="Cambria"/>
              </a:rPr>
              <a:t> </a:t>
            </a:r>
            <a:r>
              <a:rPr sz="2200" spc="135" dirty="0">
                <a:latin typeface="Cambria"/>
                <a:cs typeface="Cambria"/>
              </a:rPr>
              <a:t>situation</a:t>
            </a:r>
            <a:endParaRPr sz="2200">
              <a:latin typeface="Cambria"/>
              <a:cs typeface="Cambria"/>
            </a:endParaRPr>
          </a:p>
          <a:p>
            <a:pPr marL="299085" indent="-287020">
              <a:lnSpc>
                <a:spcPts val="2245"/>
              </a:lnSpc>
              <a:spcBef>
                <a:spcPts val="2110"/>
              </a:spcBef>
              <a:buFont typeface="Arial MT"/>
              <a:buChar char="–"/>
              <a:tabLst>
                <a:tab pos="299085" algn="l"/>
                <a:tab pos="299720" algn="l"/>
              </a:tabLst>
            </a:pPr>
            <a:r>
              <a:rPr sz="2200" spc="90" dirty="0">
                <a:latin typeface="Cambria"/>
                <a:cs typeface="Cambria"/>
              </a:rPr>
              <a:t>Provides</a:t>
            </a:r>
            <a:r>
              <a:rPr sz="2200" spc="450" dirty="0">
                <a:latin typeface="Cambria"/>
                <a:cs typeface="Cambria"/>
              </a:rPr>
              <a:t> </a:t>
            </a:r>
            <a:r>
              <a:rPr sz="2200" spc="195" dirty="0">
                <a:latin typeface="Cambria"/>
                <a:cs typeface="Cambria"/>
              </a:rPr>
              <a:t>a</a:t>
            </a:r>
            <a:r>
              <a:rPr sz="2200" spc="430" dirty="0">
                <a:latin typeface="Cambria"/>
                <a:cs typeface="Cambria"/>
              </a:rPr>
              <a:t> </a:t>
            </a:r>
            <a:r>
              <a:rPr sz="2200" spc="180" dirty="0">
                <a:latin typeface="Cambria"/>
                <a:cs typeface="Cambria"/>
              </a:rPr>
              <a:t>chance</a:t>
            </a:r>
            <a:r>
              <a:rPr sz="2200" spc="430" dirty="0">
                <a:latin typeface="Cambria"/>
                <a:cs typeface="Cambria"/>
              </a:rPr>
              <a:t> </a:t>
            </a:r>
            <a:r>
              <a:rPr sz="2200" spc="85" dirty="0">
                <a:latin typeface="Cambria"/>
                <a:cs typeface="Cambria"/>
              </a:rPr>
              <a:t>to</a:t>
            </a:r>
            <a:r>
              <a:rPr sz="2200" spc="430" dirty="0">
                <a:latin typeface="Cambria"/>
                <a:cs typeface="Cambria"/>
              </a:rPr>
              <a:t> </a:t>
            </a:r>
            <a:r>
              <a:rPr sz="2200" spc="135" dirty="0">
                <a:latin typeface="Cambria"/>
                <a:cs typeface="Cambria"/>
              </a:rPr>
              <a:t>the</a:t>
            </a:r>
            <a:r>
              <a:rPr sz="2200" spc="430" dirty="0">
                <a:latin typeface="Cambria"/>
                <a:cs typeface="Cambria"/>
              </a:rPr>
              <a:t> </a:t>
            </a:r>
            <a:r>
              <a:rPr sz="2200" spc="125" dirty="0">
                <a:latin typeface="Cambria"/>
                <a:cs typeface="Cambria"/>
              </a:rPr>
              <a:t>institute</a:t>
            </a:r>
            <a:r>
              <a:rPr sz="2200" spc="455" dirty="0">
                <a:latin typeface="Cambria"/>
                <a:cs typeface="Cambria"/>
              </a:rPr>
              <a:t> </a:t>
            </a:r>
            <a:r>
              <a:rPr sz="2200" spc="75" dirty="0">
                <a:latin typeface="Cambria"/>
                <a:cs typeface="Cambria"/>
              </a:rPr>
              <a:t>to</a:t>
            </a:r>
            <a:r>
              <a:rPr sz="2200" spc="455" dirty="0">
                <a:latin typeface="Cambria"/>
                <a:cs typeface="Cambria"/>
              </a:rPr>
              <a:t> </a:t>
            </a:r>
            <a:r>
              <a:rPr sz="2200" spc="145" dirty="0">
                <a:latin typeface="Cambria"/>
                <a:cs typeface="Cambria"/>
              </a:rPr>
              <a:t>continue</a:t>
            </a:r>
            <a:r>
              <a:rPr sz="2200" spc="455" dirty="0">
                <a:latin typeface="Cambria"/>
                <a:cs typeface="Cambria"/>
              </a:rPr>
              <a:t> </a:t>
            </a:r>
            <a:r>
              <a:rPr sz="2200" spc="95" dirty="0">
                <a:latin typeface="Cambria"/>
                <a:cs typeface="Cambria"/>
              </a:rPr>
              <a:t>with</a:t>
            </a:r>
            <a:r>
              <a:rPr sz="2200" spc="455" dirty="0">
                <a:latin typeface="Cambria"/>
                <a:cs typeface="Cambria"/>
              </a:rPr>
              <a:t> </a:t>
            </a:r>
            <a:r>
              <a:rPr sz="2200" spc="125" dirty="0">
                <a:latin typeface="Cambria"/>
                <a:cs typeface="Cambria"/>
              </a:rPr>
              <a:t>the</a:t>
            </a:r>
            <a:endParaRPr sz="2200">
              <a:latin typeface="Cambria"/>
              <a:cs typeface="Cambria"/>
            </a:endParaRPr>
          </a:p>
          <a:p>
            <a:pPr marL="299085" marR="5080">
              <a:lnSpc>
                <a:spcPct val="70000"/>
              </a:lnSpc>
              <a:spcBef>
                <a:spcPts val="400"/>
              </a:spcBef>
              <a:tabLst>
                <a:tab pos="2245360" algn="l"/>
                <a:tab pos="3450590" algn="l"/>
                <a:tab pos="3896360" algn="l"/>
                <a:tab pos="5330190" algn="l"/>
                <a:tab pos="5932170" algn="l"/>
                <a:tab pos="7614284" algn="l"/>
              </a:tabLst>
            </a:pPr>
            <a:r>
              <a:rPr sz="2200" spc="190" dirty="0">
                <a:latin typeface="Cambria"/>
                <a:cs typeface="Cambria"/>
              </a:rPr>
              <a:t>a</a:t>
            </a:r>
            <a:r>
              <a:rPr sz="2200" spc="170" dirty="0">
                <a:latin typeface="Cambria"/>
                <a:cs typeface="Cambria"/>
              </a:rPr>
              <a:t>cc</a:t>
            </a:r>
            <a:r>
              <a:rPr sz="2200" spc="75" dirty="0">
                <a:latin typeface="Cambria"/>
                <a:cs typeface="Cambria"/>
              </a:rPr>
              <a:t>r</a:t>
            </a:r>
            <a:r>
              <a:rPr sz="2200" spc="40" dirty="0">
                <a:latin typeface="Cambria"/>
                <a:cs typeface="Cambria"/>
              </a:rPr>
              <a:t>e</a:t>
            </a:r>
            <a:r>
              <a:rPr sz="2200" spc="160" dirty="0">
                <a:latin typeface="Cambria"/>
                <a:cs typeface="Cambria"/>
              </a:rPr>
              <a:t>d</a:t>
            </a:r>
            <a:r>
              <a:rPr sz="2200" spc="45" dirty="0">
                <a:latin typeface="Cambria"/>
                <a:cs typeface="Cambria"/>
              </a:rPr>
              <a:t>i</a:t>
            </a:r>
            <a:r>
              <a:rPr sz="2200" spc="85" dirty="0">
                <a:latin typeface="Cambria"/>
                <a:cs typeface="Cambria"/>
              </a:rPr>
              <a:t>t</a:t>
            </a:r>
            <a:r>
              <a:rPr sz="2200" spc="190" dirty="0">
                <a:latin typeface="Cambria"/>
                <a:cs typeface="Cambria"/>
              </a:rPr>
              <a:t>a</a:t>
            </a:r>
            <a:r>
              <a:rPr sz="2200" spc="85" dirty="0">
                <a:latin typeface="Cambria"/>
                <a:cs typeface="Cambria"/>
              </a:rPr>
              <a:t>t</a:t>
            </a:r>
            <a:r>
              <a:rPr sz="2200" spc="65" dirty="0">
                <a:latin typeface="Cambria"/>
                <a:cs typeface="Cambria"/>
              </a:rPr>
              <a:t>i</a:t>
            </a:r>
            <a:r>
              <a:rPr sz="2200" spc="55" dirty="0">
                <a:latin typeface="Cambria"/>
                <a:cs typeface="Cambria"/>
              </a:rPr>
              <a:t>o</a:t>
            </a:r>
            <a:r>
              <a:rPr sz="2200" spc="220" dirty="0">
                <a:latin typeface="Cambria"/>
                <a:cs typeface="Cambria"/>
              </a:rPr>
              <a:t>n</a:t>
            </a:r>
            <a:r>
              <a:rPr sz="2200" dirty="0">
                <a:latin typeface="Cambria"/>
                <a:cs typeface="Cambria"/>
              </a:rPr>
              <a:t>	</a:t>
            </a:r>
            <a:r>
              <a:rPr sz="2200" spc="130" dirty="0">
                <a:latin typeface="Cambria"/>
                <a:cs typeface="Cambria"/>
              </a:rPr>
              <a:t>p</a:t>
            </a:r>
            <a:r>
              <a:rPr sz="2200" spc="55" dirty="0">
                <a:latin typeface="Cambria"/>
                <a:cs typeface="Cambria"/>
              </a:rPr>
              <a:t>ro</a:t>
            </a:r>
            <a:r>
              <a:rPr sz="2200" spc="190" dirty="0">
                <a:latin typeface="Cambria"/>
                <a:cs typeface="Cambria"/>
              </a:rPr>
              <a:t>c</a:t>
            </a:r>
            <a:r>
              <a:rPr sz="2200" spc="65" dirty="0">
                <a:latin typeface="Cambria"/>
                <a:cs typeface="Cambria"/>
              </a:rPr>
              <a:t>e</a:t>
            </a:r>
            <a:r>
              <a:rPr sz="2200" spc="195" dirty="0">
                <a:latin typeface="Cambria"/>
                <a:cs typeface="Cambria"/>
              </a:rPr>
              <a:t>ss</a:t>
            </a:r>
            <a:r>
              <a:rPr sz="2200" dirty="0">
                <a:latin typeface="Cambria"/>
                <a:cs typeface="Cambria"/>
              </a:rPr>
              <a:t>	</a:t>
            </a:r>
            <a:r>
              <a:rPr sz="2200" spc="55" dirty="0">
                <a:latin typeface="Cambria"/>
                <a:cs typeface="Cambria"/>
              </a:rPr>
              <a:t>or</a:t>
            </a:r>
            <a:r>
              <a:rPr sz="2200" dirty="0">
                <a:latin typeface="Cambria"/>
                <a:cs typeface="Cambria"/>
              </a:rPr>
              <a:t>	</a:t>
            </a:r>
            <a:r>
              <a:rPr sz="2200" spc="5" dirty="0">
                <a:latin typeface="Cambria"/>
                <a:cs typeface="Cambria"/>
              </a:rPr>
              <a:t>w</a:t>
            </a:r>
            <a:r>
              <a:rPr sz="2200" spc="45" dirty="0">
                <a:latin typeface="Cambria"/>
                <a:cs typeface="Cambria"/>
              </a:rPr>
              <a:t>i</a:t>
            </a:r>
            <a:r>
              <a:rPr sz="2200" spc="105" dirty="0">
                <a:latin typeface="Cambria"/>
                <a:cs typeface="Cambria"/>
              </a:rPr>
              <a:t>t</a:t>
            </a:r>
            <a:r>
              <a:rPr sz="2200" spc="229" dirty="0">
                <a:latin typeface="Cambria"/>
                <a:cs typeface="Cambria"/>
              </a:rPr>
              <a:t>h</a:t>
            </a:r>
            <a:r>
              <a:rPr sz="2200" spc="114" dirty="0">
                <a:latin typeface="Cambria"/>
                <a:cs typeface="Cambria"/>
              </a:rPr>
              <a:t>d</a:t>
            </a:r>
            <a:r>
              <a:rPr sz="2200" spc="55" dirty="0">
                <a:latin typeface="Cambria"/>
                <a:cs typeface="Cambria"/>
              </a:rPr>
              <a:t>r</a:t>
            </a:r>
            <a:r>
              <a:rPr sz="2200" spc="190" dirty="0">
                <a:latin typeface="Cambria"/>
                <a:cs typeface="Cambria"/>
              </a:rPr>
              <a:t>a</a:t>
            </a:r>
            <a:r>
              <a:rPr sz="2200" spc="5" dirty="0">
                <a:latin typeface="Cambria"/>
                <a:cs typeface="Cambria"/>
              </a:rPr>
              <a:t>w</a:t>
            </a:r>
            <a:r>
              <a:rPr sz="2200" dirty="0">
                <a:latin typeface="Cambria"/>
                <a:cs typeface="Cambria"/>
              </a:rPr>
              <a:t>	</a:t>
            </a:r>
            <a:r>
              <a:rPr sz="2200" spc="85" dirty="0">
                <a:latin typeface="Cambria"/>
                <a:cs typeface="Cambria"/>
              </a:rPr>
              <a:t>t</a:t>
            </a:r>
            <a:r>
              <a:rPr sz="2200" spc="229" dirty="0">
                <a:latin typeface="Cambria"/>
                <a:cs typeface="Cambria"/>
              </a:rPr>
              <a:t>h</a:t>
            </a:r>
            <a:r>
              <a:rPr sz="2200" spc="65" dirty="0">
                <a:latin typeface="Cambria"/>
                <a:cs typeface="Cambria"/>
              </a:rPr>
              <a:t>e</a:t>
            </a:r>
            <a:r>
              <a:rPr sz="2200" dirty="0">
                <a:latin typeface="Cambria"/>
                <a:cs typeface="Cambria"/>
              </a:rPr>
              <a:t>	</a:t>
            </a:r>
            <a:r>
              <a:rPr sz="2200" spc="190" dirty="0">
                <a:latin typeface="Cambria"/>
                <a:cs typeface="Cambria"/>
              </a:rPr>
              <a:t>a</a:t>
            </a:r>
            <a:r>
              <a:rPr sz="2200" spc="130" dirty="0">
                <a:latin typeface="Cambria"/>
                <a:cs typeface="Cambria"/>
              </a:rPr>
              <a:t>pp</a:t>
            </a:r>
            <a:r>
              <a:rPr sz="2200" spc="60" dirty="0">
                <a:latin typeface="Cambria"/>
                <a:cs typeface="Cambria"/>
              </a:rPr>
              <a:t>l</a:t>
            </a:r>
            <a:r>
              <a:rPr sz="2200" spc="45" dirty="0">
                <a:latin typeface="Cambria"/>
                <a:cs typeface="Cambria"/>
              </a:rPr>
              <a:t>i</a:t>
            </a:r>
            <a:r>
              <a:rPr sz="2200" spc="170" dirty="0">
                <a:latin typeface="Cambria"/>
                <a:cs typeface="Cambria"/>
              </a:rPr>
              <a:t>c</a:t>
            </a:r>
            <a:r>
              <a:rPr sz="2200" spc="190" dirty="0">
                <a:latin typeface="Cambria"/>
                <a:cs typeface="Cambria"/>
              </a:rPr>
              <a:t>a</a:t>
            </a:r>
            <a:r>
              <a:rPr sz="2200" spc="85" dirty="0">
                <a:latin typeface="Cambria"/>
                <a:cs typeface="Cambria"/>
              </a:rPr>
              <a:t>t</a:t>
            </a:r>
            <a:r>
              <a:rPr sz="2200" spc="65" dirty="0">
                <a:latin typeface="Cambria"/>
                <a:cs typeface="Cambria"/>
              </a:rPr>
              <a:t>i</a:t>
            </a:r>
            <a:r>
              <a:rPr sz="2200" spc="55" dirty="0">
                <a:latin typeface="Cambria"/>
                <a:cs typeface="Cambria"/>
              </a:rPr>
              <a:t>o</a:t>
            </a:r>
            <a:r>
              <a:rPr sz="2200" spc="220" dirty="0">
                <a:latin typeface="Cambria"/>
                <a:cs typeface="Cambria"/>
              </a:rPr>
              <a:t>n</a:t>
            </a:r>
            <a:r>
              <a:rPr sz="2200" dirty="0">
                <a:latin typeface="Cambria"/>
                <a:cs typeface="Cambria"/>
              </a:rPr>
              <a:t>	</a:t>
            </a:r>
            <a:r>
              <a:rPr sz="2200" spc="35" dirty="0">
                <a:latin typeface="Cambria"/>
                <a:cs typeface="Cambria"/>
              </a:rPr>
              <a:t>f</a:t>
            </a:r>
            <a:r>
              <a:rPr sz="2200" spc="55" dirty="0">
                <a:latin typeface="Cambria"/>
                <a:cs typeface="Cambria"/>
              </a:rPr>
              <a:t>o</a:t>
            </a:r>
            <a:r>
              <a:rPr sz="2200" spc="35" dirty="0">
                <a:latin typeface="Cambria"/>
                <a:cs typeface="Cambria"/>
              </a:rPr>
              <a:t>r  </a:t>
            </a:r>
            <a:r>
              <a:rPr sz="2200" spc="160" dirty="0">
                <a:latin typeface="Cambria"/>
                <a:cs typeface="Cambria"/>
              </a:rPr>
              <a:t>any</a:t>
            </a:r>
            <a:r>
              <a:rPr sz="2200" spc="210" dirty="0">
                <a:latin typeface="Cambria"/>
                <a:cs typeface="Cambria"/>
              </a:rPr>
              <a:t> </a:t>
            </a:r>
            <a:r>
              <a:rPr sz="2200" spc="65" dirty="0">
                <a:latin typeface="Cambria"/>
                <a:cs typeface="Cambria"/>
              </a:rPr>
              <a:t>program(s)</a:t>
            </a:r>
            <a:endParaRPr sz="2200">
              <a:latin typeface="Cambria"/>
              <a:cs typeface="Cambria"/>
            </a:endParaRPr>
          </a:p>
          <a:p>
            <a:pPr>
              <a:lnSpc>
                <a:spcPct val="100000"/>
              </a:lnSpc>
              <a:spcBef>
                <a:spcPts val="30"/>
              </a:spcBef>
            </a:pPr>
            <a:endParaRPr sz="2450">
              <a:latin typeface="Cambria"/>
              <a:cs typeface="Cambria"/>
            </a:endParaRPr>
          </a:p>
          <a:p>
            <a:pPr marL="299085" marR="5080" indent="-287020">
              <a:lnSpc>
                <a:spcPct val="70000"/>
              </a:lnSpc>
              <a:buFont typeface="Arial MT"/>
              <a:buChar char="–"/>
              <a:tabLst>
                <a:tab pos="299085" algn="l"/>
                <a:tab pos="299720" algn="l"/>
              </a:tabLst>
            </a:pPr>
            <a:r>
              <a:rPr sz="2200" spc="125" dirty="0">
                <a:latin typeface="Cambria"/>
                <a:cs typeface="Cambria"/>
              </a:rPr>
              <a:t>In</a:t>
            </a:r>
            <a:r>
              <a:rPr sz="2200" spc="275" dirty="0">
                <a:latin typeface="Cambria"/>
                <a:cs typeface="Cambria"/>
              </a:rPr>
              <a:t> </a:t>
            </a:r>
            <a:r>
              <a:rPr sz="2200" spc="155" dirty="0">
                <a:latin typeface="Cambria"/>
                <a:cs typeface="Cambria"/>
              </a:rPr>
              <a:t>case</a:t>
            </a:r>
            <a:r>
              <a:rPr sz="2200" spc="305" dirty="0">
                <a:latin typeface="Cambria"/>
                <a:cs typeface="Cambria"/>
              </a:rPr>
              <a:t> </a:t>
            </a:r>
            <a:r>
              <a:rPr sz="2200" spc="35" dirty="0">
                <a:latin typeface="Cambria"/>
                <a:cs typeface="Cambria"/>
              </a:rPr>
              <a:t>of</a:t>
            </a:r>
            <a:r>
              <a:rPr sz="2200" spc="305" dirty="0">
                <a:latin typeface="Cambria"/>
                <a:cs typeface="Cambria"/>
              </a:rPr>
              <a:t> </a:t>
            </a:r>
            <a:r>
              <a:rPr sz="2200" spc="114" dirty="0">
                <a:latin typeface="Cambria"/>
                <a:cs typeface="Cambria"/>
              </a:rPr>
              <a:t>withdrawal,</a:t>
            </a:r>
            <a:r>
              <a:rPr sz="2200" spc="280" dirty="0">
                <a:latin typeface="Cambria"/>
                <a:cs typeface="Cambria"/>
              </a:rPr>
              <a:t> </a:t>
            </a:r>
            <a:r>
              <a:rPr sz="2200" spc="155" dirty="0">
                <a:latin typeface="Cambria"/>
                <a:cs typeface="Cambria"/>
              </a:rPr>
              <a:t>ensures</a:t>
            </a:r>
            <a:r>
              <a:rPr sz="2200" spc="280" dirty="0">
                <a:latin typeface="Cambria"/>
                <a:cs typeface="Cambria"/>
              </a:rPr>
              <a:t> </a:t>
            </a:r>
            <a:r>
              <a:rPr sz="2200" spc="150" dirty="0">
                <a:latin typeface="Cambria"/>
                <a:cs typeface="Cambria"/>
              </a:rPr>
              <a:t>that</a:t>
            </a:r>
            <a:r>
              <a:rPr sz="2200" spc="280" dirty="0">
                <a:latin typeface="Cambria"/>
                <a:cs typeface="Cambria"/>
              </a:rPr>
              <a:t> </a:t>
            </a:r>
            <a:r>
              <a:rPr sz="2200" spc="65" dirty="0">
                <a:latin typeface="Cambria"/>
                <a:cs typeface="Cambria"/>
              </a:rPr>
              <a:t>it</a:t>
            </a:r>
            <a:r>
              <a:rPr sz="2200" spc="305" dirty="0">
                <a:latin typeface="Cambria"/>
                <a:cs typeface="Cambria"/>
              </a:rPr>
              <a:t> </a:t>
            </a:r>
            <a:r>
              <a:rPr sz="2200" spc="120" dirty="0">
                <a:latin typeface="Cambria"/>
                <a:cs typeface="Cambria"/>
              </a:rPr>
              <a:t>is</a:t>
            </a:r>
            <a:r>
              <a:rPr sz="2200" spc="275" dirty="0">
                <a:latin typeface="Cambria"/>
                <a:cs typeface="Cambria"/>
              </a:rPr>
              <a:t> </a:t>
            </a:r>
            <a:r>
              <a:rPr sz="2200" spc="90" dirty="0">
                <a:latin typeface="Cambria"/>
                <a:cs typeface="Cambria"/>
              </a:rPr>
              <a:t>given</a:t>
            </a:r>
            <a:r>
              <a:rPr sz="2200" spc="280" dirty="0">
                <a:latin typeface="Cambria"/>
                <a:cs typeface="Cambria"/>
              </a:rPr>
              <a:t> </a:t>
            </a:r>
            <a:r>
              <a:rPr sz="2200" spc="130" dirty="0">
                <a:latin typeface="Cambria"/>
                <a:cs typeface="Cambria"/>
              </a:rPr>
              <a:t>in</a:t>
            </a:r>
            <a:r>
              <a:rPr sz="2200" spc="280" dirty="0">
                <a:latin typeface="Cambria"/>
                <a:cs typeface="Cambria"/>
              </a:rPr>
              <a:t> </a:t>
            </a:r>
            <a:r>
              <a:rPr sz="2200" spc="80" dirty="0">
                <a:latin typeface="Cambria"/>
                <a:cs typeface="Cambria"/>
              </a:rPr>
              <a:t>writing </a:t>
            </a:r>
            <a:r>
              <a:rPr sz="2200" spc="-470" dirty="0">
                <a:latin typeface="Cambria"/>
                <a:cs typeface="Cambria"/>
              </a:rPr>
              <a:t> </a:t>
            </a:r>
            <a:r>
              <a:rPr sz="2200" spc="110" dirty="0">
                <a:latin typeface="Cambria"/>
                <a:cs typeface="Cambria"/>
              </a:rPr>
              <a:t>by</a:t>
            </a:r>
            <a:r>
              <a:rPr sz="2200" spc="215" dirty="0">
                <a:latin typeface="Cambria"/>
                <a:cs typeface="Cambria"/>
              </a:rPr>
              <a:t> </a:t>
            </a:r>
            <a:r>
              <a:rPr sz="2200" spc="125" dirty="0">
                <a:latin typeface="Cambria"/>
                <a:cs typeface="Cambria"/>
              </a:rPr>
              <a:t>the</a:t>
            </a:r>
            <a:r>
              <a:rPr sz="2200" spc="240" dirty="0">
                <a:latin typeface="Cambria"/>
                <a:cs typeface="Cambria"/>
              </a:rPr>
              <a:t> </a:t>
            </a:r>
            <a:r>
              <a:rPr sz="2200" spc="155" dirty="0">
                <a:latin typeface="Cambria"/>
                <a:cs typeface="Cambria"/>
              </a:rPr>
              <a:t>head</a:t>
            </a:r>
            <a:r>
              <a:rPr sz="2200" spc="215" dirty="0">
                <a:latin typeface="Cambria"/>
                <a:cs typeface="Cambria"/>
              </a:rPr>
              <a:t> </a:t>
            </a:r>
            <a:r>
              <a:rPr sz="2200" spc="35" dirty="0">
                <a:latin typeface="Cambria"/>
                <a:cs typeface="Cambria"/>
              </a:rPr>
              <a:t>of</a:t>
            </a:r>
            <a:r>
              <a:rPr sz="2200" spc="240" dirty="0">
                <a:latin typeface="Cambria"/>
                <a:cs typeface="Cambria"/>
              </a:rPr>
              <a:t> </a:t>
            </a:r>
            <a:r>
              <a:rPr sz="2200" spc="125" dirty="0">
                <a:latin typeface="Cambria"/>
                <a:cs typeface="Cambria"/>
              </a:rPr>
              <a:t>the</a:t>
            </a:r>
            <a:r>
              <a:rPr sz="2200" spc="215" dirty="0">
                <a:latin typeface="Cambria"/>
                <a:cs typeface="Cambria"/>
              </a:rPr>
              <a:t> </a:t>
            </a:r>
            <a:r>
              <a:rPr sz="2200" spc="125" dirty="0">
                <a:latin typeface="Cambria"/>
                <a:cs typeface="Cambria"/>
              </a:rPr>
              <a:t>institution</a:t>
            </a:r>
            <a:r>
              <a:rPr sz="2200" spc="235" dirty="0">
                <a:latin typeface="Cambria"/>
                <a:cs typeface="Cambria"/>
              </a:rPr>
              <a:t> </a:t>
            </a:r>
            <a:r>
              <a:rPr sz="2200" spc="105" dirty="0">
                <a:latin typeface="Cambria"/>
                <a:cs typeface="Cambria"/>
              </a:rPr>
              <a:t>there</a:t>
            </a:r>
            <a:r>
              <a:rPr sz="2200" spc="215" dirty="0">
                <a:latin typeface="Cambria"/>
                <a:cs typeface="Cambria"/>
              </a:rPr>
              <a:t> </a:t>
            </a:r>
            <a:r>
              <a:rPr sz="2200" spc="105" dirty="0">
                <a:latin typeface="Cambria"/>
                <a:cs typeface="Cambria"/>
              </a:rPr>
              <a:t>itself.</a:t>
            </a:r>
            <a:endParaRPr sz="2200">
              <a:latin typeface="Cambria"/>
              <a:cs typeface="Cambria"/>
            </a:endParaRPr>
          </a:p>
        </p:txBody>
      </p:sp>
      <p:pic>
        <p:nvPicPr>
          <p:cNvPr id="3" name="object 2">
            <a:extLst>
              <a:ext uri="{FF2B5EF4-FFF2-40B4-BE49-F238E27FC236}">
                <a16:creationId xmlns:a16="http://schemas.microsoft.com/office/drawing/2014/main" id="{2ECECD5F-2F0D-4FDF-8D7C-63A614A8D8B2}"/>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4661" y="641174"/>
            <a:ext cx="7880350" cy="574040"/>
          </a:xfrm>
          <a:prstGeom prst="rect">
            <a:avLst/>
          </a:prstGeom>
        </p:spPr>
        <p:txBody>
          <a:bodyPr vert="horz" wrap="square" lIns="0" tIns="12700" rIns="0" bIns="0" rtlCol="0">
            <a:spAutoFit/>
          </a:bodyPr>
          <a:lstStyle/>
          <a:p>
            <a:pPr marL="12700">
              <a:lnSpc>
                <a:spcPct val="100000"/>
              </a:lnSpc>
              <a:spcBef>
                <a:spcPts val="100"/>
              </a:spcBef>
              <a:tabLst>
                <a:tab pos="2362200" algn="l"/>
                <a:tab pos="4932045" algn="l"/>
                <a:tab pos="5544185" algn="l"/>
              </a:tabLst>
            </a:pPr>
            <a:r>
              <a:rPr sz="3600" b="1" u="heavy" spc="140" dirty="0">
                <a:solidFill>
                  <a:srgbClr val="4B390D"/>
                </a:solidFill>
                <a:uFill>
                  <a:solidFill>
                    <a:srgbClr val="000000"/>
                  </a:solidFill>
                </a:uFill>
                <a:latin typeface="Cambria"/>
                <a:cs typeface="Cambria"/>
              </a:rPr>
              <a:t>Desirable	</a:t>
            </a:r>
            <a:r>
              <a:rPr sz="3600" b="1" u="heavy" spc="204" dirty="0">
                <a:solidFill>
                  <a:srgbClr val="4B390D"/>
                </a:solidFill>
                <a:uFill>
                  <a:solidFill>
                    <a:srgbClr val="000000"/>
                  </a:solidFill>
                </a:uFill>
                <a:latin typeface="Cambria"/>
                <a:cs typeface="Cambria"/>
              </a:rPr>
              <a:t>Attributes	</a:t>
            </a:r>
            <a:r>
              <a:rPr sz="3600" b="1" u="heavy" spc="185" dirty="0">
                <a:solidFill>
                  <a:srgbClr val="4B390D"/>
                </a:solidFill>
                <a:uFill>
                  <a:solidFill>
                    <a:srgbClr val="000000"/>
                  </a:solidFill>
                </a:uFill>
                <a:latin typeface="Cambria"/>
                <a:cs typeface="Cambria"/>
              </a:rPr>
              <a:t>of	</a:t>
            </a:r>
            <a:r>
              <a:rPr sz="3600" b="1" u="heavy" spc="250" dirty="0">
                <a:solidFill>
                  <a:srgbClr val="4B390D"/>
                </a:solidFill>
                <a:uFill>
                  <a:solidFill>
                    <a:srgbClr val="000000"/>
                  </a:solidFill>
                </a:uFill>
                <a:latin typeface="Cambria"/>
                <a:cs typeface="Cambria"/>
              </a:rPr>
              <a:t>Chairman</a:t>
            </a:r>
            <a:endParaRPr sz="3600" b="1" dirty="0">
              <a:solidFill>
                <a:srgbClr val="4B390D"/>
              </a:solidFill>
              <a:latin typeface="Cambria"/>
              <a:cs typeface="Cambria"/>
            </a:endParaRPr>
          </a:p>
        </p:txBody>
      </p:sp>
      <p:sp>
        <p:nvSpPr>
          <p:cNvPr id="3" name="object 3"/>
          <p:cNvSpPr txBox="1"/>
          <p:nvPr/>
        </p:nvSpPr>
        <p:spPr>
          <a:xfrm>
            <a:off x="1308670" y="1925749"/>
            <a:ext cx="6621780" cy="4287520"/>
          </a:xfrm>
          <a:prstGeom prst="rect">
            <a:avLst/>
          </a:prstGeom>
        </p:spPr>
        <p:txBody>
          <a:bodyPr vert="horz" wrap="square" lIns="0" tIns="12065" rIns="0" bIns="0" rtlCol="0">
            <a:spAutoFit/>
          </a:bodyPr>
          <a:lstStyle/>
          <a:p>
            <a:pPr marL="354965" indent="-342900">
              <a:lnSpc>
                <a:spcPct val="100000"/>
              </a:lnSpc>
              <a:spcBef>
                <a:spcPts val="95"/>
              </a:spcBef>
              <a:buFont typeface="Arial MT"/>
              <a:buChar char="•"/>
              <a:tabLst>
                <a:tab pos="354965" algn="l"/>
                <a:tab pos="355600" algn="l"/>
              </a:tabLst>
            </a:pPr>
            <a:r>
              <a:rPr sz="2800" spc="204" dirty="0">
                <a:latin typeface="Cambria"/>
                <a:cs typeface="Cambria"/>
              </a:rPr>
              <a:t>Good</a:t>
            </a:r>
            <a:r>
              <a:rPr sz="2800" spc="275" dirty="0">
                <a:latin typeface="Cambria"/>
                <a:cs typeface="Cambria"/>
              </a:rPr>
              <a:t> </a:t>
            </a:r>
            <a:r>
              <a:rPr sz="2800" spc="140" dirty="0">
                <a:latin typeface="Cambria"/>
                <a:cs typeface="Cambria"/>
              </a:rPr>
              <a:t>professional</a:t>
            </a:r>
            <a:r>
              <a:rPr sz="2800" spc="280" dirty="0">
                <a:latin typeface="Cambria"/>
                <a:cs typeface="Cambria"/>
              </a:rPr>
              <a:t> </a:t>
            </a:r>
            <a:r>
              <a:rPr sz="2800" spc="190" dirty="0">
                <a:latin typeface="Cambria"/>
                <a:cs typeface="Cambria"/>
              </a:rPr>
              <a:t>standing</a:t>
            </a:r>
            <a:endParaRPr sz="2800">
              <a:latin typeface="Cambria"/>
              <a:cs typeface="Cambria"/>
            </a:endParaRPr>
          </a:p>
          <a:p>
            <a:pPr>
              <a:lnSpc>
                <a:spcPct val="100000"/>
              </a:lnSpc>
              <a:spcBef>
                <a:spcPts val="45"/>
              </a:spcBef>
              <a:buFont typeface="Arial MT"/>
              <a:buChar char="•"/>
            </a:pPr>
            <a:endParaRPr sz="2600">
              <a:latin typeface="Cambria"/>
              <a:cs typeface="Cambria"/>
            </a:endParaRPr>
          </a:p>
          <a:p>
            <a:pPr marL="354965" marR="196850" indent="-342900">
              <a:lnSpc>
                <a:spcPts val="3020"/>
              </a:lnSpc>
              <a:spcBef>
                <a:spcPts val="5"/>
              </a:spcBef>
              <a:buFont typeface="Arial MT"/>
              <a:buChar char="•"/>
              <a:tabLst>
                <a:tab pos="354965" algn="l"/>
                <a:tab pos="355600" algn="l"/>
              </a:tabLst>
            </a:pPr>
            <a:r>
              <a:rPr sz="2800" spc="160" dirty="0">
                <a:latin typeface="Cambria"/>
                <a:cs typeface="Cambria"/>
              </a:rPr>
              <a:t>Expertise</a:t>
            </a:r>
            <a:r>
              <a:rPr sz="2800" spc="260" dirty="0">
                <a:latin typeface="Cambria"/>
                <a:cs typeface="Cambria"/>
              </a:rPr>
              <a:t> </a:t>
            </a:r>
            <a:r>
              <a:rPr sz="2800" spc="170" dirty="0">
                <a:latin typeface="Cambria"/>
                <a:cs typeface="Cambria"/>
              </a:rPr>
              <a:t>in</a:t>
            </a:r>
            <a:r>
              <a:rPr sz="2800" spc="260" dirty="0">
                <a:latin typeface="Cambria"/>
                <a:cs typeface="Cambria"/>
              </a:rPr>
              <a:t> </a:t>
            </a:r>
            <a:r>
              <a:rPr sz="2800" spc="185" dirty="0">
                <a:latin typeface="Cambria"/>
                <a:cs typeface="Cambria"/>
              </a:rPr>
              <a:t>subject</a:t>
            </a:r>
            <a:r>
              <a:rPr sz="2800" spc="265" dirty="0">
                <a:latin typeface="Cambria"/>
                <a:cs typeface="Cambria"/>
              </a:rPr>
              <a:t> </a:t>
            </a:r>
            <a:r>
              <a:rPr sz="2800" spc="155" dirty="0">
                <a:latin typeface="Cambria"/>
                <a:cs typeface="Cambria"/>
              </a:rPr>
              <a:t>matter</a:t>
            </a:r>
            <a:r>
              <a:rPr sz="2800" spc="260" dirty="0">
                <a:latin typeface="Cambria"/>
                <a:cs typeface="Cambria"/>
              </a:rPr>
              <a:t> </a:t>
            </a:r>
            <a:r>
              <a:rPr sz="2800" spc="190" dirty="0">
                <a:latin typeface="Cambria"/>
                <a:cs typeface="Cambria"/>
              </a:rPr>
              <a:t>and/or </a:t>
            </a:r>
            <a:r>
              <a:rPr sz="2800" spc="-600" dirty="0">
                <a:latin typeface="Cambria"/>
                <a:cs typeface="Cambria"/>
              </a:rPr>
              <a:t> </a:t>
            </a:r>
            <a:r>
              <a:rPr sz="2800" spc="150" dirty="0">
                <a:latin typeface="Cambria"/>
                <a:cs typeface="Cambria"/>
              </a:rPr>
              <a:t>accreditation</a:t>
            </a:r>
            <a:r>
              <a:rPr sz="2800" spc="265" dirty="0">
                <a:latin typeface="Cambria"/>
                <a:cs typeface="Cambria"/>
              </a:rPr>
              <a:t> </a:t>
            </a:r>
            <a:r>
              <a:rPr sz="2800" spc="180" dirty="0">
                <a:latin typeface="Cambria"/>
                <a:cs typeface="Cambria"/>
              </a:rPr>
              <a:t>system</a:t>
            </a:r>
            <a:r>
              <a:rPr sz="2800" spc="300" dirty="0">
                <a:latin typeface="Cambria"/>
                <a:cs typeface="Cambria"/>
              </a:rPr>
              <a:t> </a:t>
            </a:r>
            <a:r>
              <a:rPr sz="2800" spc="310" dirty="0">
                <a:latin typeface="Cambria"/>
                <a:cs typeface="Cambria"/>
              </a:rPr>
              <a:t>&amp;</a:t>
            </a:r>
            <a:r>
              <a:rPr sz="2800" spc="270" dirty="0">
                <a:latin typeface="Cambria"/>
                <a:cs typeface="Cambria"/>
              </a:rPr>
              <a:t> </a:t>
            </a:r>
            <a:r>
              <a:rPr sz="2800" spc="155" dirty="0">
                <a:latin typeface="Cambria"/>
                <a:cs typeface="Cambria"/>
              </a:rPr>
              <a:t>process</a:t>
            </a:r>
            <a:endParaRPr sz="2800">
              <a:latin typeface="Cambria"/>
              <a:cs typeface="Cambria"/>
            </a:endParaRPr>
          </a:p>
          <a:p>
            <a:pPr marL="354965" indent="-342900">
              <a:lnSpc>
                <a:spcPct val="100000"/>
              </a:lnSpc>
              <a:spcBef>
                <a:spcPts val="2140"/>
              </a:spcBef>
              <a:buFont typeface="Arial MT"/>
              <a:buChar char="•"/>
              <a:tabLst>
                <a:tab pos="354965" algn="l"/>
                <a:tab pos="355600" algn="l"/>
              </a:tabLst>
            </a:pPr>
            <a:r>
              <a:rPr sz="2800" spc="135" dirty="0">
                <a:latin typeface="Cambria"/>
                <a:cs typeface="Cambria"/>
              </a:rPr>
              <a:t>Professional</a:t>
            </a:r>
            <a:r>
              <a:rPr sz="2800" spc="250" dirty="0">
                <a:latin typeface="Cambria"/>
                <a:cs typeface="Cambria"/>
              </a:rPr>
              <a:t> </a:t>
            </a:r>
            <a:r>
              <a:rPr sz="2800" spc="185" dirty="0">
                <a:latin typeface="Cambria"/>
                <a:cs typeface="Cambria"/>
              </a:rPr>
              <a:t>approach</a:t>
            </a:r>
            <a:endParaRPr sz="2800">
              <a:latin typeface="Cambria"/>
              <a:cs typeface="Cambria"/>
            </a:endParaRPr>
          </a:p>
          <a:p>
            <a:pPr marL="354965" indent="-342900">
              <a:lnSpc>
                <a:spcPct val="100000"/>
              </a:lnSpc>
              <a:spcBef>
                <a:spcPts val="2845"/>
              </a:spcBef>
              <a:buFont typeface="Arial MT"/>
              <a:buChar char="•"/>
              <a:tabLst>
                <a:tab pos="354965" algn="l"/>
                <a:tab pos="355600" algn="l"/>
              </a:tabLst>
            </a:pPr>
            <a:r>
              <a:rPr sz="2800" spc="160" dirty="0">
                <a:latin typeface="Cambria"/>
                <a:cs typeface="Cambria"/>
              </a:rPr>
              <a:t>Leadership</a:t>
            </a:r>
            <a:r>
              <a:rPr sz="2800" spc="235" dirty="0">
                <a:latin typeface="Cambria"/>
                <a:cs typeface="Cambria"/>
              </a:rPr>
              <a:t> </a:t>
            </a:r>
            <a:r>
              <a:rPr sz="2800" spc="160" dirty="0">
                <a:latin typeface="Cambria"/>
                <a:cs typeface="Cambria"/>
              </a:rPr>
              <a:t>skills</a:t>
            </a:r>
            <a:endParaRPr sz="2800">
              <a:latin typeface="Cambria"/>
              <a:cs typeface="Cambria"/>
            </a:endParaRPr>
          </a:p>
          <a:p>
            <a:pPr>
              <a:lnSpc>
                <a:spcPct val="100000"/>
              </a:lnSpc>
              <a:spcBef>
                <a:spcPts val="20"/>
              </a:spcBef>
              <a:buFont typeface="Arial MT"/>
              <a:buChar char="•"/>
            </a:pPr>
            <a:endParaRPr sz="2850">
              <a:latin typeface="Cambria"/>
              <a:cs typeface="Cambria"/>
            </a:endParaRPr>
          </a:p>
          <a:p>
            <a:pPr marL="354965" marR="5080" indent="-342900">
              <a:lnSpc>
                <a:spcPts val="3020"/>
              </a:lnSpc>
              <a:buFont typeface="Arial MT"/>
              <a:buChar char="•"/>
              <a:tabLst>
                <a:tab pos="354965" algn="l"/>
                <a:tab pos="355600" algn="l"/>
              </a:tabLst>
            </a:pPr>
            <a:r>
              <a:rPr sz="2800" spc="215" dirty="0">
                <a:latin typeface="Cambria"/>
                <a:cs typeface="Cambria"/>
              </a:rPr>
              <a:t>Communication </a:t>
            </a:r>
            <a:r>
              <a:rPr sz="2800" spc="160" dirty="0">
                <a:latin typeface="Cambria"/>
                <a:cs typeface="Cambria"/>
              </a:rPr>
              <a:t>skills </a:t>
            </a:r>
            <a:r>
              <a:rPr sz="2800" spc="-5" dirty="0">
                <a:latin typeface="Cambria"/>
                <a:cs typeface="Cambria"/>
              </a:rPr>
              <a:t>–</a:t>
            </a:r>
            <a:r>
              <a:rPr sz="2800" dirty="0">
                <a:latin typeface="Cambria"/>
                <a:cs typeface="Cambria"/>
              </a:rPr>
              <a:t> </a:t>
            </a:r>
            <a:r>
              <a:rPr sz="2800" spc="155" dirty="0">
                <a:latin typeface="Cambria"/>
                <a:cs typeface="Cambria"/>
              </a:rPr>
              <a:t>Listening </a:t>
            </a:r>
            <a:r>
              <a:rPr sz="2800" spc="170" dirty="0">
                <a:latin typeface="Cambria"/>
                <a:cs typeface="Cambria"/>
              </a:rPr>
              <a:t>in </a:t>
            </a:r>
            <a:r>
              <a:rPr sz="2800" spc="-605" dirty="0">
                <a:latin typeface="Cambria"/>
                <a:cs typeface="Cambria"/>
              </a:rPr>
              <a:t> </a:t>
            </a:r>
            <a:r>
              <a:rPr sz="2800" spc="160" dirty="0">
                <a:latin typeface="Cambria"/>
                <a:cs typeface="Cambria"/>
              </a:rPr>
              <a:t>particular</a:t>
            </a:r>
            <a:endParaRPr sz="2800">
              <a:latin typeface="Cambria"/>
              <a:cs typeface="Cambria"/>
            </a:endParaRPr>
          </a:p>
        </p:txBody>
      </p:sp>
      <p:pic>
        <p:nvPicPr>
          <p:cNvPr id="4" name="object 2">
            <a:extLst>
              <a:ext uri="{FF2B5EF4-FFF2-40B4-BE49-F238E27FC236}">
                <a16:creationId xmlns:a16="http://schemas.microsoft.com/office/drawing/2014/main" id="{6EE3DA58-DB42-4E2E-94B1-E6751F8BDF9F}"/>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3358" y="641174"/>
            <a:ext cx="7281545" cy="574040"/>
          </a:xfrm>
          <a:prstGeom prst="rect">
            <a:avLst/>
          </a:prstGeom>
        </p:spPr>
        <p:txBody>
          <a:bodyPr vert="horz" wrap="square" lIns="0" tIns="12700" rIns="0" bIns="0" rtlCol="0">
            <a:spAutoFit/>
          </a:bodyPr>
          <a:lstStyle/>
          <a:p>
            <a:pPr marL="12700">
              <a:lnSpc>
                <a:spcPct val="100000"/>
              </a:lnSpc>
              <a:spcBef>
                <a:spcPts val="100"/>
              </a:spcBef>
              <a:tabLst>
                <a:tab pos="1228725" algn="l"/>
                <a:tab pos="1749425" algn="l"/>
                <a:tab pos="5695315" algn="l"/>
                <a:tab pos="6308090" algn="l"/>
              </a:tabLst>
            </a:pPr>
            <a:r>
              <a:rPr sz="3600" b="1" u="heavy" spc="425" dirty="0">
                <a:solidFill>
                  <a:srgbClr val="4B390D"/>
                </a:solidFill>
                <a:uFill>
                  <a:solidFill>
                    <a:srgbClr val="000000"/>
                  </a:solidFill>
                </a:uFill>
                <a:latin typeface="Cambria"/>
                <a:cs typeface="Cambria"/>
              </a:rPr>
              <a:t>R</a:t>
            </a:r>
            <a:r>
              <a:rPr sz="3600" b="1" u="heavy" spc="175" dirty="0">
                <a:solidFill>
                  <a:srgbClr val="4B390D"/>
                </a:solidFill>
                <a:uFill>
                  <a:solidFill>
                    <a:srgbClr val="000000"/>
                  </a:solidFill>
                </a:uFill>
                <a:latin typeface="Cambria"/>
                <a:cs typeface="Cambria"/>
              </a:rPr>
              <a:t>o</a:t>
            </a:r>
            <a:r>
              <a:rPr sz="3600" b="1" u="heavy" spc="110" dirty="0">
                <a:solidFill>
                  <a:srgbClr val="4B390D"/>
                </a:solidFill>
                <a:uFill>
                  <a:solidFill>
                    <a:srgbClr val="000000"/>
                  </a:solidFill>
                </a:uFill>
                <a:latin typeface="Cambria"/>
                <a:cs typeface="Cambria"/>
              </a:rPr>
              <a:t>l</a:t>
            </a:r>
            <a:r>
              <a:rPr sz="3600" b="1" u="heavy" spc="175" dirty="0">
                <a:solidFill>
                  <a:srgbClr val="4B390D"/>
                </a:solidFill>
                <a:uFill>
                  <a:solidFill>
                    <a:srgbClr val="000000"/>
                  </a:solidFill>
                </a:uFill>
                <a:latin typeface="Cambria"/>
                <a:cs typeface="Cambria"/>
              </a:rPr>
              <a:t>e</a:t>
            </a:r>
            <a:r>
              <a:rPr sz="3600" b="1" u="heavy" dirty="0">
                <a:solidFill>
                  <a:srgbClr val="4B390D"/>
                </a:solidFill>
                <a:uFill>
                  <a:solidFill>
                    <a:srgbClr val="000000"/>
                  </a:solidFill>
                </a:uFill>
                <a:latin typeface="Cambria"/>
                <a:cs typeface="Cambria"/>
              </a:rPr>
              <a:t>	</a:t>
            </a:r>
            <a:r>
              <a:rPr sz="3600" b="1" u="heavy" spc="215" dirty="0">
                <a:solidFill>
                  <a:srgbClr val="4B390D"/>
                </a:solidFill>
                <a:uFill>
                  <a:solidFill>
                    <a:srgbClr val="000000"/>
                  </a:solidFill>
                </a:uFill>
                <a:latin typeface="Cambria"/>
                <a:cs typeface="Cambria"/>
              </a:rPr>
              <a:t>&amp;</a:t>
            </a:r>
            <a:r>
              <a:rPr sz="3600" b="1" u="heavy" dirty="0">
                <a:solidFill>
                  <a:srgbClr val="4B390D"/>
                </a:solidFill>
                <a:uFill>
                  <a:solidFill>
                    <a:srgbClr val="000000"/>
                  </a:solidFill>
                </a:uFill>
                <a:latin typeface="Cambria"/>
                <a:cs typeface="Cambria"/>
              </a:rPr>
              <a:t>	</a:t>
            </a:r>
            <a:r>
              <a:rPr sz="3600" b="1" u="heavy" spc="425" dirty="0">
                <a:solidFill>
                  <a:srgbClr val="4B390D"/>
                </a:solidFill>
                <a:uFill>
                  <a:solidFill>
                    <a:srgbClr val="000000"/>
                  </a:solidFill>
                </a:uFill>
                <a:latin typeface="Cambria"/>
                <a:cs typeface="Cambria"/>
              </a:rPr>
              <a:t>R</a:t>
            </a:r>
            <a:r>
              <a:rPr sz="3600" b="1" u="heavy" spc="170" dirty="0">
                <a:solidFill>
                  <a:srgbClr val="4B390D"/>
                </a:solidFill>
                <a:uFill>
                  <a:solidFill>
                    <a:srgbClr val="000000"/>
                  </a:solidFill>
                </a:uFill>
                <a:latin typeface="Cambria"/>
                <a:cs typeface="Cambria"/>
              </a:rPr>
              <a:t>e</a:t>
            </a:r>
            <a:r>
              <a:rPr sz="3600" b="1" u="heavy" spc="210" dirty="0">
                <a:solidFill>
                  <a:srgbClr val="4B390D"/>
                </a:solidFill>
                <a:uFill>
                  <a:solidFill>
                    <a:srgbClr val="000000"/>
                  </a:solidFill>
                </a:uFill>
                <a:latin typeface="Cambria"/>
                <a:cs typeface="Cambria"/>
              </a:rPr>
              <a:t>s</a:t>
            </a:r>
            <a:r>
              <a:rPr sz="3600" b="1" u="heavy" spc="145" dirty="0">
                <a:solidFill>
                  <a:srgbClr val="4B390D"/>
                </a:solidFill>
                <a:uFill>
                  <a:solidFill>
                    <a:srgbClr val="000000"/>
                  </a:solidFill>
                </a:uFill>
                <a:latin typeface="Cambria"/>
                <a:cs typeface="Cambria"/>
              </a:rPr>
              <a:t>p</a:t>
            </a:r>
            <a:r>
              <a:rPr sz="3600" b="1" u="heavy" spc="175" dirty="0">
                <a:solidFill>
                  <a:srgbClr val="4B390D"/>
                </a:solidFill>
                <a:uFill>
                  <a:solidFill>
                    <a:srgbClr val="000000"/>
                  </a:solidFill>
                </a:uFill>
                <a:latin typeface="Cambria"/>
                <a:cs typeface="Cambria"/>
              </a:rPr>
              <a:t>o</a:t>
            </a:r>
            <a:r>
              <a:rPr sz="3600" b="1" u="heavy" spc="270" dirty="0">
                <a:solidFill>
                  <a:srgbClr val="4B390D"/>
                </a:solidFill>
                <a:uFill>
                  <a:solidFill>
                    <a:srgbClr val="000000"/>
                  </a:solidFill>
                </a:uFill>
                <a:latin typeface="Cambria"/>
                <a:cs typeface="Cambria"/>
              </a:rPr>
              <a:t>n</a:t>
            </a:r>
            <a:r>
              <a:rPr sz="3600" b="1" u="heavy" spc="210" dirty="0">
                <a:solidFill>
                  <a:srgbClr val="4B390D"/>
                </a:solidFill>
                <a:uFill>
                  <a:solidFill>
                    <a:srgbClr val="000000"/>
                  </a:solidFill>
                </a:uFill>
                <a:latin typeface="Cambria"/>
                <a:cs typeface="Cambria"/>
              </a:rPr>
              <a:t>s</a:t>
            </a:r>
            <a:r>
              <a:rPr sz="3600" b="1" u="heavy" spc="160" dirty="0">
                <a:solidFill>
                  <a:srgbClr val="4B390D"/>
                </a:solidFill>
                <a:uFill>
                  <a:solidFill>
                    <a:srgbClr val="000000"/>
                  </a:solidFill>
                </a:uFill>
                <a:latin typeface="Cambria"/>
                <a:cs typeface="Cambria"/>
              </a:rPr>
              <a:t>i</a:t>
            </a:r>
            <a:r>
              <a:rPr sz="3600" b="1" u="heavy" spc="25" dirty="0">
                <a:solidFill>
                  <a:srgbClr val="4B390D"/>
                </a:solidFill>
                <a:uFill>
                  <a:solidFill>
                    <a:srgbClr val="000000"/>
                  </a:solidFill>
                </a:uFill>
                <a:latin typeface="Cambria"/>
                <a:cs typeface="Cambria"/>
              </a:rPr>
              <a:t>b</a:t>
            </a:r>
            <a:r>
              <a:rPr sz="3600" b="1" u="heavy" spc="160" dirty="0">
                <a:solidFill>
                  <a:srgbClr val="4B390D"/>
                </a:solidFill>
                <a:uFill>
                  <a:solidFill>
                    <a:srgbClr val="000000"/>
                  </a:solidFill>
                </a:uFill>
                <a:latin typeface="Cambria"/>
                <a:cs typeface="Cambria"/>
              </a:rPr>
              <a:t>i</a:t>
            </a:r>
            <a:r>
              <a:rPr sz="3600" b="1" u="heavy" spc="110" dirty="0">
                <a:solidFill>
                  <a:srgbClr val="4B390D"/>
                </a:solidFill>
                <a:uFill>
                  <a:solidFill>
                    <a:srgbClr val="000000"/>
                  </a:solidFill>
                </a:uFill>
                <a:latin typeface="Cambria"/>
                <a:cs typeface="Cambria"/>
              </a:rPr>
              <a:t>l</a:t>
            </a:r>
            <a:r>
              <a:rPr sz="3600" b="1" u="heavy" spc="160" dirty="0">
                <a:solidFill>
                  <a:srgbClr val="4B390D"/>
                </a:solidFill>
                <a:uFill>
                  <a:solidFill>
                    <a:srgbClr val="000000"/>
                  </a:solidFill>
                </a:uFill>
                <a:latin typeface="Cambria"/>
                <a:cs typeface="Cambria"/>
              </a:rPr>
              <a:t>i</a:t>
            </a:r>
            <a:r>
              <a:rPr sz="3600" b="1" u="heavy" spc="340" dirty="0">
                <a:solidFill>
                  <a:srgbClr val="4B390D"/>
                </a:solidFill>
                <a:uFill>
                  <a:solidFill>
                    <a:srgbClr val="000000"/>
                  </a:solidFill>
                </a:uFill>
                <a:latin typeface="Cambria"/>
                <a:cs typeface="Cambria"/>
              </a:rPr>
              <a:t>t</a:t>
            </a:r>
            <a:r>
              <a:rPr sz="3600" b="1" u="heavy" spc="160" dirty="0">
                <a:solidFill>
                  <a:srgbClr val="4B390D"/>
                </a:solidFill>
                <a:uFill>
                  <a:solidFill>
                    <a:srgbClr val="000000"/>
                  </a:solidFill>
                </a:uFill>
                <a:latin typeface="Cambria"/>
                <a:cs typeface="Cambria"/>
              </a:rPr>
              <a:t>i</a:t>
            </a:r>
            <a:r>
              <a:rPr sz="3600" b="1" u="heavy" spc="170" dirty="0">
                <a:solidFill>
                  <a:srgbClr val="4B390D"/>
                </a:solidFill>
                <a:uFill>
                  <a:solidFill>
                    <a:srgbClr val="000000"/>
                  </a:solidFill>
                </a:uFill>
                <a:latin typeface="Cambria"/>
                <a:cs typeface="Cambria"/>
              </a:rPr>
              <a:t>e</a:t>
            </a:r>
            <a:r>
              <a:rPr sz="3600" b="1" u="heavy" spc="215" dirty="0">
                <a:solidFill>
                  <a:srgbClr val="4B390D"/>
                </a:solidFill>
                <a:uFill>
                  <a:solidFill>
                    <a:srgbClr val="000000"/>
                  </a:solidFill>
                </a:uFill>
                <a:latin typeface="Cambria"/>
                <a:cs typeface="Cambria"/>
              </a:rPr>
              <a:t>s</a:t>
            </a:r>
            <a:r>
              <a:rPr sz="3600" b="1" u="heavy" dirty="0">
                <a:solidFill>
                  <a:srgbClr val="4B390D"/>
                </a:solidFill>
                <a:uFill>
                  <a:solidFill>
                    <a:srgbClr val="000000"/>
                  </a:solidFill>
                </a:uFill>
                <a:latin typeface="Cambria"/>
                <a:cs typeface="Cambria"/>
              </a:rPr>
              <a:t>	</a:t>
            </a:r>
            <a:r>
              <a:rPr sz="3600" b="1" u="heavy" spc="175" dirty="0">
                <a:solidFill>
                  <a:srgbClr val="4B390D"/>
                </a:solidFill>
                <a:uFill>
                  <a:solidFill>
                    <a:srgbClr val="000000"/>
                  </a:solidFill>
                </a:uFill>
                <a:latin typeface="Cambria"/>
                <a:cs typeface="Cambria"/>
              </a:rPr>
              <a:t>o</a:t>
            </a:r>
            <a:r>
              <a:rPr sz="3600" b="1" u="heavy" spc="190" dirty="0">
                <a:solidFill>
                  <a:srgbClr val="4B390D"/>
                </a:solidFill>
                <a:uFill>
                  <a:solidFill>
                    <a:srgbClr val="000000"/>
                  </a:solidFill>
                </a:uFill>
                <a:latin typeface="Cambria"/>
                <a:cs typeface="Cambria"/>
              </a:rPr>
              <a:t>f</a:t>
            </a:r>
            <a:r>
              <a:rPr sz="3600" b="1" u="heavy" dirty="0">
                <a:solidFill>
                  <a:srgbClr val="4B390D"/>
                </a:solidFill>
                <a:uFill>
                  <a:solidFill>
                    <a:srgbClr val="000000"/>
                  </a:solidFill>
                </a:uFill>
                <a:latin typeface="Cambria"/>
                <a:cs typeface="Cambria"/>
              </a:rPr>
              <a:t>	</a:t>
            </a:r>
            <a:r>
              <a:rPr sz="3600" b="1" u="heavy" spc="160" dirty="0">
                <a:solidFill>
                  <a:srgbClr val="4B390D"/>
                </a:solidFill>
                <a:uFill>
                  <a:solidFill>
                    <a:srgbClr val="000000"/>
                  </a:solidFill>
                </a:uFill>
                <a:latin typeface="Cambria"/>
                <a:cs typeface="Cambria"/>
              </a:rPr>
              <a:t>P</a:t>
            </a:r>
            <a:r>
              <a:rPr sz="3600" b="1" u="heavy" spc="505" dirty="0">
                <a:solidFill>
                  <a:srgbClr val="4B390D"/>
                </a:solidFill>
                <a:uFill>
                  <a:solidFill>
                    <a:srgbClr val="000000"/>
                  </a:solidFill>
                </a:uFill>
                <a:latin typeface="Cambria"/>
                <a:cs typeface="Cambria"/>
              </a:rPr>
              <a:t>E</a:t>
            </a:r>
            <a:r>
              <a:rPr sz="3600" b="1" u="heavy" spc="305" dirty="0">
                <a:solidFill>
                  <a:srgbClr val="4B390D"/>
                </a:solidFill>
                <a:uFill>
                  <a:solidFill>
                    <a:srgbClr val="000000"/>
                  </a:solidFill>
                </a:uFill>
                <a:latin typeface="Cambria"/>
                <a:cs typeface="Cambria"/>
              </a:rPr>
              <a:t>V</a:t>
            </a:r>
            <a:endParaRPr sz="3600" b="1" dirty="0">
              <a:solidFill>
                <a:srgbClr val="4B390D"/>
              </a:solidFill>
              <a:latin typeface="Cambria"/>
              <a:cs typeface="Cambria"/>
            </a:endParaRPr>
          </a:p>
        </p:txBody>
      </p:sp>
      <p:sp>
        <p:nvSpPr>
          <p:cNvPr id="3" name="object 3"/>
          <p:cNvSpPr txBox="1"/>
          <p:nvPr/>
        </p:nvSpPr>
        <p:spPr>
          <a:xfrm>
            <a:off x="1308573" y="1922821"/>
            <a:ext cx="7558405" cy="4430395"/>
          </a:xfrm>
          <a:prstGeom prst="rect">
            <a:avLst/>
          </a:prstGeom>
        </p:spPr>
        <p:txBody>
          <a:bodyPr vert="horz" wrap="square" lIns="0" tIns="13335" rIns="0" bIns="0" rtlCol="0">
            <a:spAutoFit/>
          </a:bodyPr>
          <a:lstStyle/>
          <a:p>
            <a:pPr marL="354965" indent="-342900">
              <a:lnSpc>
                <a:spcPct val="100000"/>
              </a:lnSpc>
              <a:spcBef>
                <a:spcPts val="105"/>
              </a:spcBef>
              <a:buFont typeface="Arial MT"/>
              <a:buChar char="•"/>
              <a:tabLst>
                <a:tab pos="354965" algn="l"/>
                <a:tab pos="355600" algn="l"/>
              </a:tabLst>
            </a:pPr>
            <a:r>
              <a:rPr sz="1700" spc="110" dirty="0">
                <a:latin typeface="Cambria"/>
                <a:cs typeface="Cambria"/>
              </a:rPr>
              <a:t>Team</a:t>
            </a:r>
            <a:r>
              <a:rPr sz="1700" spc="140" dirty="0">
                <a:latin typeface="Cambria"/>
                <a:cs typeface="Cambria"/>
              </a:rPr>
              <a:t> </a:t>
            </a:r>
            <a:r>
              <a:rPr sz="1700" spc="125" dirty="0">
                <a:latin typeface="Cambria"/>
                <a:cs typeface="Cambria"/>
              </a:rPr>
              <a:t>Members,</a:t>
            </a:r>
            <a:r>
              <a:rPr sz="1700" spc="130" dirty="0">
                <a:latin typeface="Cambria"/>
                <a:cs typeface="Cambria"/>
              </a:rPr>
              <a:t> </a:t>
            </a:r>
            <a:r>
              <a:rPr sz="1700" spc="110" dirty="0">
                <a:latin typeface="Cambria"/>
                <a:cs typeface="Cambria"/>
              </a:rPr>
              <a:t>including</a:t>
            </a:r>
            <a:r>
              <a:rPr sz="1700" spc="130" dirty="0">
                <a:latin typeface="Cambria"/>
                <a:cs typeface="Cambria"/>
              </a:rPr>
              <a:t> </a:t>
            </a:r>
            <a:r>
              <a:rPr sz="1700" spc="150" dirty="0">
                <a:latin typeface="Cambria"/>
                <a:cs typeface="Cambria"/>
              </a:rPr>
              <a:t>Chairman</a:t>
            </a:r>
            <a:endParaRPr sz="1700">
              <a:latin typeface="Cambria"/>
              <a:cs typeface="Cambria"/>
            </a:endParaRPr>
          </a:p>
          <a:p>
            <a:pPr>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20" dirty="0">
                <a:latin typeface="Cambria"/>
                <a:cs typeface="Cambria"/>
              </a:rPr>
              <a:t>Evaluate</a:t>
            </a:r>
            <a:r>
              <a:rPr sz="1700" spc="170" dirty="0">
                <a:latin typeface="Cambria"/>
                <a:cs typeface="Cambria"/>
              </a:rPr>
              <a:t> </a:t>
            </a:r>
            <a:r>
              <a:rPr sz="1700" spc="95" dirty="0">
                <a:latin typeface="Cambria"/>
                <a:cs typeface="Cambria"/>
              </a:rPr>
              <a:t>programme</a:t>
            </a:r>
            <a:r>
              <a:rPr sz="1700" spc="170" dirty="0">
                <a:latin typeface="Cambria"/>
                <a:cs typeface="Cambria"/>
              </a:rPr>
              <a:t> </a:t>
            </a:r>
            <a:r>
              <a:rPr sz="1700" spc="75" dirty="0">
                <a:latin typeface="Cambria"/>
                <a:cs typeface="Cambria"/>
              </a:rPr>
              <a:t>together</a:t>
            </a:r>
            <a:r>
              <a:rPr sz="1700" spc="135" dirty="0">
                <a:latin typeface="Cambria"/>
                <a:cs typeface="Cambria"/>
              </a:rPr>
              <a:t> </a:t>
            </a:r>
            <a:r>
              <a:rPr sz="1700" spc="75" dirty="0">
                <a:latin typeface="Cambria"/>
                <a:cs typeface="Cambria"/>
              </a:rPr>
              <a:t>with</a:t>
            </a:r>
            <a:r>
              <a:rPr sz="1700" spc="150" dirty="0">
                <a:latin typeface="Cambria"/>
                <a:cs typeface="Cambria"/>
              </a:rPr>
              <a:t> </a:t>
            </a:r>
            <a:r>
              <a:rPr sz="1700" spc="110" dirty="0">
                <a:latin typeface="Cambria"/>
                <a:cs typeface="Cambria"/>
              </a:rPr>
              <a:t>Team</a:t>
            </a:r>
            <a:r>
              <a:rPr sz="1700" spc="150" dirty="0">
                <a:latin typeface="Cambria"/>
                <a:cs typeface="Cambria"/>
              </a:rPr>
              <a:t> </a:t>
            </a:r>
            <a:r>
              <a:rPr sz="1700" spc="90" dirty="0">
                <a:latin typeface="Cambria"/>
                <a:cs typeface="Cambria"/>
              </a:rPr>
              <a:t>Leader</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00" dirty="0">
                <a:latin typeface="Cambria"/>
                <a:cs typeface="Cambria"/>
              </a:rPr>
              <a:t>Familiar</a:t>
            </a:r>
            <a:r>
              <a:rPr sz="1700" spc="145" dirty="0">
                <a:latin typeface="Cambria"/>
                <a:cs typeface="Cambria"/>
              </a:rPr>
              <a:t> </a:t>
            </a:r>
            <a:r>
              <a:rPr sz="1700" spc="80" dirty="0">
                <a:latin typeface="Cambria"/>
                <a:cs typeface="Cambria"/>
              </a:rPr>
              <a:t>with</a:t>
            </a:r>
            <a:r>
              <a:rPr sz="1700" spc="150" dirty="0">
                <a:latin typeface="Cambria"/>
                <a:cs typeface="Cambria"/>
              </a:rPr>
              <a:t> </a:t>
            </a:r>
            <a:r>
              <a:rPr sz="1700" spc="95" dirty="0">
                <a:latin typeface="Cambria"/>
                <a:cs typeface="Cambria"/>
              </a:rPr>
              <a:t>accreditation</a:t>
            </a:r>
            <a:r>
              <a:rPr sz="1700" spc="150" dirty="0">
                <a:latin typeface="Cambria"/>
                <a:cs typeface="Cambria"/>
              </a:rPr>
              <a:t> </a:t>
            </a:r>
            <a:r>
              <a:rPr sz="1700" spc="114" dirty="0">
                <a:latin typeface="Cambria"/>
                <a:cs typeface="Cambria"/>
              </a:rPr>
              <a:t>system</a:t>
            </a:r>
            <a:r>
              <a:rPr sz="1700" spc="130" dirty="0">
                <a:latin typeface="Cambria"/>
                <a:cs typeface="Cambria"/>
              </a:rPr>
              <a:t> </a:t>
            </a:r>
            <a:r>
              <a:rPr sz="1700" spc="105" dirty="0">
                <a:latin typeface="Cambria"/>
                <a:cs typeface="Cambria"/>
              </a:rPr>
              <a:t>in</a:t>
            </a:r>
            <a:r>
              <a:rPr sz="1700" spc="150" dirty="0">
                <a:latin typeface="Cambria"/>
                <a:cs typeface="Cambria"/>
              </a:rPr>
              <a:t> </a:t>
            </a:r>
            <a:r>
              <a:rPr sz="1700" spc="90" dirty="0">
                <a:latin typeface="Cambria"/>
                <a:cs typeface="Cambria"/>
              </a:rPr>
              <a:t>general</a:t>
            </a:r>
            <a:endParaRPr sz="1700">
              <a:latin typeface="Cambria"/>
              <a:cs typeface="Cambria"/>
            </a:endParaRPr>
          </a:p>
          <a:p>
            <a:pPr lvl="1">
              <a:lnSpc>
                <a:spcPct val="100000"/>
              </a:lnSpc>
              <a:spcBef>
                <a:spcPts val="50"/>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75" dirty="0">
                <a:latin typeface="Cambria"/>
                <a:cs typeface="Cambria"/>
              </a:rPr>
              <a:t>Well-versed</a:t>
            </a:r>
            <a:r>
              <a:rPr sz="1700" spc="120" dirty="0">
                <a:latin typeface="Cambria"/>
                <a:cs typeface="Cambria"/>
              </a:rPr>
              <a:t> </a:t>
            </a:r>
            <a:r>
              <a:rPr sz="1700" spc="75" dirty="0">
                <a:latin typeface="Cambria"/>
                <a:cs typeface="Cambria"/>
              </a:rPr>
              <a:t>with</a:t>
            </a:r>
            <a:r>
              <a:rPr sz="1700" spc="135" dirty="0">
                <a:latin typeface="Cambria"/>
                <a:cs typeface="Cambria"/>
              </a:rPr>
              <a:t> </a:t>
            </a:r>
            <a:r>
              <a:rPr sz="1700" spc="95" dirty="0">
                <a:latin typeface="Cambria"/>
                <a:cs typeface="Cambria"/>
              </a:rPr>
              <a:t>accreditation</a:t>
            </a:r>
            <a:r>
              <a:rPr sz="1700" spc="120" dirty="0">
                <a:latin typeface="Cambria"/>
                <a:cs typeface="Cambria"/>
              </a:rPr>
              <a:t> </a:t>
            </a:r>
            <a:r>
              <a:rPr sz="1700" spc="75" dirty="0">
                <a:latin typeface="Cambria"/>
                <a:cs typeface="Cambria"/>
              </a:rPr>
              <a:t>criteria</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35" dirty="0">
                <a:latin typeface="Cambria"/>
                <a:cs typeface="Cambria"/>
              </a:rPr>
              <a:t>Good</a:t>
            </a:r>
            <a:r>
              <a:rPr sz="1700" spc="120" dirty="0">
                <a:latin typeface="Cambria"/>
                <a:cs typeface="Cambria"/>
              </a:rPr>
              <a:t> understanding</a:t>
            </a:r>
            <a:r>
              <a:rPr sz="1700" spc="145" dirty="0">
                <a:latin typeface="Cambria"/>
                <a:cs typeface="Cambria"/>
              </a:rPr>
              <a:t> </a:t>
            </a:r>
            <a:r>
              <a:rPr sz="1700" spc="35" dirty="0">
                <a:latin typeface="Cambria"/>
                <a:cs typeface="Cambria"/>
              </a:rPr>
              <a:t>of</a:t>
            </a:r>
            <a:r>
              <a:rPr sz="1700" spc="140" dirty="0">
                <a:latin typeface="Cambria"/>
                <a:cs typeface="Cambria"/>
              </a:rPr>
              <a:t> </a:t>
            </a:r>
            <a:r>
              <a:rPr sz="1700" spc="114" dirty="0">
                <a:latin typeface="Cambria"/>
                <a:cs typeface="Cambria"/>
              </a:rPr>
              <a:t>outcomes-based</a:t>
            </a:r>
            <a:r>
              <a:rPr sz="1700" spc="125" dirty="0">
                <a:latin typeface="Cambria"/>
                <a:cs typeface="Cambria"/>
              </a:rPr>
              <a:t> </a:t>
            </a:r>
            <a:r>
              <a:rPr sz="1700" spc="114" dirty="0">
                <a:latin typeface="Cambria"/>
                <a:cs typeface="Cambria"/>
              </a:rPr>
              <a:t>system</a:t>
            </a:r>
            <a:r>
              <a:rPr sz="1700" spc="160" dirty="0">
                <a:latin typeface="Cambria"/>
                <a:cs typeface="Cambria"/>
              </a:rPr>
              <a:t> </a:t>
            </a:r>
            <a:r>
              <a:rPr sz="1700" spc="145" dirty="0">
                <a:latin typeface="Cambria"/>
                <a:cs typeface="Cambria"/>
              </a:rPr>
              <a:t>and</a:t>
            </a:r>
            <a:r>
              <a:rPr sz="1700" spc="160" dirty="0">
                <a:latin typeface="Cambria"/>
                <a:cs typeface="Cambria"/>
              </a:rPr>
              <a:t> </a:t>
            </a:r>
            <a:r>
              <a:rPr sz="1700" spc="130" dirty="0">
                <a:latin typeface="Cambria"/>
                <a:cs typeface="Cambria"/>
              </a:rPr>
              <a:t>assessment</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85" dirty="0">
                <a:latin typeface="Cambria"/>
                <a:cs typeface="Cambria"/>
              </a:rPr>
              <a:t>Go</a:t>
            </a:r>
            <a:r>
              <a:rPr sz="1700" spc="140" dirty="0">
                <a:latin typeface="Cambria"/>
                <a:cs typeface="Cambria"/>
              </a:rPr>
              <a:t> </a:t>
            </a:r>
            <a:r>
              <a:rPr sz="1700" spc="120" dirty="0">
                <a:latin typeface="Cambria"/>
                <a:cs typeface="Cambria"/>
              </a:rPr>
              <a:t>through</a:t>
            </a:r>
            <a:r>
              <a:rPr sz="1700" spc="135" dirty="0">
                <a:latin typeface="Cambria"/>
                <a:cs typeface="Cambria"/>
              </a:rPr>
              <a:t> </a:t>
            </a:r>
            <a:r>
              <a:rPr sz="1700" spc="75" dirty="0">
                <a:latin typeface="Cambria"/>
                <a:cs typeface="Cambria"/>
              </a:rPr>
              <a:t>self</a:t>
            </a:r>
            <a:r>
              <a:rPr sz="1700" spc="130" dirty="0">
                <a:latin typeface="Cambria"/>
                <a:cs typeface="Cambria"/>
              </a:rPr>
              <a:t> </a:t>
            </a:r>
            <a:r>
              <a:rPr sz="1700" spc="120" dirty="0">
                <a:latin typeface="Cambria"/>
                <a:cs typeface="Cambria"/>
              </a:rPr>
              <a:t>study</a:t>
            </a:r>
            <a:r>
              <a:rPr sz="1700" spc="140" dirty="0">
                <a:latin typeface="Cambria"/>
                <a:cs typeface="Cambria"/>
              </a:rPr>
              <a:t> </a:t>
            </a:r>
            <a:r>
              <a:rPr sz="1700" spc="60" dirty="0">
                <a:latin typeface="Cambria"/>
                <a:cs typeface="Cambria"/>
              </a:rPr>
              <a:t>report</a:t>
            </a:r>
            <a:endParaRPr sz="1700">
              <a:latin typeface="Cambria"/>
              <a:cs typeface="Cambria"/>
            </a:endParaRPr>
          </a:p>
          <a:p>
            <a:pPr lvl="1">
              <a:lnSpc>
                <a:spcPct val="100000"/>
              </a:lnSpc>
              <a:spcBef>
                <a:spcPts val="50"/>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05" dirty="0">
                <a:latin typeface="Cambria"/>
                <a:cs typeface="Cambria"/>
              </a:rPr>
              <a:t>Thorough</a:t>
            </a:r>
            <a:r>
              <a:rPr sz="1700" spc="140" dirty="0">
                <a:latin typeface="Cambria"/>
                <a:cs typeface="Cambria"/>
              </a:rPr>
              <a:t> </a:t>
            </a:r>
            <a:r>
              <a:rPr sz="1700" spc="100" dirty="0">
                <a:latin typeface="Cambria"/>
                <a:cs typeface="Cambria"/>
              </a:rPr>
              <a:t>evaluation</a:t>
            </a:r>
            <a:r>
              <a:rPr sz="1700" spc="130" dirty="0">
                <a:latin typeface="Cambria"/>
                <a:cs typeface="Cambria"/>
              </a:rPr>
              <a:t> </a:t>
            </a:r>
            <a:r>
              <a:rPr sz="1700" spc="45" dirty="0">
                <a:latin typeface="Cambria"/>
                <a:cs typeface="Cambria"/>
              </a:rPr>
              <a:t>of</a:t>
            </a:r>
            <a:r>
              <a:rPr sz="1700" spc="130" dirty="0">
                <a:latin typeface="Cambria"/>
                <a:cs typeface="Cambria"/>
              </a:rPr>
              <a:t> </a:t>
            </a:r>
            <a:r>
              <a:rPr sz="1700" spc="75" dirty="0">
                <a:latin typeface="Cambria"/>
                <a:cs typeface="Cambria"/>
              </a:rPr>
              <a:t>criteria</a:t>
            </a:r>
            <a:r>
              <a:rPr sz="1700" spc="165" dirty="0">
                <a:latin typeface="Cambria"/>
                <a:cs typeface="Cambria"/>
              </a:rPr>
              <a:t> </a:t>
            </a:r>
            <a:r>
              <a:rPr sz="1700" spc="140" dirty="0">
                <a:latin typeface="Cambria"/>
                <a:cs typeface="Cambria"/>
              </a:rPr>
              <a:t>and</a:t>
            </a:r>
            <a:r>
              <a:rPr sz="1700" spc="145" dirty="0">
                <a:latin typeface="Cambria"/>
                <a:cs typeface="Cambria"/>
              </a:rPr>
              <a:t> </a:t>
            </a:r>
            <a:r>
              <a:rPr sz="1700" spc="114" dirty="0">
                <a:latin typeface="Cambria"/>
                <a:cs typeface="Cambria"/>
              </a:rPr>
              <a:t>outcomes</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85" dirty="0">
                <a:latin typeface="Cambria"/>
                <a:cs typeface="Cambria"/>
              </a:rPr>
              <a:t>Professional</a:t>
            </a:r>
            <a:r>
              <a:rPr sz="1700" spc="120" dirty="0">
                <a:latin typeface="Cambria"/>
                <a:cs typeface="Cambria"/>
              </a:rPr>
              <a:t> </a:t>
            </a:r>
            <a:r>
              <a:rPr sz="1700" spc="125" dirty="0">
                <a:latin typeface="Cambria"/>
                <a:cs typeface="Cambria"/>
              </a:rPr>
              <a:t>approach,</a:t>
            </a:r>
            <a:r>
              <a:rPr sz="1700" spc="150" dirty="0">
                <a:latin typeface="Cambria"/>
                <a:cs typeface="Cambria"/>
              </a:rPr>
              <a:t> </a:t>
            </a:r>
            <a:r>
              <a:rPr sz="1700" spc="135" dirty="0">
                <a:latin typeface="Cambria"/>
                <a:cs typeface="Cambria"/>
              </a:rPr>
              <a:t>unbiased, </a:t>
            </a:r>
            <a:r>
              <a:rPr sz="1700" spc="45" dirty="0">
                <a:latin typeface="Cambria"/>
                <a:cs typeface="Cambria"/>
              </a:rPr>
              <a:t>free</a:t>
            </a:r>
            <a:r>
              <a:rPr sz="1700" spc="150" dirty="0">
                <a:latin typeface="Cambria"/>
                <a:cs typeface="Cambria"/>
              </a:rPr>
              <a:t> </a:t>
            </a:r>
            <a:r>
              <a:rPr sz="1700" spc="35" dirty="0">
                <a:latin typeface="Cambria"/>
                <a:cs typeface="Cambria"/>
              </a:rPr>
              <a:t>of</a:t>
            </a:r>
            <a:r>
              <a:rPr sz="1700" spc="150" dirty="0">
                <a:latin typeface="Cambria"/>
                <a:cs typeface="Cambria"/>
              </a:rPr>
              <a:t> </a:t>
            </a:r>
            <a:r>
              <a:rPr sz="1700" spc="85" dirty="0">
                <a:latin typeface="Cambria"/>
                <a:cs typeface="Cambria"/>
              </a:rPr>
              <a:t>conflict</a:t>
            </a:r>
            <a:r>
              <a:rPr sz="1700" spc="135" dirty="0">
                <a:latin typeface="Cambria"/>
                <a:cs typeface="Cambria"/>
              </a:rPr>
              <a:t> </a:t>
            </a:r>
            <a:r>
              <a:rPr sz="1700" spc="35" dirty="0">
                <a:latin typeface="Cambria"/>
                <a:cs typeface="Cambria"/>
              </a:rPr>
              <a:t>of</a:t>
            </a:r>
            <a:r>
              <a:rPr sz="1700" spc="135" dirty="0">
                <a:latin typeface="Cambria"/>
                <a:cs typeface="Cambria"/>
              </a:rPr>
              <a:t> </a:t>
            </a:r>
            <a:r>
              <a:rPr sz="1700" spc="85" dirty="0">
                <a:latin typeface="Cambria"/>
                <a:cs typeface="Cambria"/>
              </a:rPr>
              <a:t>interest</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spcBef>
                <a:spcPts val="5"/>
              </a:spcBef>
              <a:buFont typeface="Arial MT"/>
              <a:buChar char="–"/>
              <a:tabLst>
                <a:tab pos="756285" algn="l"/>
                <a:tab pos="756920" algn="l"/>
              </a:tabLst>
            </a:pPr>
            <a:r>
              <a:rPr sz="1700" spc="120" dirty="0">
                <a:latin typeface="Cambria"/>
                <a:cs typeface="Cambria"/>
              </a:rPr>
              <a:t>Committed</a:t>
            </a:r>
            <a:r>
              <a:rPr sz="1700" spc="125" dirty="0">
                <a:latin typeface="Cambria"/>
                <a:cs typeface="Cambria"/>
              </a:rPr>
              <a:t> </a:t>
            </a:r>
            <a:r>
              <a:rPr sz="1700" spc="90" dirty="0">
                <a:latin typeface="Cambria"/>
                <a:cs typeface="Cambria"/>
              </a:rPr>
              <a:t>full-time</a:t>
            </a:r>
            <a:r>
              <a:rPr sz="1700" spc="145" dirty="0">
                <a:latin typeface="Cambria"/>
                <a:cs typeface="Cambria"/>
              </a:rPr>
              <a:t> </a:t>
            </a:r>
            <a:r>
              <a:rPr sz="1700" spc="110" dirty="0">
                <a:latin typeface="Cambria"/>
                <a:cs typeface="Cambria"/>
              </a:rPr>
              <a:t>during</a:t>
            </a:r>
            <a:r>
              <a:rPr sz="1700" spc="140" dirty="0">
                <a:latin typeface="Cambria"/>
                <a:cs typeface="Cambria"/>
              </a:rPr>
              <a:t> </a:t>
            </a:r>
            <a:r>
              <a:rPr sz="1700" spc="95" dirty="0">
                <a:latin typeface="Cambria"/>
                <a:cs typeface="Cambria"/>
              </a:rPr>
              <a:t>accreditation</a:t>
            </a:r>
            <a:r>
              <a:rPr sz="1700" spc="130" dirty="0">
                <a:latin typeface="Cambria"/>
                <a:cs typeface="Cambria"/>
              </a:rPr>
              <a:t> </a:t>
            </a:r>
            <a:r>
              <a:rPr sz="1700" spc="90" dirty="0">
                <a:latin typeface="Cambria"/>
                <a:cs typeface="Cambria"/>
              </a:rPr>
              <a:t>visit,</a:t>
            </a:r>
            <a:r>
              <a:rPr sz="1700" spc="145" dirty="0">
                <a:latin typeface="Cambria"/>
                <a:cs typeface="Cambria"/>
              </a:rPr>
              <a:t> </a:t>
            </a:r>
            <a:r>
              <a:rPr sz="1700" spc="110" dirty="0">
                <a:latin typeface="Cambria"/>
                <a:cs typeface="Cambria"/>
              </a:rPr>
              <a:t>focused</a:t>
            </a:r>
            <a:endParaRPr sz="1700">
              <a:latin typeface="Cambria"/>
              <a:cs typeface="Cambria"/>
            </a:endParaRPr>
          </a:p>
        </p:txBody>
      </p:sp>
      <p:pic>
        <p:nvPicPr>
          <p:cNvPr id="4" name="object 2">
            <a:extLst>
              <a:ext uri="{FF2B5EF4-FFF2-40B4-BE49-F238E27FC236}">
                <a16:creationId xmlns:a16="http://schemas.microsoft.com/office/drawing/2014/main" id="{F8B2303A-56E7-4F63-8A6E-476BA95FF994}"/>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9972" y="641174"/>
            <a:ext cx="7884795" cy="574040"/>
          </a:xfrm>
          <a:prstGeom prst="rect">
            <a:avLst/>
          </a:prstGeom>
        </p:spPr>
        <p:txBody>
          <a:bodyPr vert="horz" wrap="square" lIns="0" tIns="12700" rIns="0" bIns="0" rtlCol="0">
            <a:spAutoFit/>
          </a:bodyPr>
          <a:lstStyle/>
          <a:p>
            <a:pPr marL="12700">
              <a:lnSpc>
                <a:spcPct val="100000"/>
              </a:lnSpc>
              <a:spcBef>
                <a:spcPts val="100"/>
              </a:spcBef>
              <a:tabLst>
                <a:tab pos="3189605" algn="l"/>
                <a:tab pos="5338445" algn="l"/>
              </a:tabLst>
            </a:pPr>
            <a:r>
              <a:rPr sz="3600" b="1" u="heavy" spc="204" dirty="0">
                <a:solidFill>
                  <a:srgbClr val="4B390D"/>
                </a:solidFill>
                <a:uFill>
                  <a:solidFill>
                    <a:srgbClr val="000000"/>
                  </a:solidFill>
                </a:uFill>
                <a:latin typeface="Cambria"/>
                <a:cs typeface="Cambria"/>
              </a:rPr>
              <a:t>Attributes</a:t>
            </a:r>
            <a:r>
              <a:rPr sz="3600" b="1" u="heavy" spc="400" dirty="0">
                <a:solidFill>
                  <a:srgbClr val="4B390D"/>
                </a:solidFill>
                <a:uFill>
                  <a:solidFill>
                    <a:srgbClr val="000000"/>
                  </a:solidFill>
                </a:uFill>
                <a:latin typeface="Cambria"/>
                <a:cs typeface="Cambria"/>
              </a:rPr>
              <a:t> </a:t>
            </a:r>
            <a:r>
              <a:rPr sz="3600" b="1" u="heavy" spc="185" dirty="0">
                <a:solidFill>
                  <a:srgbClr val="4B390D"/>
                </a:solidFill>
                <a:uFill>
                  <a:solidFill>
                    <a:srgbClr val="000000"/>
                  </a:solidFill>
                </a:uFill>
                <a:latin typeface="Cambria"/>
                <a:cs typeface="Cambria"/>
              </a:rPr>
              <a:t>of	</a:t>
            </a:r>
            <a:r>
              <a:rPr sz="3600" b="1" u="heavy" spc="155" dirty="0">
                <a:solidFill>
                  <a:srgbClr val="4B390D"/>
                </a:solidFill>
                <a:uFill>
                  <a:solidFill>
                    <a:srgbClr val="000000"/>
                  </a:solidFill>
                </a:uFill>
                <a:latin typeface="Cambria"/>
                <a:cs typeface="Cambria"/>
              </a:rPr>
              <a:t>Program	</a:t>
            </a:r>
            <a:r>
              <a:rPr sz="3600" b="1" u="heavy" spc="210" dirty="0">
                <a:solidFill>
                  <a:srgbClr val="4B390D"/>
                </a:solidFill>
                <a:uFill>
                  <a:solidFill>
                    <a:srgbClr val="000000"/>
                  </a:solidFill>
                </a:uFill>
                <a:latin typeface="Cambria"/>
                <a:cs typeface="Cambria"/>
              </a:rPr>
              <a:t>Evaluators</a:t>
            </a:r>
            <a:endParaRPr sz="3600" b="1" dirty="0">
              <a:solidFill>
                <a:srgbClr val="4B390D"/>
              </a:solidFill>
              <a:latin typeface="Cambria"/>
              <a:cs typeface="Cambria"/>
            </a:endParaRPr>
          </a:p>
        </p:txBody>
      </p:sp>
      <p:sp>
        <p:nvSpPr>
          <p:cNvPr id="3" name="object 3"/>
          <p:cNvSpPr txBox="1"/>
          <p:nvPr/>
        </p:nvSpPr>
        <p:spPr>
          <a:xfrm>
            <a:off x="1308674" y="1895297"/>
            <a:ext cx="4185285" cy="4216400"/>
          </a:xfrm>
          <a:prstGeom prst="rect">
            <a:avLst/>
          </a:prstGeom>
        </p:spPr>
        <p:txBody>
          <a:bodyPr vert="horz" wrap="square" lIns="0" tIns="12065" rIns="0" bIns="0" rtlCol="0">
            <a:spAutoFit/>
          </a:bodyPr>
          <a:lstStyle/>
          <a:p>
            <a:pPr marL="354965" indent="-342900">
              <a:lnSpc>
                <a:spcPct val="100000"/>
              </a:lnSpc>
              <a:spcBef>
                <a:spcPts val="95"/>
              </a:spcBef>
              <a:buFont typeface="Arial MT"/>
              <a:buChar char="•"/>
              <a:tabLst>
                <a:tab pos="354965" algn="l"/>
                <a:tab pos="355600" algn="l"/>
              </a:tabLst>
            </a:pPr>
            <a:r>
              <a:rPr sz="2500" spc="190" dirty="0">
                <a:latin typeface="Cambria"/>
                <a:cs typeface="Cambria"/>
              </a:rPr>
              <a:t>Enthusiastic</a:t>
            </a:r>
            <a:r>
              <a:rPr sz="2500" spc="290" dirty="0">
                <a:latin typeface="Cambria"/>
                <a:cs typeface="Cambria"/>
              </a:rPr>
              <a:t> </a:t>
            </a:r>
            <a:r>
              <a:rPr sz="2500" spc="110" dirty="0">
                <a:latin typeface="Cambria"/>
                <a:cs typeface="Cambria"/>
              </a:rPr>
              <a:t>volunteer</a:t>
            </a:r>
            <a:endParaRPr sz="2500">
              <a:latin typeface="Cambria"/>
              <a:cs typeface="Cambria"/>
            </a:endParaRPr>
          </a:p>
          <a:p>
            <a:pPr marL="354965" indent="-342900">
              <a:lnSpc>
                <a:spcPct val="100000"/>
              </a:lnSpc>
              <a:buFont typeface="Arial MT"/>
              <a:buChar char="•"/>
              <a:tabLst>
                <a:tab pos="354965" algn="l"/>
                <a:tab pos="355600" algn="l"/>
              </a:tabLst>
            </a:pPr>
            <a:r>
              <a:rPr sz="2500" spc="135" dirty="0">
                <a:latin typeface="Cambria"/>
                <a:cs typeface="Cambria"/>
              </a:rPr>
              <a:t>Technically</a:t>
            </a:r>
            <a:r>
              <a:rPr sz="2500" spc="275" dirty="0">
                <a:latin typeface="Cambria"/>
                <a:cs typeface="Cambria"/>
              </a:rPr>
              <a:t> </a:t>
            </a:r>
            <a:r>
              <a:rPr sz="2500" spc="140" dirty="0">
                <a:latin typeface="Cambria"/>
                <a:cs typeface="Cambria"/>
              </a:rPr>
              <a:t>competent</a:t>
            </a:r>
            <a:endParaRPr sz="2500">
              <a:latin typeface="Cambria"/>
              <a:cs typeface="Cambria"/>
            </a:endParaRPr>
          </a:p>
          <a:p>
            <a:pPr marL="354965" indent="-342900">
              <a:lnSpc>
                <a:spcPct val="100000"/>
              </a:lnSpc>
              <a:buFont typeface="Arial MT"/>
              <a:buChar char="•"/>
              <a:tabLst>
                <a:tab pos="354965" algn="l"/>
                <a:tab pos="355600" algn="l"/>
              </a:tabLst>
            </a:pPr>
            <a:r>
              <a:rPr sz="2500" spc="105" dirty="0">
                <a:latin typeface="Cambria"/>
                <a:cs typeface="Cambria"/>
              </a:rPr>
              <a:t>Well-regarded</a:t>
            </a:r>
            <a:endParaRPr sz="2500">
              <a:latin typeface="Cambria"/>
              <a:cs typeface="Cambria"/>
            </a:endParaRPr>
          </a:p>
          <a:p>
            <a:pPr marL="354965" indent="-342900">
              <a:lnSpc>
                <a:spcPct val="100000"/>
              </a:lnSpc>
              <a:buFont typeface="Arial MT"/>
              <a:buChar char="•"/>
              <a:tabLst>
                <a:tab pos="354965" algn="l"/>
                <a:tab pos="355600" algn="l"/>
              </a:tabLst>
            </a:pPr>
            <a:r>
              <a:rPr sz="2500" spc="105" dirty="0">
                <a:latin typeface="Cambria"/>
                <a:cs typeface="Cambria"/>
              </a:rPr>
              <a:t>Effective</a:t>
            </a:r>
            <a:r>
              <a:rPr sz="2500" spc="215" dirty="0">
                <a:latin typeface="Cambria"/>
                <a:cs typeface="Cambria"/>
              </a:rPr>
              <a:t> </a:t>
            </a:r>
            <a:r>
              <a:rPr sz="2500" spc="175" dirty="0">
                <a:latin typeface="Cambria"/>
                <a:cs typeface="Cambria"/>
              </a:rPr>
              <a:t>communication</a:t>
            </a:r>
            <a:endParaRPr sz="2500">
              <a:latin typeface="Cambria"/>
              <a:cs typeface="Cambria"/>
            </a:endParaRPr>
          </a:p>
          <a:p>
            <a:pPr marL="354965" indent="-342900">
              <a:lnSpc>
                <a:spcPct val="100000"/>
              </a:lnSpc>
              <a:buFont typeface="Arial MT"/>
              <a:buChar char="•"/>
              <a:tabLst>
                <a:tab pos="354965" algn="l"/>
                <a:tab pos="355600" algn="l"/>
              </a:tabLst>
            </a:pPr>
            <a:r>
              <a:rPr sz="2500" spc="135" dirty="0">
                <a:latin typeface="Cambria"/>
                <a:cs typeface="Cambria"/>
              </a:rPr>
              <a:t>Listening</a:t>
            </a:r>
            <a:r>
              <a:rPr sz="2500" spc="270" dirty="0">
                <a:latin typeface="Cambria"/>
                <a:cs typeface="Cambria"/>
              </a:rPr>
              <a:t> </a:t>
            </a:r>
            <a:r>
              <a:rPr sz="2500" spc="120" dirty="0">
                <a:latin typeface="Cambria"/>
                <a:cs typeface="Cambria"/>
              </a:rPr>
              <a:t>skill</a:t>
            </a:r>
            <a:endParaRPr sz="2500">
              <a:latin typeface="Cambria"/>
              <a:cs typeface="Cambria"/>
            </a:endParaRPr>
          </a:p>
          <a:p>
            <a:pPr marL="354965" indent="-342900">
              <a:lnSpc>
                <a:spcPct val="100000"/>
              </a:lnSpc>
              <a:buFont typeface="Arial MT"/>
              <a:buChar char="•"/>
              <a:tabLst>
                <a:tab pos="354965" algn="l"/>
                <a:tab pos="355600" algn="l"/>
              </a:tabLst>
            </a:pPr>
            <a:r>
              <a:rPr sz="2500" spc="125" dirty="0">
                <a:latin typeface="Cambria"/>
                <a:cs typeface="Cambria"/>
              </a:rPr>
              <a:t>Interpersonal</a:t>
            </a:r>
            <a:r>
              <a:rPr sz="2500" spc="245" dirty="0">
                <a:latin typeface="Cambria"/>
                <a:cs typeface="Cambria"/>
              </a:rPr>
              <a:t> </a:t>
            </a:r>
            <a:r>
              <a:rPr sz="2500" spc="125" dirty="0">
                <a:latin typeface="Cambria"/>
                <a:cs typeface="Cambria"/>
              </a:rPr>
              <a:t>skill</a:t>
            </a:r>
            <a:endParaRPr sz="2500">
              <a:latin typeface="Cambria"/>
              <a:cs typeface="Cambria"/>
            </a:endParaRPr>
          </a:p>
          <a:p>
            <a:pPr marL="354965" indent="-342900">
              <a:lnSpc>
                <a:spcPct val="100000"/>
              </a:lnSpc>
              <a:buFont typeface="Arial MT"/>
              <a:buChar char="•"/>
              <a:tabLst>
                <a:tab pos="354965" algn="l"/>
                <a:tab pos="355600" algn="l"/>
              </a:tabLst>
            </a:pPr>
            <a:r>
              <a:rPr sz="2500" spc="120" dirty="0">
                <a:latin typeface="Cambria"/>
                <a:cs typeface="Cambria"/>
              </a:rPr>
              <a:t>Team-oriented</a:t>
            </a:r>
            <a:endParaRPr sz="2500">
              <a:latin typeface="Cambria"/>
              <a:cs typeface="Cambria"/>
            </a:endParaRPr>
          </a:p>
          <a:p>
            <a:pPr marL="354965" indent="-342900">
              <a:lnSpc>
                <a:spcPct val="100000"/>
              </a:lnSpc>
              <a:buFont typeface="Arial MT"/>
              <a:buChar char="•"/>
              <a:tabLst>
                <a:tab pos="354965" algn="l"/>
                <a:tab pos="355600" algn="l"/>
              </a:tabLst>
            </a:pPr>
            <a:r>
              <a:rPr sz="2500" spc="120" dirty="0">
                <a:latin typeface="Cambria"/>
                <a:cs typeface="Cambria"/>
              </a:rPr>
              <a:t>Professional</a:t>
            </a:r>
            <a:r>
              <a:rPr sz="2500" spc="250" dirty="0">
                <a:latin typeface="Cambria"/>
                <a:cs typeface="Cambria"/>
              </a:rPr>
              <a:t> </a:t>
            </a:r>
            <a:r>
              <a:rPr sz="2500" spc="165" dirty="0">
                <a:latin typeface="Cambria"/>
                <a:cs typeface="Cambria"/>
              </a:rPr>
              <a:t>approach</a:t>
            </a:r>
            <a:endParaRPr sz="2500">
              <a:latin typeface="Cambria"/>
              <a:cs typeface="Cambria"/>
            </a:endParaRPr>
          </a:p>
          <a:p>
            <a:pPr marL="354965" indent="-342900">
              <a:lnSpc>
                <a:spcPct val="100000"/>
              </a:lnSpc>
              <a:buFont typeface="Arial MT"/>
              <a:buChar char="•"/>
              <a:tabLst>
                <a:tab pos="354965" algn="l"/>
                <a:tab pos="355600" algn="l"/>
              </a:tabLst>
            </a:pPr>
            <a:r>
              <a:rPr sz="2500" spc="180" dirty="0">
                <a:latin typeface="Cambria"/>
                <a:cs typeface="Cambria"/>
              </a:rPr>
              <a:t>Courteous</a:t>
            </a:r>
            <a:endParaRPr sz="2500">
              <a:latin typeface="Cambria"/>
              <a:cs typeface="Cambria"/>
            </a:endParaRPr>
          </a:p>
          <a:p>
            <a:pPr marL="354965" indent="-342900">
              <a:lnSpc>
                <a:spcPct val="100000"/>
              </a:lnSpc>
              <a:buFont typeface="Arial MT"/>
              <a:buChar char="•"/>
              <a:tabLst>
                <a:tab pos="354965" algn="l"/>
                <a:tab pos="355600" algn="l"/>
              </a:tabLst>
            </a:pPr>
            <a:r>
              <a:rPr sz="2500" spc="110" dirty="0">
                <a:latin typeface="Cambria"/>
                <a:cs typeface="Cambria"/>
              </a:rPr>
              <a:t>Time</a:t>
            </a:r>
            <a:r>
              <a:rPr sz="2500" spc="220" dirty="0">
                <a:latin typeface="Cambria"/>
                <a:cs typeface="Cambria"/>
              </a:rPr>
              <a:t> </a:t>
            </a:r>
            <a:r>
              <a:rPr sz="2500" spc="180" dirty="0">
                <a:latin typeface="Cambria"/>
                <a:cs typeface="Cambria"/>
              </a:rPr>
              <a:t>management</a:t>
            </a:r>
            <a:endParaRPr sz="2500">
              <a:latin typeface="Cambria"/>
              <a:cs typeface="Cambria"/>
            </a:endParaRPr>
          </a:p>
          <a:p>
            <a:pPr marL="354965" indent="-342900">
              <a:lnSpc>
                <a:spcPct val="100000"/>
              </a:lnSpc>
              <a:buFont typeface="Arial MT"/>
              <a:buChar char="•"/>
              <a:tabLst>
                <a:tab pos="354965" algn="l"/>
                <a:tab pos="355600" algn="l"/>
              </a:tabLst>
            </a:pPr>
            <a:r>
              <a:rPr sz="2500" spc="150" dirty="0">
                <a:latin typeface="Cambria"/>
                <a:cs typeface="Cambria"/>
              </a:rPr>
              <a:t>Organized</a:t>
            </a:r>
            <a:endParaRPr sz="2500">
              <a:latin typeface="Cambria"/>
              <a:cs typeface="Cambria"/>
            </a:endParaRPr>
          </a:p>
        </p:txBody>
      </p:sp>
      <p:pic>
        <p:nvPicPr>
          <p:cNvPr id="4" name="object 2">
            <a:extLst>
              <a:ext uri="{FF2B5EF4-FFF2-40B4-BE49-F238E27FC236}">
                <a16:creationId xmlns:a16="http://schemas.microsoft.com/office/drawing/2014/main" id="{5103C8FB-A691-47E4-86E4-170A065AA421}"/>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6761" y="639507"/>
            <a:ext cx="5075555" cy="635000"/>
          </a:xfrm>
          <a:prstGeom prst="rect">
            <a:avLst/>
          </a:prstGeom>
        </p:spPr>
        <p:txBody>
          <a:bodyPr vert="horz" wrap="square" lIns="0" tIns="12065" rIns="0" bIns="0" rtlCol="0">
            <a:spAutoFit/>
          </a:bodyPr>
          <a:lstStyle/>
          <a:p>
            <a:pPr marL="12700">
              <a:lnSpc>
                <a:spcPct val="100000"/>
              </a:lnSpc>
              <a:spcBef>
                <a:spcPts val="95"/>
              </a:spcBef>
              <a:tabLst>
                <a:tab pos="2301240" algn="l"/>
                <a:tab pos="2981325" algn="l"/>
              </a:tabLst>
            </a:pPr>
            <a:r>
              <a:rPr sz="4000" b="1" u="heavy" spc="660" dirty="0">
                <a:solidFill>
                  <a:srgbClr val="4B390D"/>
                </a:solidFill>
                <a:uFill>
                  <a:solidFill>
                    <a:srgbClr val="000000"/>
                  </a:solidFill>
                </a:uFill>
                <a:latin typeface="Cambria"/>
                <a:cs typeface="Cambria"/>
              </a:rPr>
              <a:t>C</a:t>
            </a:r>
            <a:r>
              <a:rPr sz="4000" b="1" u="heavy" spc="195" dirty="0">
                <a:solidFill>
                  <a:srgbClr val="4B390D"/>
                </a:solidFill>
                <a:uFill>
                  <a:solidFill>
                    <a:srgbClr val="000000"/>
                  </a:solidFill>
                </a:uFill>
                <a:latin typeface="Cambria"/>
                <a:cs typeface="Cambria"/>
              </a:rPr>
              <a:t>o</a:t>
            </a:r>
            <a:r>
              <a:rPr sz="4000" b="1" u="heavy" spc="295" dirty="0">
                <a:solidFill>
                  <a:srgbClr val="4B390D"/>
                </a:solidFill>
                <a:uFill>
                  <a:solidFill>
                    <a:srgbClr val="000000"/>
                  </a:solidFill>
                </a:uFill>
                <a:latin typeface="Cambria"/>
                <a:cs typeface="Cambria"/>
              </a:rPr>
              <a:t>n</a:t>
            </a:r>
            <a:r>
              <a:rPr sz="4000" b="1" u="heavy" spc="210" dirty="0">
                <a:solidFill>
                  <a:srgbClr val="4B390D"/>
                </a:solidFill>
                <a:uFill>
                  <a:solidFill>
                    <a:srgbClr val="000000"/>
                  </a:solidFill>
                </a:uFill>
                <a:latin typeface="Cambria"/>
                <a:cs typeface="Cambria"/>
              </a:rPr>
              <a:t>f</a:t>
            </a:r>
            <a:r>
              <a:rPr sz="4000" b="1" u="heavy" spc="125" dirty="0">
                <a:solidFill>
                  <a:srgbClr val="4B390D"/>
                </a:solidFill>
                <a:uFill>
                  <a:solidFill>
                    <a:srgbClr val="000000"/>
                  </a:solidFill>
                </a:uFill>
                <a:latin typeface="Cambria"/>
                <a:cs typeface="Cambria"/>
              </a:rPr>
              <a:t>l</a:t>
            </a:r>
            <a:r>
              <a:rPr sz="4000" b="1" u="heavy" spc="180" dirty="0">
                <a:solidFill>
                  <a:srgbClr val="4B390D"/>
                </a:solidFill>
                <a:uFill>
                  <a:solidFill>
                    <a:srgbClr val="000000"/>
                  </a:solidFill>
                </a:uFill>
                <a:latin typeface="Cambria"/>
                <a:cs typeface="Cambria"/>
              </a:rPr>
              <a:t>i</a:t>
            </a:r>
            <a:r>
              <a:rPr sz="4000" b="1" u="heavy" spc="434" dirty="0">
                <a:solidFill>
                  <a:srgbClr val="4B390D"/>
                </a:solidFill>
                <a:uFill>
                  <a:solidFill>
                    <a:srgbClr val="000000"/>
                  </a:solidFill>
                </a:uFill>
                <a:latin typeface="Cambria"/>
                <a:cs typeface="Cambria"/>
              </a:rPr>
              <a:t>c</a:t>
            </a:r>
            <a:r>
              <a:rPr sz="4000" b="1" u="heavy" spc="375" dirty="0">
                <a:solidFill>
                  <a:srgbClr val="4B390D"/>
                </a:solidFill>
                <a:uFill>
                  <a:solidFill>
                    <a:srgbClr val="000000"/>
                  </a:solidFill>
                </a:uFill>
                <a:latin typeface="Cambria"/>
                <a:cs typeface="Cambria"/>
              </a:rPr>
              <a:t>t</a:t>
            </a:r>
            <a:r>
              <a:rPr sz="4000" b="1" u="heavy" dirty="0">
                <a:solidFill>
                  <a:srgbClr val="4B390D"/>
                </a:solidFill>
                <a:uFill>
                  <a:solidFill>
                    <a:srgbClr val="000000"/>
                  </a:solidFill>
                </a:uFill>
                <a:latin typeface="Cambria"/>
                <a:cs typeface="Cambria"/>
              </a:rPr>
              <a:t>	</a:t>
            </a:r>
            <a:r>
              <a:rPr sz="4000" b="1" u="heavy" spc="195" dirty="0">
                <a:solidFill>
                  <a:srgbClr val="4B390D"/>
                </a:solidFill>
                <a:uFill>
                  <a:solidFill>
                    <a:srgbClr val="000000"/>
                  </a:solidFill>
                </a:uFill>
                <a:latin typeface="Cambria"/>
                <a:cs typeface="Cambria"/>
              </a:rPr>
              <a:t>o</a:t>
            </a:r>
            <a:r>
              <a:rPr sz="4000" b="1" u="heavy" spc="210" dirty="0">
                <a:solidFill>
                  <a:srgbClr val="4B390D"/>
                </a:solidFill>
                <a:uFill>
                  <a:solidFill>
                    <a:srgbClr val="000000"/>
                  </a:solidFill>
                </a:uFill>
                <a:latin typeface="Cambria"/>
                <a:cs typeface="Cambria"/>
              </a:rPr>
              <a:t>f</a:t>
            </a:r>
            <a:r>
              <a:rPr sz="4000" b="1" u="heavy" dirty="0">
                <a:solidFill>
                  <a:srgbClr val="4B390D"/>
                </a:solidFill>
                <a:uFill>
                  <a:solidFill>
                    <a:srgbClr val="000000"/>
                  </a:solidFill>
                </a:uFill>
                <a:latin typeface="Cambria"/>
                <a:cs typeface="Cambria"/>
              </a:rPr>
              <a:t>	</a:t>
            </a:r>
            <a:r>
              <a:rPr lang="en-US" sz="4000" b="1" u="heavy" spc="180" dirty="0">
                <a:solidFill>
                  <a:srgbClr val="4B390D"/>
                </a:solidFill>
                <a:uFill>
                  <a:solidFill>
                    <a:srgbClr val="000000"/>
                  </a:solidFill>
                </a:uFill>
                <a:latin typeface="Cambria"/>
                <a:cs typeface="Cambria"/>
              </a:rPr>
              <a:t>I</a:t>
            </a:r>
            <a:r>
              <a:rPr sz="4000" b="1" u="heavy" spc="295" dirty="0">
                <a:solidFill>
                  <a:srgbClr val="4B390D"/>
                </a:solidFill>
                <a:uFill>
                  <a:solidFill>
                    <a:srgbClr val="000000"/>
                  </a:solidFill>
                </a:uFill>
                <a:latin typeface="Cambria"/>
                <a:cs typeface="Cambria"/>
              </a:rPr>
              <a:t>n</a:t>
            </a:r>
            <a:r>
              <a:rPr sz="4000" b="1" u="heavy" spc="375" dirty="0">
                <a:solidFill>
                  <a:srgbClr val="4B390D"/>
                </a:solidFill>
                <a:uFill>
                  <a:solidFill>
                    <a:srgbClr val="000000"/>
                  </a:solidFill>
                </a:uFill>
                <a:latin typeface="Cambria"/>
                <a:cs typeface="Cambria"/>
              </a:rPr>
              <a:t>t</a:t>
            </a:r>
            <a:r>
              <a:rPr sz="4000" b="1" u="heavy" spc="190" dirty="0">
                <a:solidFill>
                  <a:srgbClr val="4B390D"/>
                </a:solidFill>
                <a:uFill>
                  <a:solidFill>
                    <a:srgbClr val="000000"/>
                  </a:solidFill>
                </a:uFill>
                <a:latin typeface="Cambria"/>
                <a:cs typeface="Cambria"/>
              </a:rPr>
              <a:t>e</a:t>
            </a:r>
            <a:r>
              <a:rPr sz="4000" b="1" u="heavy" spc="-10" dirty="0">
                <a:solidFill>
                  <a:srgbClr val="4B390D"/>
                </a:solidFill>
                <a:uFill>
                  <a:solidFill>
                    <a:srgbClr val="000000"/>
                  </a:solidFill>
                </a:uFill>
                <a:latin typeface="Cambria"/>
                <a:cs typeface="Cambria"/>
              </a:rPr>
              <a:t>r</a:t>
            </a:r>
            <a:r>
              <a:rPr sz="4000" b="1" u="heavy" spc="190" dirty="0">
                <a:solidFill>
                  <a:srgbClr val="4B390D"/>
                </a:solidFill>
                <a:uFill>
                  <a:solidFill>
                    <a:srgbClr val="000000"/>
                  </a:solidFill>
                </a:uFill>
                <a:latin typeface="Cambria"/>
                <a:cs typeface="Cambria"/>
              </a:rPr>
              <a:t>e</a:t>
            </a:r>
            <a:r>
              <a:rPr sz="4000" b="1" u="heavy" spc="235" dirty="0">
                <a:solidFill>
                  <a:srgbClr val="4B390D"/>
                </a:solidFill>
                <a:uFill>
                  <a:solidFill>
                    <a:srgbClr val="000000"/>
                  </a:solidFill>
                </a:uFill>
                <a:latin typeface="Cambria"/>
                <a:cs typeface="Cambria"/>
              </a:rPr>
              <a:t>s</a:t>
            </a:r>
            <a:r>
              <a:rPr sz="4000" b="1" u="heavy" spc="375" dirty="0">
                <a:solidFill>
                  <a:srgbClr val="4B390D"/>
                </a:solidFill>
                <a:uFill>
                  <a:solidFill>
                    <a:srgbClr val="000000"/>
                  </a:solidFill>
                </a:uFill>
                <a:latin typeface="Cambria"/>
                <a:cs typeface="Cambria"/>
              </a:rPr>
              <a:t>t</a:t>
            </a:r>
            <a:endParaRPr sz="4000" b="1" dirty="0">
              <a:solidFill>
                <a:srgbClr val="4B390D"/>
              </a:solidFill>
              <a:latin typeface="Cambria"/>
              <a:cs typeface="Cambria"/>
            </a:endParaRPr>
          </a:p>
        </p:txBody>
      </p:sp>
      <p:sp>
        <p:nvSpPr>
          <p:cNvPr id="3" name="object 3"/>
          <p:cNvSpPr txBox="1"/>
          <p:nvPr/>
        </p:nvSpPr>
        <p:spPr>
          <a:xfrm>
            <a:off x="1308674" y="1895297"/>
            <a:ext cx="7771130" cy="4651402"/>
          </a:xfrm>
          <a:prstGeom prst="rect">
            <a:avLst/>
          </a:prstGeom>
        </p:spPr>
        <p:txBody>
          <a:bodyPr vert="horz" wrap="square" lIns="0" tIns="12065" rIns="0" bIns="0" rtlCol="0">
            <a:spAutoFit/>
          </a:bodyPr>
          <a:lstStyle/>
          <a:p>
            <a:pPr marL="12065">
              <a:lnSpc>
                <a:spcPct val="100000"/>
              </a:lnSpc>
              <a:spcBef>
                <a:spcPts val="95"/>
              </a:spcBef>
              <a:tabLst>
                <a:tab pos="354965" algn="l"/>
                <a:tab pos="355600" algn="l"/>
              </a:tabLst>
            </a:pPr>
            <a:r>
              <a:rPr sz="2500" b="1" spc="125" dirty="0">
                <a:latin typeface="Cambria"/>
                <a:cs typeface="Cambria"/>
              </a:rPr>
              <a:t>Definition</a:t>
            </a:r>
            <a:r>
              <a:rPr sz="2500" b="1" spc="295" dirty="0">
                <a:latin typeface="Cambria"/>
                <a:cs typeface="Cambria"/>
              </a:rPr>
              <a:t> </a:t>
            </a:r>
            <a:r>
              <a:rPr sz="2500" b="1" spc="50" dirty="0">
                <a:latin typeface="Cambria"/>
                <a:cs typeface="Cambria"/>
              </a:rPr>
              <a:t>of</a:t>
            </a:r>
            <a:r>
              <a:rPr sz="2500" b="1" spc="245" dirty="0">
                <a:latin typeface="Cambria"/>
                <a:cs typeface="Cambria"/>
              </a:rPr>
              <a:t> </a:t>
            </a:r>
            <a:r>
              <a:rPr sz="2500" b="1" spc="125" dirty="0">
                <a:latin typeface="Cambria"/>
                <a:cs typeface="Cambria"/>
              </a:rPr>
              <a:t>possible</a:t>
            </a:r>
            <a:r>
              <a:rPr sz="2500" b="1" spc="295" dirty="0">
                <a:latin typeface="Cambria"/>
                <a:cs typeface="Cambria"/>
              </a:rPr>
              <a:t> </a:t>
            </a:r>
            <a:r>
              <a:rPr sz="2500" b="1" spc="114" dirty="0">
                <a:latin typeface="Cambria"/>
                <a:cs typeface="Cambria"/>
              </a:rPr>
              <a:t>conflict</a:t>
            </a:r>
            <a:r>
              <a:rPr sz="2500" b="1" spc="270" dirty="0">
                <a:latin typeface="Cambria"/>
                <a:cs typeface="Cambria"/>
              </a:rPr>
              <a:t> </a:t>
            </a:r>
            <a:r>
              <a:rPr sz="2500" b="1" spc="50" dirty="0">
                <a:latin typeface="Cambria"/>
                <a:cs typeface="Cambria"/>
              </a:rPr>
              <a:t>of</a:t>
            </a:r>
            <a:r>
              <a:rPr sz="2500" b="1" spc="275" dirty="0">
                <a:latin typeface="Cambria"/>
                <a:cs typeface="Cambria"/>
              </a:rPr>
              <a:t> </a:t>
            </a:r>
            <a:r>
              <a:rPr sz="2500" b="1" spc="114" dirty="0">
                <a:latin typeface="Cambria"/>
                <a:cs typeface="Cambria"/>
              </a:rPr>
              <a:t>interest:</a:t>
            </a:r>
            <a:endParaRPr lang="en-US" sz="2500" b="1" spc="114" dirty="0">
              <a:latin typeface="Cambria"/>
              <a:cs typeface="Cambria"/>
            </a:endParaRPr>
          </a:p>
          <a:p>
            <a:pPr marL="12065">
              <a:lnSpc>
                <a:spcPct val="100000"/>
              </a:lnSpc>
              <a:spcBef>
                <a:spcPts val="95"/>
              </a:spcBef>
              <a:tabLst>
                <a:tab pos="354965" algn="l"/>
                <a:tab pos="355600" algn="l"/>
              </a:tabLst>
            </a:pPr>
            <a:endParaRPr sz="1400" b="1" dirty="0">
              <a:latin typeface="Cambria"/>
              <a:cs typeface="Cambria"/>
            </a:endParaRPr>
          </a:p>
          <a:p>
            <a:pPr marL="756285" marR="1153160" lvl="1" indent="-287020" algn="just">
              <a:lnSpc>
                <a:spcPts val="2110"/>
              </a:lnSpc>
              <a:spcBef>
                <a:spcPts val="525"/>
              </a:spcBef>
              <a:buFont typeface="Arial MT"/>
              <a:buChar char="•"/>
              <a:tabLst>
                <a:tab pos="755650" algn="l"/>
                <a:tab pos="756920" algn="l"/>
              </a:tabLst>
            </a:pPr>
            <a:r>
              <a:rPr sz="2200" spc="130" dirty="0">
                <a:latin typeface="Cambria"/>
                <a:cs typeface="Cambria"/>
              </a:rPr>
              <a:t>have</a:t>
            </a:r>
            <a:r>
              <a:rPr sz="2200" spc="229" dirty="0">
                <a:latin typeface="Cambria"/>
                <a:cs typeface="Cambria"/>
              </a:rPr>
              <a:t> </a:t>
            </a:r>
            <a:r>
              <a:rPr sz="2200" b="1" spc="120" dirty="0">
                <a:latin typeface="Cambria"/>
                <a:cs typeface="Cambria"/>
              </a:rPr>
              <a:t>financial</a:t>
            </a:r>
            <a:r>
              <a:rPr sz="2200" b="1" spc="285" dirty="0">
                <a:latin typeface="Cambria"/>
                <a:cs typeface="Cambria"/>
              </a:rPr>
              <a:t> </a:t>
            </a:r>
            <a:r>
              <a:rPr sz="2200" b="1" spc="45" dirty="0">
                <a:latin typeface="Cambria"/>
                <a:cs typeface="Cambria"/>
              </a:rPr>
              <a:t>or</a:t>
            </a:r>
            <a:r>
              <a:rPr sz="2200" b="1" spc="254" dirty="0">
                <a:latin typeface="Cambria"/>
                <a:cs typeface="Cambria"/>
              </a:rPr>
              <a:t> </a:t>
            </a:r>
            <a:r>
              <a:rPr sz="2200" b="1" spc="90" dirty="0">
                <a:latin typeface="Cambria"/>
                <a:cs typeface="Cambria"/>
              </a:rPr>
              <a:t>personal</a:t>
            </a:r>
            <a:r>
              <a:rPr sz="2200" b="1" spc="325" dirty="0">
                <a:latin typeface="Cambria"/>
                <a:cs typeface="Cambria"/>
              </a:rPr>
              <a:t> </a:t>
            </a:r>
            <a:r>
              <a:rPr sz="2200" b="1" spc="120" dirty="0">
                <a:latin typeface="Cambria"/>
                <a:cs typeface="Cambria"/>
              </a:rPr>
              <a:t>interest</a:t>
            </a:r>
            <a:r>
              <a:rPr sz="2200" b="1" spc="305" dirty="0">
                <a:latin typeface="Cambria"/>
                <a:cs typeface="Cambria"/>
              </a:rPr>
              <a:t> </a:t>
            </a:r>
            <a:r>
              <a:rPr sz="2200" spc="130" dirty="0">
                <a:latin typeface="Cambria"/>
                <a:cs typeface="Cambria"/>
              </a:rPr>
              <a:t>in</a:t>
            </a:r>
            <a:r>
              <a:rPr sz="2200" spc="215" dirty="0">
                <a:latin typeface="Cambria"/>
                <a:cs typeface="Cambria"/>
              </a:rPr>
              <a:t> </a:t>
            </a:r>
            <a:r>
              <a:rPr sz="2200" spc="125" dirty="0">
                <a:latin typeface="Cambria"/>
                <a:cs typeface="Cambria"/>
              </a:rPr>
              <a:t>the </a:t>
            </a:r>
            <a:r>
              <a:rPr sz="2200" spc="-465" dirty="0">
                <a:latin typeface="Cambria"/>
                <a:cs typeface="Cambria"/>
              </a:rPr>
              <a:t> </a:t>
            </a:r>
            <a:r>
              <a:rPr sz="2200" spc="125" dirty="0">
                <a:latin typeface="Cambria"/>
                <a:cs typeface="Cambria"/>
              </a:rPr>
              <a:t>university/institution;</a:t>
            </a:r>
            <a:r>
              <a:rPr sz="2200" spc="254" dirty="0">
                <a:latin typeface="Cambria"/>
                <a:cs typeface="Cambria"/>
              </a:rPr>
              <a:t> </a:t>
            </a:r>
            <a:r>
              <a:rPr sz="2200" spc="45" dirty="0">
                <a:latin typeface="Cambria"/>
                <a:cs typeface="Cambria"/>
              </a:rPr>
              <a:t>or</a:t>
            </a:r>
            <a:endParaRPr sz="2200" dirty="0">
              <a:latin typeface="Cambria"/>
              <a:cs typeface="Cambria"/>
            </a:endParaRPr>
          </a:p>
          <a:p>
            <a:pPr lvl="1">
              <a:lnSpc>
                <a:spcPct val="100000"/>
              </a:lnSpc>
              <a:spcBef>
                <a:spcPts val="20"/>
              </a:spcBef>
              <a:buFont typeface="Arial MT"/>
              <a:buChar char="•"/>
            </a:pPr>
            <a:endParaRPr sz="2700" dirty="0">
              <a:latin typeface="Cambria"/>
              <a:cs typeface="Cambria"/>
            </a:endParaRPr>
          </a:p>
          <a:p>
            <a:pPr marL="756285" marR="39370" lvl="1" indent="-287020">
              <a:lnSpc>
                <a:spcPct val="80000"/>
              </a:lnSpc>
              <a:buFont typeface="Arial MT"/>
              <a:buChar char="•"/>
              <a:tabLst>
                <a:tab pos="755650" algn="l"/>
                <a:tab pos="756920" algn="l"/>
                <a:tab pos="3985260" algn="l"/>
              </a:tabLst>
            </a:pPr>
            <a:r>
              <a:rPr sz="2200" spc="130" dirty="0">
                <a:latin typeface="Cambria"/>
                <a:cs typeface="Cambria"/>
              </a:rPr>
              <a:t>have</a:t>
            </a:r>
            <a:r>
              <a:rPr sz="2200" spc="235" dirty="0">
                <a:latin typeface="Cambria"/>
                <a:cs typeface="Cambria"/>
              </a:rPr>
              <a:t> </a:t>
            </a:r>
            <a:r>
              <a:rPr sz="2200" spc="45" dirty="0">
                <a:latin typeface="Cambria"/>
                <a:cs typeface="Cambria"/>
              </a:rPr>
              <a:t>or</a:t>
            </a:r>
            <a:r>
              <a:rPr sz="2200" spc="240" dirty="0">
                <a:latin typeface="Cambria"/>
                <a:cs typeface="Cambria"/>
              </a:rPr>
              <a:t> </a:t>
            </a:r>
            <a:r>
              <a:rPr sz="2200" spc="130" dirty="0">
                <a:latin typeface="Cambria"/>
                <a:cs typeface="Cambria"/>
              </a:rPr>
              <a:t>have</a:t>
            </a:r>
            <a:r>
              <a:rPr sz="2200" spc="235" dirty="0">
                <a:latin typeface="Cambria"/>
                <a:cs typeface="Cambria"/>
              </a:rPr>
              <a:t> </a:t>
            </a:r>
            <a:r>
              <a:rPr sz="2200" spc="185" dirty="0">
                <a:latin typeface="Cambria"/>
                <a:cs typeface="Cambria"/>
              </a:rPr>
              <a:t>had</a:t>
            </a:r>
            <a:r>
              <a:rPr sz="2200" spc="215" dirty="0">
                <a:latin typeface="Cambria"/>
                <a:cs typeface="Cambria"/>
              </a:rPr>
              <a:t> </a:t>
            </a:r>
            <a:r>
              <a:rPr sz="2200" spc="195" dirty="0">
                <a:latin typeface="Cambria"/>
                <a:cs typeface="Cambria"/>
              </a:rPr>
              <a:t>a </a:t>
            </a:r>
            <a:r>
              <a:rPr sz="2200" b="1" spc="140" dirty="0">
                <a:latin typeface="Cambria"/>
                <a:cs typeface="Cambria"/>
              </a:rPr>
              <a:t>close,</a:t>
            </a:r>
            <a:r>
              <a:rPr sz="2200" b="1" spc="300" dirty="0">
                <a:latin typeface="Cambria"/>
                <a:cs typeface="Cambria"/>
              </a:rPr>
              <a:t> </a:t>
            </a:r>
            <a:r>
              <a:rPr sz="2200" b="1" spc="145" dirty="0">
                <a:latin typeface="Cambria"/>
                <a:cs typeface="Cambria"/>
              </a:rPr>
              <a:t>active</a:t>
            </a:r>
            <a:r>
              <a:rPr sz="2200" b="1" spc="280" dirty="0">
                <a:latin typeface="Cambria"/>
                <a:cs typeface="Cambria"/>
              </a:rPr>
              <a:t> </a:t>
            </a:r>
            <a:r>
              <a:rPr sz="2200" b="1" spc="130" dirty="0">
                <a:latin typeface="Cambria"/>
                <a:cs typeface="Cambria"/>
              </a:rPr>
              <a:t>association</a:t>
            </a:r>
            <a:r>
              <a:rPr sz="2200" b="1" spc="300" dirty="0">
                <a:latin typeface="Cambria"/>
                <a:cs typeface="Cambria"/>
              </a:rPr>
              <a:t> </a:t>
            </a:r>
            <a:r>
              <a:rPr sz="2200" b="1" spc="120" dirty="0">
                <a:latin typeface="Cambria"/>
                <a:cs typeface="Cambria"/>
              </a:rPr>
              <a:t>with </a:t>
            </a:r>
            <a:r>
              <a:rPr sz="2200" b="1" spc="-470" dirty="0">
                <a:latin typeface="Cambria"/>
                <a:cs typeface="Cambria"/>
              </a:rPr>
              <a:t> </a:t>
            </a:r>
            <a:r>
              <a:rPr sz="2200" b="1" spc="160" dirty="0">
                <a:latin typeface="Cambria"/>
                <a:cs typeface="Cambria"/>
              </a:rPr>
              <a:t>the </a:t>
            </a:r>
            <a:r>
              <a:rPr sz="2200" b="1" spc="105" dirty="0">
                <a:latin typeface="Cambria"/>
                <a:cs typeface="Cambria"/>
              </a:rPr>
              <a:t>programme</a:t>
            </a:r>
            <a:r>
              <a:rPr sz="2200" b="1" spc="110" dirty="0">
                <a:latin typeface="Cambria"/>
                <a:cs typeface="Cambria"/>
              </a:rPr>
              <a:t> </a:t>
            </a:r>
            <a:r>
              <a:rPr sz="2200" b="1" spc="45" dirty="0">
                <a:latin typeface="Cambria"/>
                <a:cs typeface="Cambria"/>
              </a:rPr>
              <a:t>or</a:t>
            </a:r>
            <a:r>
              <a:rPr sz="2200" b="1" spc="50" dirty="0">
                <a:latin typeface="Cambria"/>
                <a:cs typeface="Cambria"/>
              </a:rPr>
              <a:t> </a:t>
            </a:r>
            <a:r>
              <a:rPr sz="2200" b="1" spc="145" dirty="0">
                <a:latin typeface="Cambria"/>
                <a:cs typeface="Cambria"/>
              </a:rPr>
              <a:t>faculty/school</a:t>
            </a:r>
            <a:r>
              <a:rPr sz="2200" b="1" spc="150" dirty="0">
                <a:latin typeface="Cambria"/>
                <a:cs typeface="Cambria"/>
              </a:rPr>
              <a:t> </a:t>
            </a:r>
            <a:r>
              <a:rPr sz="2200" spc="130" dirty="0">
                <a:latin typeface="Cambria"/>
                <a:cs typeface="Cambria"/>
              </a:rPr>
              <a:t>in </a:t>
            </a:r>
            <a:r>
              <a:rPr sz="2200" spc="125" dirty="0">
                <a:latin typeface="Cambria"/>
                <a:cs typeface="Cambria"/>
              </a:rPr>
              <a:t>the </a:t>
            </a:r>
            <a:r>
              <a:rPr sz="2200" spc="130" dirty="0">
                <a:latin typeface="Cambria"/>
                <a:cs typeface="Cambria"/>
              </a:rPr>
              <a:t> university/institution.	</a:t>
            </a:r>
            <a:r>
              <a:rPr sz="2200" spc="150" dirty="0">
                <a:latin typeface="Cambria"/>
                <a:cs typeface="Cambria"/>
              </a:rPr>
              <a:t>Close</a:t>
            </a:r>
            <a:r>
              <a:rPr sz="2200" spc="245" dirty="0">
                <a:latin typeface="Cambria"/>
                <a:cs typeface="Cambria"/>
              </a:rPr>
              <a:t> </a:t>
            </a:r>
            <a:r>
              <a:rPr sz="2200" spc="55" dirty="0">
                <a:latin typeface="Cambria"/>
                <a:cs typeface="Cambria"/>
              </a:rPr>
              <a:t>or</a:t>
            </a:r>
            <a:r>
              <a:rPr sz="2200" spc="204" dirty="0">
                <a:latin typeface="Cambria"/>
                <a:cs typeface="Cambria"/>
              </a:rPr>
              <a:t> </a:t>
            </a:r>
            <a:r>
              <a:rPr sz="2200" spc="100" dirty="0">
                <a:latin typeface="Cambria"/>
                <a:cs typeface="Cambria"/>
              </a:rPr>
              <a:t>active</a:t>
            </a:r>
            <a:r>
              <a:rPr sz="2200" spc="229" dirty="0">
                <a:latin typeface="Cambria"/>
                <a:cs typeface="Cambria"/>
              </a:rPr>
              <a:t> </a:t>
            </a:r>
            <a:r>
              <a:rPr sz="2200" spc="130" dirty="0">
                <a:latin typeface="Cambria"/>
                <a:cs typeface="Cambria"/>
              </a:rPr>
              <a:t>association </a:t>
            </a:r>
            <a:r>
              <a:rPr sz="2200" spc="135" dirty="0">
                <a:latin typeface="Cambria"/>
                <a:cs typeface="Cambria"/>
              </a:rPr>
              <a:t> </a:t>
            </a:r>
            <a:r>
              <a:rPr sz="2200" spc="140" dirty="0">
                <a:latin typeface="Cambria"/>
                <a:cs typeface="Cambria"/>
              </a:rPr>
              <a:t>are,</a:t>
            </a:r>
            <a:r>
              <a:rPr sz="2200" spc="210" dirty="0">
                <a:latin typeface="Cambria"/>
                <a:cs typeface="Cambria"/>
              </a:rPr>
              <a:t> </a:t>
            </a:r>
            <a:r>
              <a:rPr sz="2200" spc="45" dirty="0">
                <a:latin typeface="Cambria"/>
                <a:cs typeface="Cambria"/>
              </a:rPr>
              <a:t>for</a:t>
            </a:r>
            <a:r>
              <a:rPr sz="2200" spc="215" dirty="0">
                <a:latin typeface="Cambria"/>
                <a:cs typeface="Cambria"/>
              </a:rPr>
              <a:t> </a:t>
            </a:r>
            <a:r>
              <a:rPr sz="2200" spc="125" dirty="0">
                <a:latin typeface="Cambria"/>
                <a:cs typeface="Cambria"/>
              </a:rPr>
              <a:t>example:</a:t>
            </a:r>
            <a:endParaRPr sz="2200" dirty="0">
              <a:latin typeface="Cambria"/>
              <a:cs typeface="Cambria"/>
            </a:endParaRPr>
          </a:p>
          <a:p>
            <a:pPr lvl="1">
              <a:lnSpc>
                <a:spcPct val="100000"/>
              </a:lnSpc>
              <a:spcBef>
                <a:spcPts val="15"/>
              </a:spcBef>
              <a:buFont typeface="Arial MT"/>
              <a:buChar char="•"/>
            </a:pPr>
            <a:endParaRPr sz="2250" dirty="0">
              <a:latin typeface="Cambria"/>
              <a:cs typeface="Cambria"/>
            </a:endParaRPr>
          </a:p>
          <a:p>
            <a:pPr marL="1155065" lvl="2" indent="-229235">
              <a:lnSpc>
                <a:spcPct val="100000"/>
              </a:lnSpc>
              <a:buFont typeface="Arial MT"/>
              <a:buChar char="•"/>
              <a:tabLst>
                <a:tab pos="1155065" algn="l"/>
                <a:tab pos="1155700" algn="l"/>
              </a:tabLst>
            </a:pPr>
            <a:r>
              <a:rPr sz="1900" b="1" spc="150" dirty="0">
                <a:latin typeface="Cambria"/>
                <a:cs typeface="Cambria"/>
              </a:rPr>
              <a:t>Employment</a:t>
            </a:r>
            <a:r>
              <a:rPr sz="1900" spc="150" dirty="0">
                <a:latin typeface="Cambria"/>
                <a:cs typeface="Cambria"/>
              </a:rPr>
              <a:t>,</a:t>
            </a:r>
            <a:r>
              <a:rPr sz="1900" spc="195" dirty="0">
                <a:latin typeface="Cambria"/>
                <a:cs typeface="Cambria"/>
              </a:rPr>
              <a:t> </a:t>
            </a:r>
            <a:r>
              <a:rPr sz="1900" spc="165" dirty="0">
                <a:latin typeface="Cambria"/>
                <a:cs typeface="Cambria"/>
              </a:rPr>
              <a:t>as</a:t>
            </a:r>
            <a:r>
              <a:rPr sz="1900" spc="175" dirty="0">
                <a:latin typeface="Cambria"/>
                <a:cs typeface="Cambria"/>
              </a:rPr>
              <a:t> </a:t>
            </a:r>
            <a:r>
              <a:rPr sz="1900" spc="95" dirty="0">
                <a:latin typeface="Cambria"/>
                <a:cs typeface="Cambria"/>
              </a:rPr>
              <a:t>staff</a:t>
            </a:r>
            <a:r>
              <a:rPr sz="1900" spc="195" dirty="0">
                <a:latin typeface="Cambria"/>
                <a:cs typeface="Cambria"/>
              </a:rPr>
              <a:t> </a:t>
            </a:r>
            <a:r>
              <a:rPr sz="1900" spc="45" dirty="0">
                <a:latin typeface="Cambria"/>
                <a:cs typeface="Cambria"/>
              </a:rPr>
              <a:t>or</a:t>
            </a:r>
            <a:r>
              <a:rPr sz="1900" spc="195" dirty="0">
                <a:latin typeface="Cambria"/>
                <a:cs typeface="Cambria"/>
              </a:rPr>
              <a:t> </a:t>
            </a:r>
            <a:r>
              <a:rPr sz="1900" spc="130" dirty="0">
                <a:latin typeface="Cambria"/>
                <a:cs typeface="Cambria"/>
              </a:rPr>
              <a:t>consultant;</a:t>
            </a:r>
            <a:endParaRPr sz="1900" dirty="0">
              <a:latin typeface="Cambria"/>
              <a:cs typeface="Cambria"/>
            </a:endParaRPr>
          </a:p>
          <a:p>
            <a:pPr marL="1155065" lvl="2" indent="-229235">
              <a:lnSpc>
                <a:spcPct val="100000"/>
              </a:lnSpc>
              <a:buFont typeface="Arial MT"/>
              <a:buChar char="•"/>
              <a:tabLst>
                <a:tab pos="1155065" algn="l"/>
                <a:tab pos="1155700" algn="l"/>
              </a:tabLst>
            </a:pPr>
            <a:r>
              <a:rPr sz="1900" b="1" spc="135" dirty="0">
                <a:latin typeface="Cambria"/>
                <a:cs typeface="Cambria"/>
              </a:rPr>
              <a:t>Attendance</a:t>
            </a:r>
            <a:r>
              <a:rPr sz="1900" spc="135" dirty="0">
                <a:latin typeface="Cambria"/>
                <a:cs typeface="Cambria"/>
              </a:rPr>
              <a:t>,</a:t>
            </a:r>
            <a:r>
              <a:rPr sz="1900" spc="180" dirty="0">
                <a:latin typeface="Cambria"/>
                <a:cs typeface="Cambria"/>
              </a:rPr>
              <a:t> </a:t>
            </a:r>
            <a:r>
              <a:rPr sz="1900" spc="165" dirty="0">
                <a:latin typeface="Cambria"/>
                <a:cs typeface="Cambria"/>
              </a:rPr>
              <a:t>as</a:t>
            </a:r>
            <a:r>
              <a:rPr sz="1900" spc="180" dirty="0">
                <a:latin typeface="Cambria"/>
                <a:cs typeface="Cambria"/>
              </a:rPr>
              <a:t> </a:t>
            </a:r>
            <a:r>
              <a:rPr sz="1900" spc="130" dirty="0">
                <a:latin typeface="Cambria"/>
                <a:cs typeface="Cambria"/>
              </a:rPr>
              <a:t>student</a:t>
            </a:r>
            <a:r>
              <a:rPr sz="1900" spc="200" dirty="0">
                <a:latin typeface="Cambria"/>
                <a:cs typeface="Cambria"/>
              </a:rPr>
              <a:t> </a:t>
            </a:r>
            <a:r>
              <a:rPr sz="1900" spc="120" dirty="0">
                <a:latin typeface="Cambria"/>
                <a:cs typeface="Cambria"/>
              </a:rPr>
              <a:t>at</a:t>
            </a:r>
            <a:r>
              <a:rPr sz="1900" spc="200" dirty="0">
                <a:latin typeface="Cambria"/>
                <a:cs typeface="Cambria"/>
              </a:rPr>
              <a:t> </a:t>
            </a:r>
            <a:r>
              <a:rPr sz="1900" spc="105" dirty="0">
                <a:latin typeface="Cambria"/>
                <a:cs typeface="Cambria"/>
              </a:rPr>
              <a:t>the</a:t>
            </a:r>
            <a:r>
              <a:rPr sz="1900" spc="200" dirty="0">
                <a:latin typeface="Cambria"/>
                <a:cs typeface="Cambria"/>
              </a:rPr>
              <a:t> </a:t>
            </a:r>
            <a:r>
              <a:rPr sz="1900" spc="114" dirty="0">
                <a:latin typeface="Cambria"/>
                <a:cs typeface="Cambria"/>
              </a:rPr>
              <a:t>faculty/school;</a:t>
            </a:r>
            <a:endParaRPr sz="1900" dirty="0">
              <a:latin typeface="Cambria"/>
              <a:cs typeface="Cambria"/>
            </a:endParaRPr>
          </a:p>
          <a:p>
            <a:pPr marL="1155065" lvl="2" indent="-229235">
              <a:lnSpc>
                <a:spcPct val="100000"/>
              </a:lnSpc>
              <a:buFont typeface="Arial MT"/>
              <a:buChar char="•"/>
              <a:tabLst>
                <a:tab pos="1155065" algn="l"/>
                <a:tab pos="1155700" algn="l"/>
              </a:tabLst>
            </a:pPr>
            <a:r>
              <a:rPr sz="1900" b="1" spc="130" dirty="0">
                <a:latin typeface="Cambria"/>
                <a:cs typeface="Cambria"/>
              </a:rPr>
              <a:t>Receipt</a:t>
            </a:r>
            <a:r>
              <a:rPr sz="1900" b="1" spc="204" dirty="0">
                <a:latin typeface="Cambria"/>
                <a:cs typeface="Cambria"/>
              </a:rPr>
              <a:t> </a:t>
            </a:r>
            <a:r>
              <a:rPr sz="1900" spc="35" dirty="0">
                <a:latin typeface="Cambria"/>
                <a:cs typeface="Cambria"/>
              </a:rPr>
              <a:t>of</a:t>
            </a:r>
            <a:r>
              <a:rPr sz="1900" spc="210" dirty="0">
                <a:latin typeface="Cambria"/>
                <a:cs typeface="Cambria"/>
              </a:rPr>
              <a:t> </a:t>
            </a:r>
            <a:r>
              <a:rPr sz="1900" spc="100" dirty="0">
                <a:latin typeface="Cambria"/>
                <a:cs typeface="Cambria"/>
              </a:rPr>
              <a:t>honorary</a:t>
            </a:r>
            <a:r>
              <a:rPr sz="1900" spc="190" dirty="0">
                <a:latin typeface="Cambria"/>
                <a:cs typeface="Cambria"/>
              </a:rPr>
              <a:t> </a:t>
            </a:r>
            <a:r>
              <a:rPr sz="1900" spc="70" dirty="0">
                <a:latin typeface="Cambria"/>
                <a:cs typeface="Cambria"/>
              </a:rPr>
              <a:t>degree</a:t>
            </a:r>
            <a:r>
              <a:rPr sz="1900" spc="204" dirty="0">
                <a:latin typeface="Cambria"/>
                <a:cs typeface="Cambria"/>
              </a:rPr>
              <a:t> </a:t>
            </a:r>
            <a:r>
              <a:rPr sz="1900" spc="80" dirty="0">
                <a:latin typeface="Cambria"/>
                <a:cs typeface="Cambria"/>
              </a:rPr>
              <a:t>from</a:t>
            </a:r>
            <a:r>
              <a:rPr sz="1900" spc="210" dirty="0">
                <a:latin typeface="Cambria"/>
                <a:cs typeface="Cambria"/>
              </a:rPr>
              <a:t> </a:t>
            </a:r>
            <a:r>
              <a:rPr sz="1900" spc="110" dirty="0">
                <a:latin typeface="Cambria"/>
                <a:cs typeface="Cambria"/>
              </a:rPr>
              <a:t>the</a:t>
            </a:r>
            <a:r>
              <a:rPr sz="1900" spc="210" dirty="0">
                <a:latin typeface="Cambria"/>
                <a:cs typeface="Cambria"/>
              </a:rPr>
              <a:t> </a:t>
            </a:r>
            <a:r>
              <a:rPr sz="1900" spc="110" dirty="0">
                <a:latin typeface="Cambria"/>
                <a:cs typeface="Cambria"/>
              </a:rPr>
              <a:t>faculty/school;</a:t>
            </a:r>
            <a:endParaRPr sz="1900" dirty="0">
              <a:latin typeface="Cambria"/>
              <a:cs typeface="Cambria"/>
            </a:endParaRPr>
          </a:p>
          <a:p>
            <a:pPr marL="1155065" marR="5080" lvl="2" indent="-229235">
              <a:lnSpc>
                <a:spcPct val="80000"/>
              </a:lnSpc>
              <a:spcBef>
                <a:spcPts val="455"/>
              </a:spcBef>
              <a:buFont typeface="Arial MT"/>
              <a:buChar char="•"/>
              <a:tabLst>
                <a:tab pos="1155065" algn="l"/>
                <a:tab pos="1155700" algn="l"/>
              </a:tabLst>
            </a:pPr>
            <a:r>
              <a:rPr sz="1900" b="1" spc="100" dirty="0">
                <a:latin typeface="Cambria"/>
                <a:cs typeface="Cambria"/>
              </a:rPr>
              <a:t>Membership </a:t>
            </a:r>
            <a:r>
              <a:rPr sz="1900" spc="35" dirty="0">
                <a:latin typeface="Cambria"/>
                <a:cs typeface="Cambria"/>
              </a:rPr>
              <a:t>of</a:t>
            </a:r>
            <a:r>
              <a:rPr sz="1900" spc="40" dirty="0">
                <a:latin typeface="Cambria"/>
                <a:cs typeface="Cambria"/>
              </a:rPr>
              <a:t> </a:t>
            </a:r>
            <a:r>
              <a:rPr sz="1900" spc="170" dirty="0">
                <a:latin typeface="Cambria"/>
                <a:cs typeface="Cambria"/>
              </a:rPr>
              <a:t>a </a:t>
            </a:r>
            <a:r>
              <a:rPr sz="1900" spc="105" dirty="0">
                <a:latin typeface="Cambria"/>
                <a:cs typeface="Cambria"/>
              </a:rPr>
              <a:t>board </a:t>
            </a:r>
            <a:r>
              <a:rPr sz="1900" spc="35" dirty="0">
                <a:latin typeface="Cambria"/>
                <a:cs typeface="Cambria"/>
              </a:rPr>
              <a:t>of</a:t>
            </a:r>
            <a:r>
              <a:rPr sz="1900" spc="40" dirty="0">
                <a:latin typeface="Cambria"/>
                <a:cs typeface="Cambria"/>
              </a:rPr>
              <a:t> </a:t>
            </a:r>
            <a:r>
              <a:rPr sz="1900" spc="110" dirty="0">
                <a:latin typeface="Cambria"/>
                <a:cs typeface="Cambria"/>
              </a:rPr>
              <a:t>the </a:t>
            </a:r>
            <a:r>
              <a:rPr sz="1900" spc="90" dirty="0">
                <a:latin typeface="Cambria"/>
                <a:cs typeface="Cambria"/>
              </a:rPr>
              <a:t>university </a:t>
            </a:r>
            <a:r>
              <a:rPr sz="1900" spc="45" dirty="0">
                <a:latin typeface="Cambria"/>
                <a:cs typeface="Cambria"/>
              </a:rPr>
              <a:t>or</a:t>
            </a:r>
            <a:r>
              <a:rPr sz="1900" spc="50" dirty="0">
                <a:latin typeface="Cambria"/>
                <a:cs typeface="Cambria"/>
              </a:rPr>
              <a:t> </a:t>
            </a:r>
            <a:r>
              <a:rPr sz="1900" spc="135" dirty="0">
                <a:latin typeface="Cambria"/>
                <a:cs typeface="Cambria"/>
              </a:rPr>
              <a:t>any </a:t>
            </a:r>
            <a:r>
              <a:rPr sz="1900" spc="140" dirty="0">
                <a:latin typeface="Cambria"/>
                <a:cs typeface="Cambria"/>
              </a:rPr>
              <a:t> </a:t>
            </a:r>
            <a:r>
              <a:rPr sz="1900" spc="100" dirty="0">
                <a:latin typeface="Cambria"/>
                <a:cs typeface="Cambria"/>
              </a:rPr>
              <a:t>committee</a:t>
            </a:r>
            <a:r>
              <a:rPr sz="1900" spc="225" dirty="0">
                <a:latin typeface="Cambria"/>
                <a:cs typeface="Cambria"/>
              </a:rPr>
              <a:t> </a:t>
            </a:r>
            <a:r>
              <a:rPr sz="1900" spc="100" dirty="0">
                <a:latin typeface="Cambria"/>
                <a:cs typeface="Cambria"/>
              </a:rPr>
              <a:t>advising</a:t>
            </a:r>
            <a:r>
              <a:rPr sz="1900" spc="225" dirty="0">
                <a:latin typeface="Cambria"/>
                <a:cs typeface="Cambria"/>
              </a:rPr>
              <a:t> </a:t>
            </a:r>
            <a:r>
              <a:rPr sz="1900" spc="114" dirty="0">
                <a:latin typeface="Cambria"/>
                <a:cs typeface="Cambria"/>
              </a:rPr>
              <a:t>on</a:t>
            </a:r>
            <a:r>
              <a:rPr sz="1900" spc="210" dirty="0">
                <a:latin typeface="Cambria"/>
                <a:cs typeface="Cambria"/>
              </a:rPr>
              <a:t> </a:t>
            </a:r>
            <a:r>
              <a:rPr sz="1900" spc="105" dirty="0">
                <a:latin typeface="Cambria"/>
                <a:cs typeface="Cambria"/>
              </a:rPr>
              <a:t>the</a:t>
            </a:r>
            <a:r>
              <a:rPr sz="1900" spc="204" dirty="0">
                <a:latin typeface="Cambria"/>
                <a:cs typeface="Cambria"/>
              </a:rPr>
              <a:t> </a:t>
            </a:r>
            <a:r>
              <a:rPr sz="1900" spc="105" dirty="0">
                <a:latin typeface="Cambria"/>
                <a:cs typeface="Cambria"/>
              </a:rPr>
              <a:t>programme</a:t>
            </a:r>
            <a:r>
              <a:rPr sz="1900" spc="190" dirty="0">
                <a:latin typeface="Cambria"/>
                <a:cs typeface="Cambria"/>
              </a:rPr>
              <a:t> </a:t>
            </a:r>
            <a:r>
              <a:rPr sz="1900" spc="100" dirty="0">
                <a:latin typeface="Cambria"/>
                <a:cs typeface="Cambria"/>
              </a:rPr>
              <a:t>being</a:t>
            </a:r>
            <a:r>
              <a:rPr sz="1900" spc="210" dirty="0">
                <a:latin typeface="Cambria"/>
                <a:cs typeface="Cambria"/>
              </a:rPr>
              <a:t> </a:t>
            </a:r>
            <a:r>
              <a:rPr sz="1900" spc="105" dirty="0">
                <a:latin typeface="Cambria"/>
                <a:cs typeface="Cambria"/>
              </a:rPr>
              <a:t>accredited.</a:t>
            </a:r>
            <a:endParaRPr sz="1900" dirty="0">
              <a:latin typeface="Cambria"/>
              <a:cs typeface="Cambria"/>
            </a:endParaRPr>
          </a:p>
        </p:txBody>
      </p:sp>
      <p:pic>
        <p:nvPicPr>
          <p:cNvPr id="4" name="object 2">
            <a:extLst>
              <a:ext uri="{FF2B5EF4-FFF2-40B4-BE49-F238E27FC236}">
                <a16:creationId xmlns:a16="http://schemas.microsoft.com/office/drawing/2014/main" id="{E700DE51-EEA9-4F54-8608-19B26116E7C0}"/>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4638" y="811786"/>
            <a:ext cx="8302625"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u="heavy" spc="-25" dirty="0">
                <a:solidFill>
                  <a:srgbClr val="4B390D"/>
                </a:solidFill>
                <a:uFill>
                  <a:solidFill>
                    <a:srgbClr val="000000"/>
                  </a:solidFill>
                </a:uFill>
                <a:latin typeface="Calibri" panose="020F0502020204030204" pitchFamily="34" charset="0"/>
                <a:cs typeface="Calibri" panose="020F0502020204030204" pitchFamily="34" charset="0"/>
              </a:rPr>
              <a:t>WASHINGTON ACCORD</a:t>
            </a:r>
            <a:endParaRPr sz="48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690371" y="1921298"/>
            <a:ext cx="9228329" cy="4672048"/>
          </a:xfrm>
          <a:prstGeom prst="rect">
            <a:avLst/>
          </a:prstGeom>
        </p:spPr>
        <p:txBody>
          <a:bodyPr vert="horz" wrap="square" lIns="0" tIns="53340" rIns="0" bIns="0" rtlCol="0">
            <a:spAutoFit/>
          </a:bodyPr>
          <a:lstStyle/>
          <a:p>
            <a:pPr marL="354965" marR="5080" indent="-342900" algn="just">
              <a:lnSpc>
                <a:spcPct val="90000"/>
              </a:lnSpc>
              <a:spcBef>
                <a:spcPts val="420"/>
              </a:spcBef>
              <a:buFont typeface="Arial MT"/>
              <a:buChar char="•"/>
              <a:tabLst>
                <a:tab pos="355600" algn="l"/>
              </a:tabLst>
            </a:pPr>
            <a:r>
              <a:rPr sz="2700" spc="-5" dirty="0">
                <a:latin typeface="Calibri"/>
                <a:cs typeface="Calibri"/>
              </a:rPr>
              <a:t>The</a:t>
            </a:r>
            <a:r>
              <a:rPr sz="2700" dirty="0">
                <a:latin typeface="Calibri"/>
                <a:cs typeface="Calibri"/>
              </a:rPr>
              <a:t> </a:t>
            </a:r>
            <a:r>
              <a:rPr sz="2700" spc="-10" dirty="0">
                <a:latin typeface="Calibri"/>
                <a:cs typeface="Calibri"/>
              </a:rPr>
              <a:t>membership</a:t>
            </a:r>
            <a:r>
              <a:rPr sz="2700" spc="-5" dirty="0">
                <a:latin typeface="Calibri"/>
                <a:cs typeface="Calibri"/>
              </a:rPr>
              <a:t> </a:t>
            </a:r>
            <a:r>
              <a:rPr sz="2700" dirty="0">
                <a:latin typeface="Calibri"/>
                <a:cs typeface="Calibri"/>
              </a:rPr>
              <a:t>of</a:t>
            </a:r>
            <a:r>
              <a:rPr sz="2700" spc="5" dirty="0">
                <a:latin typeface="Calibri"/>
                <a:cs typeface="Calibri"/>
              </a:rPr>
              <a:t> </a:t>
            </a:r>
            <a:r>
              <a:rPr sz="2700" spc="-25" dirty="0">
                <a:latin typeface="Calibri"/>
                <a:cs typeface="Calibri"/>
              </a:rPr>
              <a:t>Washington</a:t>
            </a:r>
            <a:r>
              <a:rPr sz="2700" spc="-20" dirty="0">
                <a:latin typeface="Calibri"/>
                <a:cs typeface="Calibri"/>
              </a:rPr>
              <a:t> </a:t>
            </a:r>
            <a:r>
              <a:rPr sz="2700" spc="-15" dirty="0">
                <a:latin typeface="Calibri"/>
                <a:cs typeface="Calibri"/>
              </a:rPr>
              <a:t>Accord</a:t>
            </a:r>
            <a:r>
              <a:rPr sz="2700" spc="-10" dirty="0">
                <a:latin typeface="Calibri"/>
                <a:cs typeface="Calibri"/>
              </a:rPr>
              <a:t> </a:t>
            </a:r>
            <a:r>
              <a:rPr sz="2700" dirty="0">
                <a:latin typeface="Calibri"/>
                <a:cs typeface="Calibri"/>
              </a:rPr>
              <a:t>is</a:t>
            </a:r>
            <a:r>
              <a:rPr sz="2700" spc="5" dirty="0">
                <a:latin typeface="Calibri"/>
                <a:cs typeface="Calibri"/>
              </a:rPr>
              <a:t> </a:t>
            </a:r>
            <a:r>
              <a:rPr sz="2700" dirty="0">
                <a:latin typeface="Calibri"/>
                <a:cs typeface="Calibri"/>
              </a:rPr>
              <a:t>an </a:t>
            </a:r>
            <a:r>
              <a:rPr sz="2700" spc="5" dirty="0">
                <a:latin typeface="Calibri"/>
                <a:cs typeface="Calibri"/>
              </a:rPr>
              <a:t> </a:t>
            </a:r>
            <a:r>
              <a:rPr sz="2700" spc="-10" dirty="0">
                <a:latin typeface="Calibri"/>
                <a:cs typeface="Calibri"/>
              </a:rPr>
              <a:t>international recognition </a:t>
            </a:r>
            <a:r>
              <a:rPr sz="2700" dirty="0">
                <a:latin typeface="Calibri"/>
                <a:cs typeface="Calibri"/>
              </a:rPr>
              <a:t>of </a:t>
            </a:r>
            <a:r>
              <a:rPr sz="2700" spc="-5" dirty="0">
                <a:latin typeface="Calibri"/>
                <a:cs typeface="Calibri"/>
              </a:rPr>
              <a:t>the quality </a:t>
            </a:r>
            <a:r>
              <a:rPr sz="2700" dirty="0">
                <a:latin typeface="Calibri"/>
                <a:cs typeface="Calibri"/>
              </a:rPr>
              <a:t>of </a:t>
            </a:r>
            <a:r>
              <a:rPr sz="2700" spc="-20" dirty="0">
                <a:latin typeface="Calibri"/>
                <a:cs typeface="Calibri"/>
              </a:rPr>
              <a:t>undergraduate </a:t>
            </a:r>
            <a:r>
              <a:rPr sz="2700" spc="-600" dirty="0">
                <a:latin typeface="Calibri"/>
                <a:cs typeface="Calibri"/>
              </a:rPr>
              <a:t> </a:t>
            </a:r>
            <a:r>
              <a:rPr sz="2700" spc="-5" dirty="0">
                <a:latin typeface="Calibri"/>
                <a:cs typeface="Calibri"/>
              </a:rPr>
              <a:t>engineering </a:t>
            </a:r>
            <a:r>
              <a:rPr sz="2700" spc="-10" dirty="0">
                <a:latin typeface="Calibri"/>
                <a:cs typeface="Calibri"/>
              </a:rPr>
              <a:t>education </a:t>
            </a:r>
            <a:r>
              <a:rPr sz="2700" spc="-25" dirty="0">
                <a:latin typeface="Calibri"/>
                <a:cs typeface="Calibri"/>
              </a:rPr>
              <a:t>offered </a:t>
            </a:r>
            <a:r>
              <a:rPr sz="2700" spc="-10" dirty="0">
                <a:latin typeface="Calibri"/>
                <a:cs typeface="Calibri"/>
              </a:rPr>
              <a:t>by </a:t>
            </a:r>
            <a:r>
              <a:rPr sz="2700" spc="-5" dirty="0">
                <a:latin typeface="Calibri"/>
                <a:cs typeface="Calibri"/>
              </a:rPr>
              <a:t>the </a:t>
            </a:r>
            <a:r>
              <a:rPr sz="2700" spc="-10" dirty="0">
                <a:latin typeface="Calibri"/>
                <a:cs typeface="Calibri"/>
              </a:rPr>
              <a:t>member </a:t>
            </a:r>
            <a:r>
              <a:rPr sz="2700" spc="-15" dirty="0">
                <a:latin typeface="Calibri"/>
                <a:cs typeface="Calibri"/>
              </a:rPr>
              <a:t>country </a:t>
            </a:r>
            <a:r>
              <a:rPr sz="2700" spc="-10" dirty="0">
                <a:latin typeface="Calibri"/>
                <a:cs typeface="Calibri"/>
              </a:rPr>
              <a:t> </a:t>
            </a:r>
            <a:r>
              <a:rPr sz="2700" spc="-5" dirty="0">
                <a:latin typeface="Calibri"/>
                <a:cs typeface="Calibri"/>
              </a:rPr>
              <a:t>and </a:t>
            </a:r>
            <a:r>
              <a:rPr sz="2700" dirty="0">
                <a:latin typeface="Calibri"/>
                <a:cs typeface="Calibri"/>
              </a:rPr>
              <a:t>is an </a:t>
            </a:r>
            <a:r>
              <a:rPr sz="2700" spc="-15" dirty="0">
                <a:latin typeface="Calibri"/>
                <a:cs typeface="Calibri"/>
              </a:rPr>
              <a:t>avenue </a:t>
            </a:r>
            <a:r>
              <a:rPr sz="2700" spc="-10" dirty="0">
                <a:latin typeface="Calibri"/>
                <a:cs typeface="Calibri"/>
              </a:rPr>
              <a:t>to bring </a:t>
            </a:r>
            <a:r>
              <a:rPr sz="2700" dirty="0">
                <a:latin typeface="Calibri"/>
                <a:cs typeface="Calibri"/>
              </a:rPr>
              <a:t>it </a:t>
            </a:r>
            <a:r>
              <a:rPr sz="2700" spc="-10" dirty="0">
                <a:latin typeface="Calibri"/>
                <a:cs typeface="Calibri"/>
              </a:rPr>
              <a:t>into </a:t>
            </a:r>
            <a:r>
              <a:rPr sz="2700" spc="-5" dirty="0">
                <a:latin typeface="Calibri"/>
                <a:cs typeface="Calibri"/>
              </a:rPr>
              <a:t>the </a:t>
            </a:r>
            <a:r>
              <a:rPr sz="2700" spc="-10" dirty="0">
                <a:latin typeface="Calibri"/>
                <a:cs typeface="Calibri"/>
              </a:rPr>
              <a:t>world </a:t>
            </a:r>
            <a:r>
              <a:rPr sz="2700" spc="-5" dirty="0">
                <a:latin typeface="Calibri"/>
                <a:cs typeface="Calibri"/>
              </a:rPr>
              <a:t>class </a:t>
            </a:r>
            <a:r>
              <a:rPr sz="2700" spc="-35" dirty="0">
                <a:latin typeface="Calibri"/>
                <a:cs typeface="Calibri"/>
              </a:rPr>
              <a:t>category. </a:t>
            </a:r>
            <a:r>
              <a:rPr sz="2700" spc="-600" dirty="0">
                <a:latin typeface="Calibri"/>
                <a:cs typeface="Calibri"/>
              </a:rPr>
              <a:t> </a:t>
            </a:r>
            <a:r>
              <a:rPr sz="2700" spc="-5" dirty="0">
                <a:latin typeface="Calibri"/>
                <a:cs typeface="Calibri"/>
              </a:rPr>
              <a:t>It </a:t>
            </a:r>
            <a:r>
              <a:rPr sz="2700" spc="-20" dirty="0">
                <a:latin typeface="Calibri"/>
                <a:cs typeface="Calibri"/>
              </a:rPr>
              <a:t>encourages </a:t>
            </a:r>
            <a:r>
              <a:rPr sz="2700" spc="-5" dirty="0">
                <a:latin typeface="Calibri"/>
                <a:cs typeface="Calibri"/>
              </a:rPr>
              <a:t>and </a:t>
            </a:r>
            <a:r>
              <a:rPr sz="2700" spc="-20" dirty="0">
                <a:latin typeface="Calibri"/>
                <a:cs typeface="Calibri"/>
              </a:rPr>
              <a:t>facilitates </a:t>
            </a:r>
            <a:r>
              <a:rPr sz="2700" spc="-10" dirty="0">
                <a:latin typeface="Calibri"/>
                <a:cs typeface="Calibri"/>
              </a:rPr>
              <a:t>the </a:t>
            </a:r>
            <a:r>
              <a:rPr sz="2700" dirty="0">
                <a:latin typeface="Calibri"/>
                <a:cs typeface="Calibri"/>
              </a:rPr>
              <a:t>mobility of </a:t>
            </a:r>
            <a:r>
              <a:rPr sz="2700" spc="-5" dirty="0">
                <a:latin typeface="Calibri"/>
                <a:cs typeface="Calibri"/>
              </a:rPr>
              <a:t>engineering </a:t>
            </a:r>
            <a:r>
              <a:rPr sz="2700" dirty="0">
                <a:latin typeface="Calibri"/>
                <a:cs typeface="Calibri"/>
              </a:rPr>
              <a:t> </a:t>
            </a:r>
            <a:r>
              <a:rPr sz="2700" spc="-15" dirty="0">
                <a:latin typeface="Calibri"/>
                <a:cs typeface="Calibri"/>
              </a:rPr>
              <a:t>graduates</a:t>
            </a:r>
            <a:r>
              <a:rPr sz="2700" spc="-55" dirty="0">
                <a:latin typeface="Calibri"/>
                <a:cs typeface="Calibri"/>
              </a:rPr>
              <a:t> </a:t>
            </a:r>
            <a:r>
              <a:rPr sz="2700" dirty="0">
                <a:latin typeface="Calibri"/>
                <a:cs typeface="Calibri"/>
              </a:rPr>
              <a:t>and</a:t>
            </a:r>
            <a:r>
              <a:rPr sz="2700" spc="-35" dirty="0">
                <a:latin typeface="Calibri"/>
                <a:cs typeface="Calibri"/>
              </a:rPr>
              <a:t> </a:t>
            </a:r>
            <a:r>
              <a:rPr sz="2700" spc="-10" dirty="0">
                <a:latin typeface="Calibri"/>
                <a:cs typeface="Calibri"/>
              </a:rPr>
              <a:t>professionals</a:t>
            </a:r>
            <a:r>
              <a:rPr sz="2700" spc="-25" dirty="0">
                <a:latin typeface="Calibri"/>
                <a:cs typeface="Calibri"/>
              </a:rPr>
              <a:t> </a:t>
            </a:r>
            <a:r>
              <a:rPr sz="2700" spc="-15" dirty="0">
                <a:latin typeface="Calibri"/>
                <a:cs typeface="Calibri"/>
              </a:rPr>
              <a:t>at</a:t>
            </a:r>
            <a:r>
              <a:rPr sz="2700" spc="-30" dirty="0">
                <a:latin typeface="Calibri"/>
                <a:cs typeface="Calibri"/>
              </a:rPr>
              <a:t> </a:t>
            </a:r>
            <a:r>
              <a:rPr sz="2700" spc="-10" dirty="0">
                <a:latin typeface="Calibri"/>
                <a:cs typeface="Calibri"/>
              </a:rPr>
              <a:t>international</a:t>
            </a:r>
            <a:r>
              <a:rPr sz="2700" spc="-20" dirty="0">
                <a:latin typeface="Calibri"/>
                <a:cs typeface="Calibri"/>
              </a:rPr>
              <a:t> </a:t>
            </a:r>
            <a:r>
              <a:rPr sz="2700" spc="-10" dirty="0">
                <a:latin typeface="Calibri"/>
                <a:cs typeface="Calibri"/>
              </a:rPr>
              <a:t>level.</a:t>
            </a:r>
            <a:endParaRPr lang="en-US" sz="2700" spc="-10" dirty="0">
              <a:latin typeface="Calibri"/>
              <a:cs typeface="Calibri"/>
            </a:endParaRPr>
          </a:p>
          <a:p>
            <a:pPr marL="12065" marR="5080" algn="just">
              <a:lnSpc>
                <a:spcPct val="90000"/>
              </a:lnSpc>
              <a:spcBef>
                <a:spcPts val="420"/>
              </a:spcBef>
              <a:tabLst>
                <a:tab pos="355600" algn="l"/>
              </a:tabLst>
            </a:pPr>
            <a:endParaRPr dirty="0">
              <a:latin typeface="Calibri"/>
              <a:cs typeface="Calibri"/>
            </a:endParaRPr>
          </a:p>
          <a:p>
            <a:pPr marL="354965" marR="5080" indent="-342900" algn="just">
              <a:lnSpc>
                <a:spcPts val="2920"/>
              </a:lnSpc>
              <a:spcBef>
                <a:spcPts val="690"/>
              </a:spcBef>
              <a:buFont typeface="Arial MT"/>
              <a:buChar char="•"/>
              <a:tabLst>
                <a:tab pos="355600" algn="l"/>
              </a:tabLst>
            </a:pPr>
            <a:r>
              <a:rPr sz="2700" b="1" dirty="0">
                <a:latin typeface="Calibri"/>
                <a:cs typeface="Calibri"/>
              </a:rPr>
              <a:t>India became </a:t>
            </a:r>
            <a:r>
              <a:rPr sz="2700" b="1" spc="-10" dirty="0">
                <a:latin typeface="Calibri"/>
                <a:cs typeface="Calibri"/>
              </a:rPr>
              <a:t>Permanent Signatory </a:t>
            </a:r>
            <a:r>
              <a:rPr sz="2700" b="1" spc="-20" dirty="0">
                <a:latin typeface="Calibri"/>
                <a:cs typeface="Calibri"/>
              </a:rPr>
              <a:t>status </a:t>
            </a:r>
            <a:r>
              <a:rPr sz="2700" b="1" spc="5" dirty="0">
                <a:latin typeface="Calibri"/>
                <a:cs typeface="Calibri"/>
              </a:rPr>
              <a:t>in </a:t>
            </a:r>
            <a:r>
              <a:rPr sz="2700" b="1" dirty="0">
                <a:latin typeface="Calibri"/>
                <a:cs typeface="Calibri"/>
              </a:rPr>
              <a:t>June, </a:t>
            </a:r>
            <a:r>
              <a:rPr sz="2700" b="1" spc="-5" dirty="0">
                <a:latin typeface="Calibri"/>
                <a:cs typeface="Calibri"/>
              </a:rPr>
              <a:t>2014 </a:t>
            </a:r>
            <a:r>
              <a:rPr sz="2700" b="1" dirty="0">
                <a:latin typeface="Calibri"/>
                <a:cs typeface="Calibri"/>
              </a:rPr>
              <a:t> </a:t>
            </a:r>
            <a:r>
              <a:rPr sz="2700" b="1" spc="-5" dirty="0">
                <a:latin typeface="Calibri"/>
                <a:cs typeface="Calibri"/>
              </a:rPr>
              <a:t>and</a:t>
            </a:r>
            <a:r>
              <a:rPr sz="2700" b="1" spc="340" dirty="0">
                <a:latin typeface="Calibri"/>
                <a:cs typeface="Calibri"/>
              </a:rPr>
              <a:t> </a:t>
            </a:r>
            <a:r>
              <a:rPr sz="2700" b="1" spc="-20" dirty="0">
                <a:latin typeface="Calibri"/>
                <a:cs typeface="Calibri"/>
              </a:rPr>
              <a:t>again</a:t>
            </a:r>
            <a:r>
              <a:rPr sz="2700" b="1" spc="345" dirty="0">
                <a:latin typeface="Calibri"/>
                <a:cs typeface="Calibri"/>
              </a:rPr>
              <a:t> </a:t>
            </a:r>
            <a:r>
              <a:rPr sz="2700" b="1" spc="5" dirty="0">
                <a:latin typeface="Calibri"/>
                <a:cs typeface="Calibri"/>
              </a:rPr>
              <a:t>in</a:t>
            </a:r>
            <a:r>
              <a:rPr sz="2700" b="1" spc="320" dirty="0">
                <a:latin typeface="Calibri"/>
                <a:cs typeface="Calibri"/>
              </a:rPr>
              <a:t> </a:t>
            </a:r>
            <a:r>
              <a:rPr sz="2700" b="1" spc="-5" dirty="0">
                <a:latin typeface="Calibri"/>
                <a:cs typeface="Calibri"/>
              </a:rPr>
              <a:t>2020</a:t>
            </a:r>
            <a:r>
              <a:rPr sz="2700" b="1" spc="320" dirty="0">
                <a:latin typeface="Calibri"/>
                <a:cs typeface="Calibri"/>
              </a:rPr>
              <a:t> </a:t>
            </a:r>
            <a:r>
              <a:rPr sz="2700" b="1" spc="-15" dirty="0">
                <a:latin typeface="Calibri"/>
                <a:cs typeface="Calibri"/>
              </a:rPr>
              <a:t>got</a:t>
            </a:r>
            <a:r>
              <a:rPr sz="2700" b="1" spc="320" dirty="0">
                <a:latin typeface="Calibri"/>
                <a:cs typeface="Calibri"/>
              </a:rPr>
              <a:t> </a:t>
            </a:r>
            <a:r>
              <a:rPr sz="2700" b="1" spc="-5" dirty="0">
                <a:latin typeface="Calibri"/>
                <a:cs typeface="Calibri"/>
              </a:rPr>
              <a:t>the</a:t>
            </a:r>
            <a:r>
              <a:rPr sz="2700" b="1" spc="325" dirty="0">
                <a:latin typeface="Calibri"/>
                <a:cs typeface="Calibri"/>
              </a:rPr>
              <a:t> </a:t>
            </a:r>
            <a:r>
              <a:rPr sz="2700" b="1" spc="-10" dirty="0">
                <a:latin typeface="Calibri"/>
                <a:cs typeface="Calibri"/>
              </a:rPr>
              <a:t>Permanent</a:t>
            </a:r>
            <a:r>
              <a:rPr sz="2700" b="1" spc="320" dirty="0">
                <a:latin typeface="Calibri"/>
                <a:cs typeface="Calibri"/>
              </a:rPr>
              <a:t> </a:t>
            </a:r>
            <a:r>
              <a:rPr sz="2700" b="1" spc="-5" dirty="0">
                <a:latin typeface="Calibri"/>
                <a:cs typeface="Calibri"/>
              </a:rPr>
              <a:t>Signatory</a:t>
            </a:r>
            <a:r>
              <a:rPr sz="2700" b="1" spc="325" dirty="0">
                <a:latin typeface="Calibri"/>
                <a:cs typeface="Calibri"/>
              </a:rPr>
              <a:t> </a:t>
            </a:r>
            <a:r>
              <a:rPr sz="2700" b="1" spc="-20" dirty="0">
                <a:latin typeface="Calibri"/>
                <a:cs typeface="Calibri"/>
              </a:rPr>
              <a:t>status </a:t>
            </a:r>
            <a:r>
              <a:rPr sz="2700" b="1" spc="-600" dirty="0">
                <a:latin typeface="Calibri"/>
                <a:cs typeface="Calibri"/>
              </a:rPr>
              <a:t> </a:t>
            </a:r>
            <a:r>
              <a:rPr sz="2700" b="1" dirty="0">
                <a:latin typeface="Calibri"/>
                <a:cs typeface="Calibri"/>
              </a:rPr>
              <a:t>of </a:t>
            </a:r>
            <a:r>
              <a:rPr sz="2700" b="1" spc="-15" dirty="0">
                <a:latin typeface="Calibri"/>
                <a:cs typeface="Calibri"/>
              </a:rPr>
              <a:t>Washington Accord for </a:t>
            </a:r>
            <a:r>
              <a:rPr sz="2700" b="1" dirty="0">
                <a:latin typeface="Calibri"/>
                <a:cs typeface="Calibri"/>
              </a:rPr>
              <a:t>a </a:t>
            </a:r>
            <a:r>
              <a:rPr sz="2700" b="1" spc="-5" dirty="0">
                <a:latin typeface="Calibri"/>
                <a:cs typeface="Calibri"/>
              </a:rPr>
              <a:t>further period </a:t>
            </a:r>
            <a:r>
              <a:rPr sz="2700" b="1" spc="-15" dirty="0">
                <a:latin typeface="Calibri"/>
                <a:cs typeface="Calibri"/>
              </a:rPr>
              <a:t>of </a:t>
            </a:r>
            <a:r>
              <a:rPr sz="2700" b="1" spc="-10" dirty="0">
                <a:latin typeface="Calibri"/>
                <a:cs typeface="Calibri"/>
              </a:rPr>
              <a:t>six </a:t>
            </a:r>
            <a:r>
              <a:rPr sz="2700" b="1" spc="-15" dirty="0">
                <a:latin typeface="Calibri"/>
                <a:cs typeface="Calibri"/>
              </a:rPr>
              <a:t>years. </a:t>
            </a:r>
            <a:r>
              <a:rPr sz="2700" b="1" spc="-10" dirty="0">
                <a:latin typeface="Calibri"/>
                <a:cs typeface="Calibri"/>
              </a:rPr>
              <a:t> </a:t>
            </a:r>
            <a:r>
              <a:rPr sz="2700" b="1" dirty="0">
                <a:latin typeface="Calibri"/>
                <a:cs typeface="Calibri"/>
              </a:rPr>
              <a:t>In</a:t>
            </a:r>
            <a:r>
              <a:rPr sz="2700" b="1" spc="5" dirty="0">
                <a:latin typeface="Calibri"/>
                <a:cs typeface="Calibri"/>
              </a:rPr>
              <a:t> </a:t>
            </a:r>
            <a:r>
              <a:rPr sz="2700" b="1" spc="-5" dirty="0">
                <a:latin typeface="Calibri"/>
                <a:cs typeface="Calibri"/>
              </a:rPr>
              <a:t>the</a:t>
            </a:r>
            <a:r>
              <a:rPr sz="2700" b="1" dirty="0">
                <a:latin typeface="Calibri"/>
                <a:cs typeface="Calibri"/>
              </a:rPr>
              <a:t> </a:t>
            </a:r>
            <a:r>
              <a:rPr sz="2700" b="1" spc="-15" dirty="0">
                <a:latin typeface="Calibri"/>
                <a:cs typeface="Calibri"/>
              </a:rPr>
              <a:t>Washington</a:t>
            </a:r>
            <a:r>
              <a:rPr sz="2700" b="1" spc="-10" dirty="0">
                <a:latin typeface="Calibri"/>
                <a:cs typeface="Calibri"/>
              </a:rPr>
              <a:t> </a:t>
            </a:r>
            <a:r>
              <a:rPr sz="2700" b="1" spc="-15" dirty="0">
                <a:latin typeface="Calibri"/>
                <a:cs typeface="Calibri"/>
              </a:rPr>
              <a:t>Accord,</a:t>
            </a:r>
            <a:r>
              <a:rPr sz="2700" b="1" spc="-10" dirty="0">
                <a:latin typeface="Calibri"/>
                <a:cs typeface="Calibri"/>
              </a:rPr>
              <a:t> </a:t>
            </a:r>
            <a:r>
              <a:rPr sz="2700" b="1" spc="-5" dirty="0">
                <a:latin typeface="Calibri"/>
                <a:cs typeface="Calibri"/>
              </a:rPr>
              <a:t>India</a:t>
            </a:r>
            <a:r>
              <a:rPr sz="2700" b="1" dirty="0">
                <a:latin typeface="Calibri"/>
                <a:cs typeface="Calibri"/>
              </a:rPr>
              <a:t> </a:t>
            </a:r>
            <a:r>
              <a:rPr sz="2700" b="1" spc="-10" dirty="0">
                <a:latin typeface="Calibri"/>
                <a:cs typeface="Calibri"/>
              </a:rPr>
              <a:t>is</a:t>
            </a:r>
            <a:r>
              <a:rPr sz="2700" b="1" spc="-5" dirty="0">
                <a:latin typeface="Calibri"/>
                <a:cs typeface="Calibri"/>
              </a:rPr>
              <a:t> </a:t>
            </a:r>
            <a:r>
              <a:rPr sz="2700" b="1" spc="-15" dirty="0">
                <a:latin typeface="Calibri"/>
                <a:cs typeface="Calibri"/>
              </a:rPr>
              <a:t>represented</a:t>
            </a:r>
            <a:r>
              <a:rPr sz="2700" b="1" spc="-10" dirty="0">
                <a:latin typeface="Calibri"/>
                <a:cs typeface="Calibri"/>
              </a:rPr>
              <a:t> </a:t>
            </a:r>
            <a:r>
              <a:rPr sz="2700" b="1" dirty="0">
                <a:latin typeface="Calibri"/>
                <a:cs typeface="Calibri"/>
              </a:rPr>
              <a:t>by </a:t>
            </a:r>
            <a:r>
              <a:rPr sz="2700" b="1" spc="5" dirty="0">
                <a:latin typeface="Calibri"/>
                <a:cs typeface="Calibri"/>
              </a:rPr>
              <a:t> </a:t>
            </a:r>
            <a:r>
              <a:rPr sz="2700" b="1" spc="-10" dirty="0">
                <a:latin typeface="Calibri"/>
                <a:cs typeface="Calibri"/>
              </a:rPr>
              <a:t>National</a:t>
            </a:r>
            <a:r>
              <a:rPr sz="2700" b="1" spc="15" dirty="0">
                <a:latin typeface="Calibri"/>
                <a:cs typeface="Calibri"/>
              </a:rPr>
              <a:t> </a:t>
            </a:r>
            <a:r>
              <a:rPr sz="2700" b="1" spc="-15" dirty="0">
                <a:latin typeface="Calibri"/>
                <a:cs typeface="Calibri"/>
              </a:rPr>
              <a:t>Board</a:t>
            </a:r>
            <a:r>
              <a:rPr sz="2700" b="1" spc="15" dirty="0">
                <a:latin typeface="Calibri"/>
                <a:cs typeface="Calibri"/>
              </a:rPr>
              <a:t> </a:t>
            </a:r>
            <a:r>
              <a:rPr sz="2700" b="1" dirty="0">
                <a:latin typeface="Calibri"/>
                <a:cs typeface="Calibri"/>
              </a:rPr>
              <a:t>of</a:t>
            </a:r>
            <a:r>
              <a:rPr sz="2700" b="1" spc="-10" dirty="0">
                <a:latin typeface="Calibri"/>
                <a:cs typeface="Calibri"/>
              </a:rPr>
              <a:t> Accreditation(NBA).</a:t>
            </a:r>
            <a:endParaRPr sz="2700" dirty="0">
              <a:latin typeface="Calibri"/>
              <a:cs typeface="Calibri"/>
            </a:endParaRPr>
          </a:p>
        </p:txBody>
      </p:sp>
      <p:pic>
        <p:nvPicPr>
          <p:cNvPr id="4" name="object 4">
            <a:extLst>
              <a:ext uri="{FF2B5EF4-FFF2-40B4-BE49-F238E27FC236}">
                <a16:creationId xmlns:a16="http://schemas.microsoft.com/office/drawing/2014/main" id="{A99B0C84-40E3-4C58-8EAF-C2C1F63A7C28}"/>
              </a:ext>
            </a:extLst>
          </p:cNvPr>
          <p:cNvPicPr/>
          <p:nvPr/>
        </p:nvPicPr>
        <p:blipFill>
          <a:blip r:embed="rId2" cstate="print"/>
          <a:stretch>
            <a:fillRect/>
          </a:stretch>
        </p:blipFill>
        <p:spPr>
          <a:xfrm>
            <a:off x="0" y="25323"/>
            <a:ext cx="690371" cy="57454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4895" y="3241548"/>
            <a:ext cx="7021195" cy="718185"/>
          </a:xfrm>
          <a:custGeom>
            <a:avLst/>
            <a:gdLst/>
            <a:ahLst/>
            <a:cxnLst/>
            <a:rect l="l" t="t" r="r" b="b"/>
            <a:pathLst>
              <a:path w="7021195" h="718185">
                <a:moveTo>
                  <a:pt x="7021068" y="717804"/>
                </a:moveTo>
                <a:lnTo>
                  <a:pt x="0" y="717804"/>
                </a:lnTo>
                <a:lnTo>
                  <a:pt x="0" y="0"/>
                </a:lnTo>
                <a:lnTo>
                  <a:pt x="7021068" y="0"/>
                </a:lnTo>
                <a:lnTo>
                  <a:pt x="7021068" y="4572"/>
                </a:lnTo>
                <a:lnTo>
                  <a:pt x="10668" y="4572"/>
                </a:lnTo>
                <a:lnTo>
                  <a:pt x="4572" y="10668"/>
                </a:lnTo>
                <a:lnTo>
                  <a:pt x="10668" y="10668"/>
                </a:lnTo>
                <a:lnTo>
                  <a:pt x="10668" y="708660"/>
                </a:lnTo>
                <a:lnTo>
                  <a:pt x="4572" y="708660"/>
                </a:lnTo>
                <a:lnTo>
                  <a:pt x="10668" y="713231"/>
                </a:lnTo>
                <a:lnTo>
                  <a:pt x="7021068" y="713231"/>
                </a:lnTo>
                <a:lnTo>
                  <a:pt x="7021068" y="717804"/>
                </a:lnTo>
                <a:close/>
              </a:path>
              <a:path w="7021195" h="718185">
                <a:moveTo>
                  <a:pt x="10668" y="10668"/>
                </a:moveTo>
                <a:lnTo>
                  <a:pt x="4572" y="10668"/>
                </a:lnTo>
                <a:lnTo>
                  <a:pt x="10668" y="4572"/>
                </a:lnTo>
                <a:lnTo>
                  <a:pt x="10668" y="10668"/>
                </a:lnTo>
                <a:close/>
              </a:path>
              <a:path w="7021195" h="718185">
                <a:moveTo>
                  <a:pt x="7010400" y="10668"/>
                </a:moveTo>
                <a:lnTo>
                  <a:pt x="10668" y="10668"/>
                </a:lnTo>
                <a:lnTo>
                  <a:pt x="10668" y="4572"/>
                </a:lnTo>
                <a:lnTo>
                  <a:pt x="7010400" y="4572"/>
                </a:lnTo>
                <a:lnTo>
                  <a:pt x="7010400" y="10668"/>
                </a:lnTo>
                <a:close/>
              </a:path>
              <a:path w="7021195" h="718185">
                <a:moveTo>
                  <a:pt x="7010400" y="713231"/>
                </a:moveTo>
                <a:lnTo>
                  <a:pt x="7010400" y="4572"/>
                </a:lnTo>
                <a:lnTo>
                  <a:pt x="7014972" y="10668"/>
                </a:lnTo>
                <a:lnTo>
                  <a:pt x="7021068" y="10668"/>
                </a:lnTo>
                <a:lnTo>
                  <a:pt x="7021068" y="708660"/>
                </a:lnTo>
                <a:lnTo>
                  <a:pt x="7014972" y="708660"/>
                </a:lnTo>
                <a:lnTo>
                  <a:pt x="7010400" y="713231"/>
                </a:lnTo>
                <a:close/>
              </a:path>
              <a:path w="7021195" h="718185">
                <a:moveTo>
                  <a:pt x="7021068" y="10668"/>
                </a:moveTo>
                <a:lnTo>
                  <a:pt x="7014972" y="10668"/>
                </a:lnTo>
                <a:lnTo>
                  <a:pt x="7010400" y="4572"/>
                </a:lnTo>
                <a:lnTo>
                  <a:pt x="7021068" y="4572"/>
                </a:lnTo>
                <a:lnTo>
                  <a:pt x="7021068" y="10668"/>
                </a:lnTo>
                <a:close/>
              </a:path>
              <a:path w="7021195" h="718185">
                <a:moveTo>
                  <a:pt x="10668" y="713231"/>
                </a:moveTo>
                <a:lnTo>
                  <a:pt x="4572" y="708660"/>
                </a:lnTo>
                <a:lnTo>
                  <a:pt x="10668" y="708660"/>
                </a:lnTo>
                <a:lnTo>
                  <a:pt x="10668" y="713231"/>
                </a:lnTo>
                <a:close/>
              </a:path>
              <a:path w="7021195" h="718185">
                <a:moveTo>
                  <a:pt x="7010400" y="713231"/>
                </a:moveTo>
                <a:lnTo>
                  <a:pt x="10668" y="713231"/>
                </a:lnTo>
                <a:lnTo>
                  <a:pt x="10668" y="708660"/>
                </a:lnTo>
                <a:lnTo>
                  <a:pt x="7010400" y="708660"/>
                </a:lnTo>
                <a:lnTo>
                  <a:pt x="7010400" y="713231"/>
                </a:lnTo>
                <a:close/>
              </a:path>
              <a:path w="7021195" h="718185">
                <a:moveTo>
                  <a:pt x="7021068" y="713231"/>
                </a:moveTo>
                <a:lnTo>
                  <a:pt x="7010400" y="713231"/>
                </a:lnTo>
                <a:lnTo>
                  <a:pt x="7014972" y="708660"/>
                </a:lnTo>
                <a:lnTo>
                  <a:pt x="7021068" y="708660"/>
                </a:lnTo>
                <a:lnTo>
                  <a:pt x="7021068" y="713231"/>
                </a:lnTo>
                <a:close/>
              </a:path>
            </a:pathLst>
          </a:custGeom>
          <a:solidFill>
            <a:srgbClr val="4F80BC"/>
          </a:solidFill>
        </p:spPr>
        <p:txBody>
          <a:bodyPr wrap="square" lIns="0" tIns="0" rIns="0" bIns="0" rtlCol="0"/>
          <a:lstStyle/>
          <a:p>
            <a:endParaRPr/>
          </a:p>
        </p:txBody>
      </p:sp>
      <p:sp>
        <p:nvSpPr>
          <p:cNvPr id="3" name="object 3"/>
          <p:cNvSpPr txBox="1">
            <a:spLocks noGrp="1"/>
          </p:cNvSpPr>
          <p:nvPr>
            <p:ph type="title"/>
          </p:nvPr>
        </p:nvSpPr>
        <p:spPr>
          <a:xfrm>
            <a:off x="4385490" y="3247100"/>
            <a:ext cx="1918335" cy="635000"/>
          </a:xfrm>
          <a:prstGeom prst="rect">
            <a:avLst/>
          </a:prstGeom>
        </p:spPr>
        <p:txBody>
          <a:bodyPr vert="horz" wrap="square" lIns="0" tIns="12065" rIns="0" bIns="0" rtlCol="0">
            <a:spAutoFit/>
          </a:bodyPr>
          <a:lstStyle/>
          <a:p>
            <a:pPr marL="12700">
              <a:lnSpc>
                <a:spcPct val="100000"/>
              </a:lnSpc>
              <a:spcBef>
                <a:spcPts val="95"/>
              </a:spcBef>
            </a:pPr>
            <a:r>
              <a:rPr sz="4000" b="0" spc="-10" dirty="0">
                <a:solidFill>
                  <a:srgbClr val="0000CC"/>
                </a:solidFill>
                <a:latin typeface="Calibri"/>
                <a:cs typeface="Calibri"/>
              </a:rPr>
              <a:t>The</a:t>
            </a:r>
            <a:r>
              <a:rPr sz="4000" b="0" spc="-50" dirty="0">
                <a:solidFill>
                  <a:srgbClr val="0000CC"/>
                </a:solidFill>
                <a:latin typeface="Calibri"/>
                <a:cs typeface="Calibri"/>
              </a:rPr>
              <a:t> </a:t>
            </a:r>
            <a:r>
              <a:rPr sz="4000" b="0" spc="-5" dirty="0">
                <a:solidFill>
                  <a:srgbClr val="0000CC"/>
                </a:solidFill>
                <a:latin typeface="Calibri"/>
                <a:cs typeface="Calibri"/>
              </a:rPr>
              <a:t>DO’S</a:t>
            </a:r>
            <a:endParaRPr sz="4000">
              <a:latin typeface="Calibri"/>
              <a:cs typeface="Calibri"/>
            </a:endParaRPr>
          </a:p>
        </p:txBody>
      </p:sp>
      <p:pic>
        <p:nvPicPr>
          <p:cNvPr id="4" name="object 2">
            <a:extLst>
              <a:ext uri="{FF2B5EF4-FFF2-40B4-BE49-F238E27FC236}">
                <a16:creationId xmlns:a16="http://schemas.microsoft.com/office/drawing/2014/main" id="{56207766-1DB3-4D8A-89C9-8303AF2BD70B}"/>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6159" y="624440"/>
            <a:ext cx="6914515" cy="696595"/>
          </a:xfrm>
          <a:prstGeom prst="rect">
            <a:avLst/>
          </a:prstGeom>
        </p:spPr>
        <p:txBody>
          <a:bodyPr vert="horz" wrap="square" lIns="0" tIns="12700" rIns="0" bIns="0" rtlCol="0">
            <a:spAutoFit/>
          </a:bodyPr>
          <a:lstStyle/>
          <a:p>
            <a:pPr marL="12700">
              <a:lnSpc>
                <a:spcPct val="100000"/>
              </a:lnSpc>
              <a:spcBef>
                <a:spcPts val="100"/>
              </a:spcBef>
            </a:pPr>
            <a:r>
              <a:rPr sz="4400" b="0" u="heavy" spc="305" dirty="0">
                <a:solidFill>
                  <a:srgbClr val="BF0000"/>
                </a:solidFill>
                <a:uFill>
                  <a:solidFill>
                    <a:srgbClr val="BF0000"/>
                  </a:solidFill>
                </a:uFill>
                <a:latin typeface="Cambria"/>
                <a:cs typeface="Cambria"/>
              </a:rPr>
              <a:t>What</a:t>
            </a:r>
            <a:r>
              <a:rPr sz="4400" b="0" u="heavy" spc="425" dirty="0">
                <a:solidFill>
                  <a:srgbClr val="BF0000"/>
                </a:solidFill>
                <a:uFill>
                  <a:solidFill>
                    <a:srgbClr val="BF0000"/>
                  </a:solidFill>
                </a:uFill>
                <a:latin typeface="Cambria"/>
                <a:cs typeface="Cambria"/>
              </a:rPr>
              <a:t> </a:t>
            </a:r>
            <a:r>
              <a:rPr sz="4400" b="0" u="heavy" spc="265" dirty="0">
                <a:solidFill>
                  <a:srgbClr val="BF0000"/>
                </a:solidFill>
                <a:uFill>
                  <a:solidFill>
                    <a:srgbClr val="BF0000"/>
                  </a:solidFill>
                </a:uFill>
                <a:latin typeface="Cambria"/>
                <a:cs typeface="Cambria"/>
              </a:rPr>
              <a:t>the</a:t>
            </a:r>
            <a:r>
              <a:rPr sz="4400" b="0" u="heavy" spc="430" dirty="0">
                <a:solidFill>
                  <a:srgbClr val="BF0000"/>
                </a:solidFill>
                <a:uFill>
                  <a:solidFill>
                    <a:srgbClr val="BF0000"/>
                  </a:solidFill>
                </a:uFill>
                <a:latin typeface="Cambria"/>
                <a:cs typeface="Cambria"/>
              </a:rPr>
              <a:t> </a:t>
            </a:r>
            <a:r>
              <a:rPr sz="4400" b="0" u="heavy" spc="420" dirty="0">
                <a:solidFill>
                  <a:srgbClr val="BF0000"/>
                </a:solidFill>
                <a:uFill>
                  <a:solidFill>
                    <a:srgbClr val="BF0000"/>
                  </a:solidFill>
                </a:uFill>
                <a:latin typeface="Cambria"/>
                <a:cs typeface="Cambria"/>
              </a:rPr>
              <a:t>PEVs</a:t>
            </a:r>
            <a:r>
              <a:rPr sz="4400" b="0" u="heavy" spc="385" dirty="0">
                <a:solidFill>
                  <a:srgbClr val="BF0000"/>
                </a:solidFill>
                <a:uFill>
                  <a:solidFill>
                    <a:srgbClr val="BF0000"/>
                  </a:solidFill>
                </a:uFill>
                <a:latin typeface="Cambria"/>
                <a:cs typeface="Cambria"/>
              </a:rPr>
              <a:t> </a:t>
            </a:r>
            <a:r>
              <a:rPr sz="4400" b="0" u="heavy" spc="245" dirty="0">
                <a:solidFill>
                  <a:srgbClr val="BF0000"/>
                </a:solidFill>
                <a:uFill>
                  <a:solidFill>
                    <a:srgbClr val="BF0000"/>
                  </a:solidFill>
                </a:uFill>
                <a:latin typeface="Cambria"/>
                <a:cs typeface="Cambria"/>
              </a:rPr>
              <a:t>looks</a:t>
            </a:r>
            <a:r>
              <a:rPr sz="4400" b="0" u="heavy" spc="385" dirty="0">
                <a:solidFill>
                  <a:srgbClr val="BF0000"/>
                </a:solidFill>
                <a:uFill>
                  <a:solidFill>
                    <a:srgbClr val="BF0000"/>
                  </a:solidFill>
                </a:uFill>
                <a:latin typeface="Cambria"/>
                <a:cs typeface="Cambria"/>
              </a:rPr>
              <a:t> </a:t>
            </a:r>
            <a:r>
              <a:rPr sz="4400" b="0" u="heavy" spc="80" dirty="0">
                <a:solidFill>
                  <a:srgbClr val="BF0000"/>
                </a:solidFill>
                <a:uFill>
                  <a:solidFill>
                    <a:srgbClr val="BF0000"/>
                  </a:solidFill>
                </a:uFill>
                <a:latin typeface="Cambria"/>
                <a:cs typeface="Cambria"/>
              </a:rPr>
              <a:t>for</a:t>
            </a:r>
            <a:r>
              <a:rPr sz="4400" b="0" u="heavy" spc="80" dirty="0">
                <a:solidFill>
                  <a:srgbClr val="BF0000"/>
                </a:solidFill>
                <a:uFill>
                  <a:solidFill>
                    <a:srgbClr val="BF0000"/>
                  </a:solidFill>
                </a:uFill>
                <a:latin typeface="Calibri"/>
                <a:cs typeface="Calibri"/>
              </a:rPr>
              <a:t>?</a:t>
            </a:r>
            <a:endParaRPr sz="4400">
              <a:latin typeface="Calibri"/>
              <a:cs typeface="Calibri"/>
            </a:endParaRPr>
          </a:p>
        </p:txBody>
      </p:sp>
      <p:sp>
        <p:nvSpPr>
          <p:cNvPr id="3" name="object 3"/>
          <p:cNvSpPr txBox="1"/>
          <p:nvPr/>
        </p:nvSpPr>
        <p:spPr>
          <a:xfrm>
            <a:off x="1308670" y="1968575"/>
            <a:ext cx="7466965" cy="4206875"/>
          </a:xfrm>
          <a:prstGeom prst="rect">
            <a:avLst/>
          </a:prstGeom>
        </p:spPr>
        <p:txBody>
          <a:bodyPr vert="horz" wrap="square" lIns="0" tIns="12065" rIns="0" bIns="0" rtlCol="0">
            <a:spAutoFit/>
          </a:bodyPr>
          <a:lstStyle/>
          <a:p>
            <a:pPr marL="354965" marR="554990" indent="-342900">
              <a:lnSpc>
                <a:spcPct val="100000"/>
              </a:lnSpc>
              <a:spcBef>
                <a:spcPts val="95"/>
              </a:spcBef>
              <a:buFont typeface="Arial MT"/>
              <a:buChar char="•"/>
              <a:tabLst>
                <a:tab pos="354965" algn="l"/>
                <a:tab pos="355600" algn="l"/>
              </a:tabLst>
            </a:pPr>
            <a:r>
              <a:rPr sz="2800" spc="260" dirty="0">
                <a:latin typeface="Cambria"/>
                <a:cs typeface="Cambria"/>
              </a:rPr>
              <a:t>PEVs</a:t>
            </a:r>
            <a:r>
              <a:rPr sz="2800" spc="265" dirty="0">
                <a:latin typeface="Cambria"/>
                <a:cs typeface="Cambria"/>
              </a:rPr>
              <a:t> </a:t>
            </a:r>
            <a:r>
              <a:rPr sz="2800" spc="145" dirty="0">
                <a:latin typeface="Cambria"/>
                <a:cs typeface="Cambria"/>
              </a:rPr>
              <a:t>are</a:t>
            </a:r>
            <a:r>
              <a:rPr sz="2800" spc="265" dirty="0">
                <a:latin typeface="Cambria"/>
                <a:cs typeface="Cambria"/>
              </a:rPr>
              <a:t> </a:t>
            </a:r>
            <a:r>
              <a:rPr sz="2800" spc="180" dirty="0">
                <a:latin typeface="Cambria"/>
                <a:cs typeface="Cambria"/>
              </a:rPr>
              <a:t>sent</a:t>
            </a:r>
            <a:r>
              <a:rPr sz="2800" spc="265" dirty="0">
                <a:latin typeface="Cambria"/>
                <a:cs typeface="Cambria"/>
              </a:rPr>
              <a:t> </a:t>
            </a:r>
            <a:r>
              <a:rPr sz="2800" spc="95" dirty="0">
                <a:latin typeface="Cambria"/>
                <a:cs typeface="Cambria"/>
              </a:rPr>
              <a:t>to</a:t>
            </a:r>
            <a:r>
              <a:rPr sz="2800" spc="265" dirty="0">
                <a:latin typeface="Cambria"/>
                <a:cs typeface="Cambria"/>
              </a:rPr>
              <a:t> </a:t>
            </a:r>
            <a:r>
              <a:rPr sz="2800" spc="155" dirty="0">
                <a:latin typeface="Cambria"/>
                <a:cs typeface="Cambria"/>
              </a:rPr>
              <a:t>evaluate</a:t>
            </a:r>
            <a:r>
              <a:rPr sz="2800" spc="270" dirty="0">
                <a:latin typeface="Cambria"/>
                <a:cs typeface="Cambria"/>
              </a:rPr>
              <a:t> </a:t>
            </a:r>
            <a:r>
              <a:rPr sz="2800" spc="180" dirty="0">
                <a:latin typeface="Cambria"/>
                <a:cs typeface="Cambria"/>
              </a:rPr>
              <a:t>programs, </a:t>
            </a:r>
            <a:r>
              <a:rPr sz="2800" spc="185" dirty="0">
                <a:latin typeface="Cambria"/>
                <a:cs typeface="Cambria"/>
              </a:rPr>
              <a:t> </a:t>
            </a:r>
            <a:r>
              <a:rPr sz="2800" spc="114" dirty="0">
                <a:latin typeface="Cambria"/>
                <a:cs typeface="Cambria"/>
              </a:rPr>
              <a:t>certifying</a:t>
            </a:r>
            <a:r>
              <a:rPr sz="2800" spc="270" dirty="0">
                <a:latin typeface="Cambria"/>
                <a:cs typeface="Cambria"/>
              </a:rPr>
              <a:t> </a:t>
            </a:r>
            <a:r>
              <a:rPr sz="2800" spc="190" dirty="0">
                <a:latin typeface="Cambria"/>
                <a:cs typeface="Cambria"/>
              </a:rPr>
              <a:t>that</a:t>
            </a:r>
            <a:r>
              <a:rPr sz="2800" spc="270" dirty="0">
                <a:latin typeface="Cambria"/>
                <a:cs typeface="Cambria"/>
              </a:rPr>
              <a:t> </a:t>
            </a:r>
            <a:r>
              <a:rPr sz="2800" spc="145" dirty="0">
                <a:latin typeface="Cambria"/>
                <a:cs typeface="Cambria"/>
              </a:rPr>
              <a:t>they</a:t>
            </a:r>
            <a:r>
              <a:rPr sz="2800" spc="270" dirty="0">
                <a:latin typeface="Cambria"/>
                <a:cs typeface="Cambria"/>
              </a:rPr>
              <a:t> </a:t>
            </a:r>
            <a:r>
              <a:rPr sz="2800" spc="150" dirty="0">
                <a:latin typeface="Cambria"/>
                <a:cs typeface="Cambria"/>
              </a:rPr>
              <a:t>satisfy</a:t>
            </a:r>
            <a:r>
              <a:rPr sz="2800" spc="300" dirty="0">
                <a:latin typeface="Cambria"/>
                <a:cs typeface="Cambria"/>
              </a:rPr>
              <a:t> </a:t>
            </a:r>
            <a:r>
              <a:rPr sz="2800" spc="165" dirty="0">
                <a:latin typeface="Cambria"/>
                <a:cs typeface="Cambria"/>
              </a:rPr>
              <a:t>the</a:t>
            </a:r>
            <a:r>
              <a:rPr sz="2800" spc="275" dirty="0">
                <a:latin typeface="Cambria"/>
                <a:cs typeface="Cambria"/>
              </a:rPr>
              <a:t> </a:t>
            </a:r>
            <a:r>
              <a:rPr sz="2800" spc="114" dirty="0">
                <a:latin typeface="Cambria"/>
                <a:cs typeface="Cambria"/>
              </a:rPr>
              <a:t>criteria </a:t>
            </a:r>
            <a:r>
              <a:rPr sz="2800" spc="-605" dirty="0">
                <a:latin typeface="Cambria"/>
                <a:cs typeface="Cambria"/>
              </a:rPr>
              <a:t> </a:t>
            </a:r>
            <a:r>
              <a:rPr sz="2800" spc="160" dirty="0">
                <a:latin typeface="Cambria"/>
                <a:cs typeface="Cambria"/>
              </a:rPr>
              <a:t>stipulated</a:t>
            </a:r>
            <a:endParaRPr sz="2800">
              <a:latin typeface="Cambria"/>
              <a:cs typeface="Cambria"/>
            </a:endParaRPr>
          </a:p>
          <a:p>
            <a:pPr>
              <a:lnSpc>
                <a:spcPct val="100000"/>
              </a:lnSpc>
              <a:spcBef>
                <a:spcPts val="15"/>
              </a:spcBef>
              <a:buFont typeface="Arial MT"/>
              <a:buChar char="•"/>
            </a:pPr>
            <a:endParaRPr sz="4000">
              <a:latin typeface="Cambria"/>
              <a:cs typeface="Cambria"/>
            </a:endParaRPr>
          </a:p>
          <a:p>
            <a:pPr marL="354965" marR="5080" indent="-342900">
              <a:lnSpc>
                <a:spcPct val="100000"/>
              </a:lnSpc>
              <a:buFont typeface="Arial MT"/>
              <a:buChar char="•"/>
              <a:tabLst>
                <a:tab pos="354965" algn="l"/>
                <a:tab pos="355600" algn="l"/>
              </a:tabLst>
            </a:pPr>
            <a:r>
              <a:rPr sz="2800" spc="130" dirty="0">
                <a:latin typeface="Cambria"/>
                <a:cs typeface="Cambria"/>
              </a:rPr>
              <a:t>They</a:t>
            </a:r>
            <a:r>
              <a:rPr sz="2800" spc="325" dirty="0">
                <a:latin typeface="Cambria"/>
                <a:cs typeface="Cambria"/>
              </a:rPr>
              <a:t> </a:t>
            </a:r>
            <a:r>
              <a:rPr sz="2800" spc="114" dirty="0">
                <a:latin typeface="Cambria"/>
                <a:cs typeface="Cambria"/>
              </a:rPr>
              <a:t>look</a:t>
            </a:r>
            <a:r>
              <a:rPr sz="2800" spc="305" dirty="0">
                <a:latin typeface="Cambria"/>
                <a:cs typeface="Cambria"/>
              </a:rPr>
              <a:t> </a:t>
            </a:r>
            <a:r>
              <a:rPr sz="2800" spc="60" dirty="0">
                <a:latin typeface="Cambria"/>
                <a:cs typeface="Cambria"/>
              </a:rPr>
              <a:t>for</a:t>
            </a:r>
            <a:r>
              <a:rPr sz="2800" spc="275" dirty="0">
                <a:latin typeface="Cambria"/>
                <a:cs typeface="Cambria"/>
              </a:rPr>
              <a:t> </a:t>
            </a:r>
            <a:r>
              <a:rPr sz="2800" spc="140" dirty="0">
                <a:latin typeface="Cambria"/>
                <a:cs typeface="Cambria"/>
              </a:rPr>
              <a:t>evidences</a:t>
            </a:r>
            <a:r>
              <a:rPr sz="2800" spc="270" dirty="0">
                <a:latin typeface="Cambria"/>
                <a:cs typeface="Cambria"/>
              </a:rPr>
              <a:t> </a:t>
            </a:r>
            <a:r>
              <a:rPr sz="2800" spc="190" dirty="0">
                <a:latin typeface="Cambria"/>
                <a:cs typeface="Cambria"/>
              </a:rPr>
              <a:t>that</a:t>
            </a:r>
            <a:r>
              <a:rPr sz="2800" spc="275" dirty="0">
                <a:latin typeface="Cambria"/>
                <a:cs typeface="Cambria"/>
              </a:rPr>
              <a:t> </a:t>
            </a:r>
            <a:r>
              <a:rPr sz="2800" spc="170" dirty="0">
                <a:latin typeface="Cambria"/>
                <a:cs typeface="Cambria"/>
              </a:rPr>
              <a:t>the</a:t>
            </a:r>
            <a:r>
              <a:rPr sz="2800" spc="245" dirty="0">
                <a:latin typeface="Cambria"/>
                <a:cs typeface="Cambria"/>
              </a:rPr>
              <a:t> </a:t>
            </a:r>
            <a:r>
              <a:rPr sz="2800" spc="120" dirty="0">
                <a:latin typeface="Cambria"/>
                <a:cs typeface="Cambria"/>
              </a:rPr>
              <a:t>required </a:t>
            </a:r>
            <a:r>
              <a:rPr sz="2800" spc="-600" dirty="0">
                <a:latin typeface="Cambria"/>
                <a:cs typeface="Cambria"/>
              </a:rPr>
              <a:t> </a:t>
            </a:r>
            <a:r>
              <a:rPr sz="2800" spc="114" dirty="0">
                <a:latin typeface="Cambria"/>
                <a:cs typeface="Cambria"/>
              </a:rPr>
              <a:t>criteria</a:t>
            </a:r>
            <a:r>
              <a:rPr sz="2800" spc="240" dirty="0">
                <a:latin typeface="Cambria"/>
                <a:cs typeface="Cambria"/>
              </a:rPr>
              <a:t> </a:t>
            </a:r>
            <a:r>
              <a:rPr sz="2800" spc="135" dirty="0">
                <a:latin typeface="Cambria"/>
                <a:cs typeface="Cambria"/>
              </a:rPr>
              <a:t>are</a:t>
            </a:r>
            <a:r>
              <a:rPr sz="2800" spc="305" dirty="0">
                <a:latin typeface="Cambria"/>
                <a:cs typeface="Cambria"/>
              </a:rPr>
              <a:t> </a:t>
            </a:r>
            <a:r>
              <a:rPr sz="2800" spc="165" dirty="0">
                <a:latin typeface="Cambria"/>
                <a:cs typeface="Cambria"/>
              </a:rPr>
              <a:t>met</a:t>
            </a:r>
            <a:endParaRPr sz="2800">
              <a:latin typeface="Cambria"/>
              <a:cs typeface="Cambria"/>
            </a:endParaRPr>
          </a:p>
          <a:p>
            <a:pPr>
              <a:lnSpc>
                <a:spcPct val="100000"/>
              </a:lnSpc>
              <a:spcBef>
                <a:spcPts val="10"/>
              </a:spcBef>
              <a:buFont typeface="Arial MT"/>
              <a:buChar char="•"/>
            </a:pPr>
            <a:endParaRPr sz="4000">
              <a:latin typeface="Cambria"/>
              <a:cs typeface="Cambria"/>
            </a:endParaRPr>
          </a:p>
          <a:p>
            <a:pPr marL="354965" marR="1201420" indent="-342900">
              <a:lnSpc>
                <a:spcPct val="100000"/>
              </a:lnSpc>
              <a:spcBef>
                <a:spcPts val="5"/>
              </a:spcBef>
              <a:buFont typeface="Arial MT"/>
              <a:buChar char="•"/>
              <a:tabLst>
                <a:tab pos="354965" algn="l"/>
                <a:tab pos="355600" algn="l"/>
              </a:tabLst>
            </a:pPr>
            <a:r>
              <a:rPr sz="2800" spc="130" dirty="0">
                <a:latin typeface="Cambria"/>
                <a:cs typeface="Cambria"/>
              </a:rPr>
              <a:t>They</a:t>
            </a:r>
            <a:r>
              <a:rPr sz="2800" spc="325" dirty="0">
                <a:latin typeface="Cambria"/>
                <a:cs typeface="Cambria"/>
              </a:rPr>
              <a:t> </a:t>
            </a:r>
            <a:r>
              <a:rPr sz="2800" spc="110" dirty="0">
                <a:latin typeface="Cambria"/>
                <a:cs typeface="Cambria"/>
              </a:rPr>
              <a:t>identify</a:t>
            </a:r>
            <a:r>
              <a:rPr sz="2800" spc="275" dirty="0">
                <a:latin typeface="Cambria"/>
                <a:cs typeface="Cambria"/>
              </a:rPr>
              <a:t> </a:t>
            </a:r>
            <a:r>
              <a:rPr sz="2800" spc="190" dirty="0">
                <a:latin typeface="Cambria"/>
                <a:cs typeface="Cambria"/>
              </a:rPr>
              <a:t>strengths,</a:t>
            </a:r>
            <a:r>
              <a:rPr sz="2800" spc="270" dirty="0">
                <a:latin typeface="Cambria"/>
                <a:cs typeface="Cambria"/>
              </a:rPr>
              <a:t> </a:t>
            </a:r>
            <a:r>
              <a:rPr sz="2800" spc="195" dirty="0">
                <a:latin typeface="Cambria"/>
                <a:cs typeface="Cambria"/>
              </a:rPr>
              <a:t>concerns, </a:t>
            </a:r>
            <a:r>
              <a:rPr sz="2800" spc="-600" dirty="0">
                <a:latin typeface="Cambria"/>
                <a:cs typeface="Cambria"/>
              </a:rPr>
              <a:t> </a:t>
            </a:r>
            <a:r>
              <a:rPr sz="2800" spc="175" dirty="0">
                <a:latin typeface="Cambria"/>
                <a:cs typeface="Cambria"/>
              </a:rPr>
              <a:t>weaknesses</a:t>
            </a:r>
            <a:r>
              <a:rPr sz="2800" spc="270" dirty="0">
                <a:latin typeface="Cambria"/>
                <a:cs typeface="Cambria"/>
              </a:rPr>
              <a:t> </a:t>
            </a:r>
            <a:r>
              <a:rPr sz="2800" spc="235" dirty="0">
                <a:latin typeface="Cambria"/>
                <a:cs typeface="Cambria"/>
              </a:rPr>
              <a:t>and</a:t>
            </a:r>
            <a:r>
              <a:rPr sz="2800" spc="305" dirty="0">
                <a:latin typeface="Cambria"/>
                <a:cs typeface="Cambria"/>
              </a:rPr>
              <a:t> </a:t>
            </a:r>
            <a:r>
              <a:rPr sz="2800" spc="130" dirty="0">
                <a:latin typeface="Cambria"/>
                <a:cs typeface="Cambria"/>
              </a:rPr>
              <a:t>deficiencies</a:t>
            </a:r>
            <a:endParaRPr sz="2800">
              <a:latin typeface="Cambria"/>
              <a:cs typeface="Cambria"/>
            </a:endParaRPr>
          </a:p>
        </p:txBody>
      </p:sp>
      <p:pic>
        <p:nvPicPr>
          <p:cNvPr id="4" name="object 2">
            <a:extLst>
              <a:ext uri="{FF2B5EF4-FFF2-40B4-BE49-F238E27FC236}">
                <a16:creationId xmlns:a16="http://schemas.microsoft.com/office/drawing/2014/main" id="{6C958379-3EA7-4FA8-B80B-8D3F8B664934}"/>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2462" y="632087"/>
            <a:ext cx="5803265" cy="696595"/>
          </a:xfrm>
          <a:prstGeom prst="rect">
            <a:avLst/>
          </a:prstGeom>
        </p:spPr>
        <p:txBody>
          <a:bodyPr vert="horz" wrap="square" lIns="0" tIns="12700" rIns="0" bIns="0" rtlCol="0">
            <a:spAutoFit/>
          </a:bodyPr>
          <a:lstStyle/>
          <a:p>
            <a:pPr marL="12700">
              <a:lnSpc>
                <a:spcPct val="100000"/>
              </a:lnSpc>
              <a:spcBef>
                <a:spcPts val="100"/>
              </a:spcBef>
            </a:pPr>
            <a:r>
              <a:rPr sz="4400" b="0" u="heavy" spc="335" dirty="0">
                <a:solidFill>
                  <a:srgbClr val="BF0000"/>
                </a:solidFill>
                <a:uFill>
                  <a:solidFill>
                    <a:srgbClr val="BF0000"/>
                  </a:solidFill>
                </a:uFill>
                <a:latin typeface="Cambria"/>
                <a:cs typeface="Cambria"/>
              </a:rPr>
              <a:t>During</a:t>
            </a:r>
            <a:r>
              <a:rPr sz="4400" b="0" u="heavy" spc="425" dirty="0">
                <a:solidFill>
                  <a:srgbClr val="BF0000"/>
                </a:solidFill>
                <a:uFill>
                  <a:solidFill>
                    <a:srgbClr val="BF0000"/>
                  </a:solidFill>
                </a:uFill>
                <a:latin typeface="Cambria"/>
                <a:cs typeface="Cambria"/>
              </a:rPr>
              <a:t> </a:t>
            </a:r>
            <a:r>
              <a:rPr sz="4400" b="0" u="heavy" spc="480" dirty="0">
                <a:solidFill>
                  <a:srgbClr val="BF0000"/>
                </a:solidFill>
                <a:uFill>
                  <a:solidFill>
                    <a:srgbClr val="BF0000"/>
                  </a:solidFill>
                </a:uFill>
                <a:latin typeface="Cambria"/>
                <a:cs typeface="Cambria"/>
              </a:rPr>
              <a:t>Campus</a:t>
            </a:r>
            <a:r>
              <a:rPr sz="4400" b="0" u="heavy" spc="380" dirty="0">
                <a:solidFill>
                  <a:srgbClr val="BF0000"/>
                </a:solidFill>
                <a:uFill>
                  <a:solidFill>
                    <a:srgbClr val="BF0000"/>
                  </a:solidFill>
                </a:uFill>
                <a:latin typeface="Cambria"/>
                <a:cs typeface="Cambria"/>
              </a:rPr>
              <a:t> </a:t>
            </a:r>
            <a:r>
              <a:rPr sz="4400" b="0" u="heavy" spc="235" dirty="0">
                <a:solidFill>
                  <a:srgbClr val="BF0000"/>
                </a:solidFill>
                <a:uFill>
                  <a:solidFill>
                    <a:srgbClr val="BF0000"/>
                  </a:solidFill>
                </a:uFill>
                <a:latin typeface="Cambria"/>
                <a:cs typeface="Cambria"/>
              </a:rPr>
              <a:t>Visit</a:t>
            </a:r>
            <a:endParaRPr sz="4400">
              <a:latin typeface="Cambria"/>
              <a:cs typeface="Cambria"/>
            </a:endParaRPr>
          </a:p>
        </p:txBody>
      </p:sp>
      <p:sp>
        <p:nvSpPr>
          <p:cNvPr id="3" name="object 3"/>
          <p:cNvSpPr txBox="1"/>
          <p:nvPr/>
        </p:nvSpPr>
        <p:spPr>
          <a:xfrm>
            <a:off x="1308625" y="1906034"/>
            <a:ext cx="7173595" cy="4396105"/>
          </a:xfrm>
          <a:prstGeom prst="rect">
            <a:avLst/>
          </a:prstGeom>
        </p:spPr>
        <p:txBody>
          <a:bodyPr vert="horz" wrap="square" lIns="0" tIns="12065" rIns="0" bIns="0" rtlCol="0">
            <a:spAutoFit/>
          </a:bodyPr>
          <a:lstStyle/>
          <a:p>
            <a:pPr marL="355600" indent="-342900">
              <a:lnSpc>
                <a:spcPct val="100000"/>
              </a:lnSpc>
              <a:spcBef>
                <a:spcPts val="95"/>
              </a:spcBef>
              <a:buFont typeface="Arial MT"/>
              <a:buChar char="•"/>
              <a:tabLst>
                <a:tab pos="354965" algn="l"/>
                <a:tab pos="355600" algn="l"/>
              </a:tabLst>
            </a:pPr>
            <a:r>
              <a:rPr sz="2200" spc="190" dirty="0">
                <a:latin typeface="Cambria"/>
                <a:cs typeface="Cambria"/>
              </a:rPr>
              <a:t>Discuss</a:t>
            </a:r>
            <a:r>
              <a:rPr sz="2200" spc="270" dirty="0">
                <a:latin typeface="Cambria"/>
                <a:cs typeface="Cambria"/>
              </a:rPr>
              <a:t> </a:t>
            </a:r>
            <a:r>
              <a:rPr sz="2200" spc="160" dirty="0">
                <a:latin typeface="Cambria"/>
                <a:cs typeface="Cambria"/>
              </a:rPr>
              <a:t>issues</a:t>
            </a:r>
            <a:r>
              <a:rPr sz="2200" spc="254" dirty="0">
                <a:latin typeface="Cambria"/>
                <a:cs typeface="Cambria"/>
              </a:rPr>
              <a:t> </a:t>
            </a:r>
            <a:r>
              <a:rPr sz="2200" spc="45" dirty="0">
                <a:latin typeface="Cambria"/>
                <a:cs typeface="Cambria"/>
              </a:rPr>
              <a:t>of</a:t>
            </a:r>
            <a:r>
              <a:rPr sz="2200" spc="210" dirty="0">
                <a:latin typeface="Cambria"/>
                <a:cs typeface="Cambria"/>
              </a:rPr>
              <a:t> </a:t>
            </a:r>
            <a:r>
              <a:rPr sz="2200" spc="135" dirty="0">
                <a:latin typeface="Cambria"/>
                <a:cs typeface="Cambria"/>
              </a:rPr>
              <a:t>concern</a:t>
            </a:r>
            <a:endParaRPr sz="2200">
              <a:latin typeface="Cambria"/>
              <a:cs typeface="Cambria"/>
            </a:endParaRPr>
          </a:p>
          <a:p>
            <a:pPr>
              <a:lnSpc>
                <a:spcPct val="100000"/>
              </a:lnSpc>
              <a:spcBef>
                <a:spcPts val="45"/>
              </a:spcBef>
              <a:buFont typeface="Arial MT"/>
              <a:buChar char="•"/>
            </a:pPr>
            <a:endParaRPr sz="2650">
              <a:latin typeface="Cambria"/>
              <a:cs typeface="Cambria"/>
            </a:endParaRPr>
          </a:p>
          <a:p>
            <a:pPr marL="354965" marR="5080" indent="-342900">
              <a:lnSpc>
                <a:spcPts val="2110"/>
              </a:lnSpc>
              <a:buFont typeface="Arial MT"/>
              <a:buChar char="•"/>
              <a:tabLst>
                <a:tab pos="354965" algn="l"/>
                <a:tab pos="355600" algn="l"/>
              </a:tabLst>
            </a:pPr>
            <a:r>
              <a:rPr sz="2200" spc="70" dirty="0">
                <a:latin typeface="Cambria"/>
                <a:cs typeface="Cambria"/>
              </a:rPr>
              <a:t>Interview</a:t>
            </a:r>
            <a:r>
              <a:rPr sz="2200" spc="204" dirty="0">
                <a:latin typeface="Cambria"/>
                <a:cs typeface="Cambria"/>
              </a:rPr>
              <a:t> Dean,</a:t>
            </a:r>
            <a:r>
              <a:rPr sz="2200" spc="235" dirty="0">
                <a:latin typeface="Cambria"/>
                <a:cs typeface="Cambria"/>
              </a:rPr>
              <a:t> </a:t>
            </a:r>
            <a:r>
              <a:rPr sz="2200" spc="270" dirty="0">
                <a:latin typeface="Cambria"/>
                <a:cs typeface="Cambria"/>
              </a:rPr>
              <a:t>HOD,</a:t>
            </a:r>
            <a:r>
              <a:rPr sz="2200" spc="229" dirty="0">
                <a:latin typeface="Cambria"/>
                <a:cs typeface="Cambria"/>
              </a:rPr>
              <a:t> </a:t>
            </a:r>
            <a:r>
              <a:rPr sz="2200" spc="160" dirty="0">
                <a:latin typeface="Cambria"/>
                <a:cs typeface="Cambria"/>
              </a:rPr>
              <a:t>management</a:t>
            </a:r>
            <a:r>
              <a:rPr sz="2200" spc="235" dirty="0">
                <a:latin typeface="Cambria"/>
                <a:cs typeface="Cambria"/>
              </a:rPr>
              <a:t> </a:t>
            </a:r>
            <a:r>
              <a:rPr sz="2200" spc="165" dirty="0">
                <a:latin typeface="Cambria"/>
                <a:cs typeface="Cambria"/>
              </a:rPr>
              <a:t>team,</a:t>
            </a:r>
            <a:r>
              <a:rPr sz="2200" spc="204" dirty="0">
                <a:latin typeface="Cambria"/>
                <a:cs typeface="Cambria"/>
              </a:rPr>
              <a:t> </a:t>
            </a:r>
            <a:r>
              <a:rPr sz="2200" spc="145" dirty="0">
                <a:latin typeface="Cambria"/>
                <a:cs typeface="Cambria"/>
              </a:rPr>
              <a:t>faculty, </a:t>
            </a:r>
            <a:r>
              <a:rPr sz="2200" spc="-470" dirty="0">
                <a:latin typeface="Cambria"/>
                <a:cs typeface="Cambria"/>
              </a:rPr>
              <a:t> </a:t>
            </a:r>
            <a:r>
              <a:rPr sz="2200" spc="170" dirty="0">
                <a:latin typeface="Cambria"/>
                <a:cs typeface="Cambria"/>
              </a:rPr>
              <a:t>alumni</a:t>
            </a:r>
            <a:r>
              <a:rPr sz="2200" spc="235" dirty="0">
                <a:latin typeface="Cambria"/>
                <a:cs typeface="Cambria"/>
              </a:rPr>
              <a:t> </a:t>
            </a:r>
            <a:r>
              <a:rPr sz="2200" spc="180" dirty="0">
                <a:latin typeface="Cambria"/>
                <a:cs typeface="Cambria"/>
              </a:rPr>
              <a:t>and</a:t>
            </a:r>
            <a:r>
              <a:rPr sz="2200" spc="215" dirty="0">
                <a:latin typeface="Cambria"/>
                <a:cs typeface="Cambria"/>
              </a:rPr>
              <a:t> </a:t>
            </a:r>
            <a:r>
              <a:rPr sz="2200" spc="155" dirty="0">
                <a:latin typeface="Cambria"/>
                <a:cs typeface="Cambria"/>
              </a:rPr>
              <a:t>students</a:t>
            </a:r>
            <a:r>
              <a:rPr sz="2200" spc="240" dirty="0">
                <a:latin typeface="Cambria"/>
                <a:cs typeface="Cambria"/>
              </a:rPr>
              <a:t> </a:t>
            </a:r>
            <a:r>
              <a:rPr sz="2200" spc="75" dirty="0">
                <a:latin typeface="Cambria"/>
                <a:cs typeface="Cambria"/>
              </a:rPr>
              <a:t>to</a:t>
            </a:r>
            <a:r>
              <a:rPr sz="2200" spc="240" dirty="0">
                <a:latin typeface="Cambria"/>
                <a:cs typeface="Cambria"/>
              </a:rPr>
              <a:t> </a:t>
            </a:r>
            <a:r>
              <a:rPr sz="2200" spc="160" dirty="0">
                <a:latin typeface="Cambria"/>
                <a:cs typeface="Cambria"/>
              </a:rPr>
              <a:t>assess:</a:t>
            </a:r>
            <a:endParaRPr sz="2200">
              <a:latin typeface="Cambria"/>
              <a:cs typeface="Cambria"/>
            </a:endParaRPr>
          </a:p>
          <a:p>
            <a:pPr>
              <a:lnSpc>
                <a:spcPct val="100000"/>
              </a:lnSpc>
              <a:spcBef>
                <a:spcPts val="30"/>
              </a:spcBef>
              <a:buFont typeface="Arial MT"/>
              <a:buChar char="•"/>
            </a:pPr>
            <a:endParaRPr sz="2250">
              <a:latin typeface="Cambria"/>
              <a:cs typeface="Cambria"/>
            </a:endParaRPr>
          </a:p>
          <a:p>
            <a:pPr marL="756285" lvl="1" indent="-287655">
              <a:lnSpc>
                <a:spcPct val="100000"/>
              </a:lnSpc>
              <a:buFont typeface="Arial MT"/>
              <a:buChar char="–"/>
              <a:tabLst>
                <a:tab pos="756285" algn="l"/>
                <a:tab pos="756920" algn="l"/>
              </a:tabLst>
            </a:pPr>
            <a:r>
              <a:rPr sz="2000" spc="125" dirty="0">
                <a:latin typeface="Cambria"/>
                <a:cs typeface="Cambria"/>
              </a:rPr>
              <a:t>Morale,</a:t>
            </a:r>
            <a:r>
              <a:rPr sz="2000" spc="145" dirty="0">
                <a:latin typeface="Cambria"/>
                <a:cs typeface="Cambria"/>
              </a:rPr>
              <a:t> </a:t>
            </a:r>
            <a:r>
              <a:rPr sz="2000" spc="120" dirty="0">
                <a:latin typeface="Cambria"/>
                <a:cs typeface="Cambria"/>
              </a:rPr>
              <a:t>attitudes</a:t>
            </a:r>
            <a:r>
              <a:rPr sz="2000" spc="170" dirty="0">
                <a:latin typeface="Cambria"/>
                <a:cs typeface="Cambria"/>
              </a:rPr>
              <a:t> and</a:t>
            </a:r>
            <a:r>
              <a:rPr sz="2000" spc="190" dirty="0">
                <a:latin typeface="Cambria"/>
                <a:cs typeface="Cambria"/>
              </a:rPr>
              <a:t> </a:t>
            </a:r>
            <a:r>
              <a:rPr sz="2000" spc="100" dirty="0">
                <a:latin typeface="Cambria"/>
                <a:cs typeface="Cambria"/>
              </a:rPr>
              <a:t>motivation</a:t>
            </a:r>
            <a:endParaRPr sz="2000">
              <a:latin typeface="Cambria"/>
              <a:cs typeface="Cambria"/>
            </a:endParaRPr>
          </a:p>
          <a:p>
            <a:pPr marL="756285" lvl="1" indent="-287655">
              <a:lnSpc>
                <a:spcPct val="100000"/>
              </a:lnSpc>
              <a:buFont typeface="Arial MT"/>
              <a:buChar char="–"/>
              <a:tabLst>
                <a:tab pos="756285" algn="l"/>
                <a:tab pos="756920" algn="l"/>
              </a:tabLst>
            </a:pPr>
            <a:r>
              <a:rPr sz="2000" spc="114" dirty="0">
                <a:latin typeface="Cambria"/>
                <a:cs typeface="Cambria"/>
              </a:rPr>
              <a:t>Institutional</a:t>
            </a:r>
            <a:r>
              <a:rPr sz="2000" spc="170" dirty="0">
                <a:latin typeface="Cambria"/>
                <a:cs typeface="Cambria"/>
              </a:rPr>
              <a:t> and</a:t>
            </a:r>
            <a:r>
              <a:rPr sz="2000" spc="195" dirty="0">
                <a:latin typeface="Cambria"/>
                <a:cs typeface="Cambria"/>
              </a:rPr>
              <a:t> </a:t>
            </a:r>
            <a:r>
              <a:rPr sz="2000" spc="125" dirty="0">
                <a:latin typeface="Cambria"/>
                <a:cs typeface="Cambria"/>
              </a:rPr>
              <a:t>industry</a:t>
            </a:r>
            <a:r>
              <a:rPr sz="2000" spc="175" dirty="0">
                <a:latin typeface="Cambria"/>
                <a:cs typeface="Cambria"/>
              </a:rPr>
              <a:t> </a:t>
            </a:r>
            <a:r>
              <a:rPr sz="2000" spc="125" dirty="0">
                <a:latin typeface="Cambria"/>
                <a:cs typeface="Cambria"/>
              </a:rPr>
              <a:t>support</a:t>
            </a:r>
            <a:endParaRPr sz="2000">
              <a:latin typeface="Cambria"/>
              <a:cs typeface="Cambria"/>
            </a:endParaRPr>
          </a:p>
          <a:p>
            <a:pPr marL="756285" lvl="1" indent="-287655">
              <a:lnSpc>
                <a:spcPct val="100000"/>
              </a:lnSpc>
              <a:buFont typeface="Arial MT"/>
              <a:buChar char="–"/>
              <a:tabLst>
                <a:tab pos="756285" algn="l"/>
                <a:tab pos="756920" algn="l"/>
              </a:tabLst>
            </a:pPr>
            <a:r>
              <a:rPr sz="2000" spc="90" dirty="0">
                <a:latin typeface="Cambria"/>
                <a:cs typeface="Cambria"/>
              </a:rPr>
              <a:t>Theoretical</a:t>
            </a:r>
            <a:r>
              <a:rPr sz="2000" spc="175" dirty="0">
                <a:latin typeface="Cambria"/>
                <a:cs typeface="Cambria"/>
              </a:rPr>
              <a:t> </a:t>
            </a:r>
            <a:r>
              <a:rPr sz="2000" spc="170" dirty="0">
                <a:latin typeface="Cambria"/>
                <a:cs typeface="Cambria"/>
              </a:rPr>
              <a:t>and</a:t>
            </a:r>
            <a:r>
              <a:rPr sz="2000" spc="200" dirty="0">
                <a:latin typeface="Cambria"/>
                <a:cs typeface="Cambria"/>
              </a:rPr>
              <a:t> </a:t>
            </a:r>
            <a:r>
              <a:rPr sz="2000" spc="114" dirty="0">
                <a:latin typeface="Cambria"/>
                <a:cs typeface="Cambria"/>
              </a:rPr>
              <a:t>practical</a:t>
            </a:r>
            <a:r>
              <a:rPr sz="2000" spc="155" dirty="0">
                <a:latin typeface="Cambria"/>
                <a:cs typeface="Cambria"/>
              </a:rPr>
              <a:t> </a:t>
            </a:r>
            <a:r>
              <a:rPr sz="2000" spc="140" dirty="0">
                <a:latin typeface="Cambria"/>
                <a:cs typeface="Cambria"/>
              </a:rPr>
              <a:t>aspects</a:t>
            </a:r>
            <a:r>
              <a:rPr sz="2000" spc="180" dirty="0">
                <a:latin typeface="Cambria"/>
                <a:cs typeface="Cambria"/>
              </a:rPr>
              <a:t> </a:t>
            </a:r>
            <a:r>
              <a:rPr sz="2000" spc="45" dirty="0">
                <a:latin typeface="Cambria"/>
                <a:cs typeface="Cambria"/>
              </a:rPr>
              <a:t>of</a:t>
            </a:r>
            <a:r>
              <a:rPr sz="2000" spc="195" dirty="0">
                <a:latin typeface="Cambria"/>
                <a:cs typeface="Cambria"/>
              </a:rPr>
              <a:t> </a:t>
            </a:r>
            <a:r>
              <a:rPr sz="2000" spc="150" dirty="0">
                <a:latin typeface="Cambria"/>
                <a:cs typeface="Cambria"/>
              </a:rPr>
              <a:t>curriculum</a:t>
            </a:r>
            <a:endParaRPr sz="2000">
              <a:latin typeface="Cambria"/>
              <a:cs typeface="Cambria"/>
            </a:endParaRPr>
          </a:p>
          <a:p>
            <a:pPr lvl="1">
              <a:lnSpc>
                <a:spcPct val="100000"/>
              </a:lnSpc>
              <a:spcBef>
                <a:spcPts val="45"/>
              </a:spcBef>
              <a:buFont typeface="Arial MT"/>
              <a:buChar char="–"/>
            </a:pPr>
            <a:endParaRPr sz="2450">
              <a:latin typeface="Cambria"/>
              <a:cs typeface="Cambria"/>
            </a:endParaRPr>
          </a:p>
          <a:p>
            <a:pPr marL="354965" marR="364490" indent="-342900">
              <a:lnSpc>
                <a:spcPct val="80000"/>
              </a:lnSpc>
              <a:spcBef>
                <a:spcPts val="5"/>
              </a:spcBef>
              <a:buFont typeface="Arial MT"/>
              <a:buChar char="•"/>
              <a:tabLst>
                <a:tab pos="354965" algn="l"/>
                <a:tab pos="355600" algn="l"/>
              </a:tabLst>
            </a:pPr>
            <a:r>
              <a:rPr sz="2200" spc="70" dirty="0">
                <a:latin typeface="Cambria"/>
                <a:cs typeface="Cambria"/>
              </a:rPr>
              <a:t>Review</a:t>
            </a:r>
            <a:r>
              <a:rPr sz="2200" spc="240" dirty="0">
                <a:latin typeface="Cambria"/>
                <a:cs typeface="Cambria"/>
              </a:rPr>
              <a:t> </a:t>
            </a:r>
            <a:r>
              <a:rPr sz="2200" spc="45" dirty="0">
                <a:latin typeface="Cambria"/>
                <a:cs typeface="Cambria"/>
              </a:rPr>
              <a:t>of</a:t>
            </a:r>
            <a:r>
              <a:rPr sz="2200" spc="245" dirty="0">
                <a:latin typeface="Cambria"/>
                <a:cs typeface="Cambria"/>
              </a:rPr>
              <a:t> </a:t>
            </a:r>
            <a:r>
              <a:rPr sz="2200" spc="135" dirty="0">
                <a:latin typeface="Cambria"/>
                <a:cs typeface="Cambria"/>
              </a:rPr>
              <a:t>examination</a:t>
            </a:r>
            <a:r>
              <a:rPr sz="2200" spc="265" dirty="0">
                <a:latin typeface="Cambria"/>
                <a:cs typeface="Cambria"/>
              </a:rPr>
              <a:t> </a:t>
            </a:r>
            <a:r>
              <a:rPr sz="2200" spc="145" dirty="0">
                <a:latin typeface="Cambria"/>
                <a:cs typeface="Cambria"/>
              </a:rPr>
              <a:t>papers,</a:t>
            </a:r>
            <a:r>
              <a:rPr sz="2200" spc="215" dirty="0">
                <a:latin typeface="Cambria"/>
                <a:cs typeface="Cambria"/>
              </a:rPr>
              <a:t> </a:t>
            </a:r>
            <a:r>
              <a:rPr sz="2200" spc="150" dirty="0">
                <a:latin typeface="Cambria"/>
                <a:cs typeface="Cambria"/>
              </a:rPr>
              <a:t>student</a:t>
            </a:r>
            <a:r>
              <a:rPr sz="2200" spc="265" dirty="0">
                <a:latin typeface="Cambria"/>
                <a:cs typeface="Cambria"/>
              </a:rPr>
              <a:t> </a:t>
            </a:r>
            <a:r>
              <a:rPr sz="2200" spc="110" dirty="0">
                <a:latin typeface="Cambria"/>
                <a:cs typeface="Cambria"/>
              </a:rPr>
              <a:t>reports, </a:t>
            </a:r>
            <a:r>
              <a:rPr sz="2200" spc="-470" dirty="0">
                <a:latin typeface="Cambria"/>
                <a:cs typeface="Cambria"/>
              </a:rPr>
              <a:t> </a:t>
            </a:r>
            <a:r>
              <a:rPr sz="2200" spc="130" dirty="0">
                <a:latin typeface="Cambria"/>
                <a:cs typeface="Cambria"/>
              </a:rPr>
              <a:t>instruction</a:t>
            </a:r>
            <a:r>
              <a:rPr sz="2200" spc="254" dirty="0">
                <a:latin typeface="Cambria"/>
                <a:cs typeface="Cambria"/>
              </a:rPr>
              <a:t> </a:t>
            </a:r>
            <a:r>
              <a:rPr sz="2200" spc="125" dirty="0">
                <a:latin typeface="Cambria"/>
                <a:cs typeface="Cambria"/>
              </a:rPr>
              <a:t>materials</a:t>
            </a:r>
            <a:endParaRPr sz="2200">
              <a:latin typeface="Cambria"/>
              <a:cs typeface="Cambria"/>
            </a:endParaRPr>
          </a:p>
          <a:p>
            <a:pPr>
              <a:lnSpc>
                <a:spcPct val="100000"/>
              </a:lnSpc>
              <a:buFont typeface="Arial MT"/>
              <a:buChar char="•"/>
            </a:pPr>
            <a:endParaRPr sz="2700">
              <a:latin typeface="Cambria"/>
              <a:cs typeface="Cambria"/>
            </a:endParaRPr>
          </a:p>
          <a:p>
            <a:pPr marL="354965" marR="612775" indent="-342900">
              <a:lnSpc>
                <a:spcPct val="80000"/>
              </a:lnSpc>
              <a:buFont typeface="Arial MT"/>
              <a:buChar char="•"/>
              <a:tabLst>
                <a:tab pos="354965" algn="l"/>
                <a:tab pos="355600" algn="l"/>
              </a:tabLst>
            </a:pPr>
            <a:r>
              <a:rPr sz="2200" spc="150" dirty="0">
                <a:latin typeface="Cambria"/>
                <a:cs typeface="Cambria"/>
              </a:rPr>
              <a:t>Exit</a:t>
            </a:r>
            <a:r>
              <a:rPr sz="2200" spc="235" dirty="0">
                <a:latin typeface="Cambria"/>
                <a:cs typeface="Cambria"/>
              </a:rPr>
              <a:t> </a:t>
            </a:r>
            <a:r>
              <a:rPr sz="2200" spc="114" dirty="0">
                <a:latin typeface="Cambria"/>
                <a:cs typeface="Cambria"/>
              </a:rPr>
              <a:t>meeting</a:t>
            </a:r>
            <a:r>
              <a:rPr sz="2200" spc="240" dirty="0">
                <a:latin typeface="Cambria"/>
                <a:cs typeface="Cambria"/>
              </a:rPr>
              <a:t> </a:t>
            </a:r>
            <a:r>
              <a:rPr sz="2200" spc="100" dirty="0">
                <a:latin typeface="Cambria"/>
                <a:cs typeface="Cambria"/>
              </a:rPr>
              <a:t>–present</a:t>
            </a:r>
            <a:r>
              <a:rPr sz="2200" spc="240" dirty="0">
                <a:latin typeface="Cambria"/>
                <a:cs typeface="Cambria"/>
              </a:rPr>
              <a:t> </a:t>
            </a:r>
            <a:r>
              <a:rPr sz="2200" spc="114" dirty="0">
                <a:latin typeface="Cambria"/>
                <a:cs typeface="Cambria"/>
              </a:rPr>
              <a:t>program</a:t>
            </a:r>
            <a:r>
              <a:rPr sz="2200" spc="215" dirty="0">
                <a:latin typeface="Cambria"/>
                <a:cs typeface="Cambria"/>
              </a:rPr>
              <a:t> </a:t>
            </a:r>
            <a:r>
              <a:rPr sz="2200" spc="140" dirty="0">
                <a:latin typeface="Cambria"/>
                <a:cs typeface="Cambria"/>
              </a:rPr>
              <a:t>strengths</a:t>
            </a:r>
            <a:r>
              <a:rPr sz="2200" spc="215" dirty="0">
                <a:latin typeface="Cambria"/>
                <a:cs typeface="Cambria"/>
              </a:rPr>
              <a:t> </a:t>
            </a:r>
            <a:r>
              <a:rPr sz="2200" spc="180" dirty="0">
                <a:latin typeface="Cambria"/>
                <a:cs typeface="Cambria"/>
              </a:rPr>
              <a:t>and </a:t>
            </a:r>
            <a:r>
              <a:rPr sz="2200" spc="-470" dirty="0">
                <a:latin typeface="Cambria"/>
                <a:cs typeface="Cambria"/>
              </a:rPr>
              <a:t> </a:t>
            </a:r>
            <a:r>
              <a:rPr sz="2200" spc="135" dirty="0">
                <a:latin typeface="Cambria"/>
                <a:cs typeface="Cambria"/>
              </a:rPr>
              <a:t>weaknesses</a:t>
            </a:r>
            <a:endParaRPr sz="2200">
              <a:latin typeface="Cambria"/>
              <a:cs typeface="Cambria"/>
            </a:endParaRPr>
          </a:p>
        </p:txBody>
      </p:sp>
      <p:pic>
        <p:nvPicPr>
          <p:cNvPr id="4" name="object 2">
            <a:extLst>
              <a:ext uri="{FF2B5EF4-FFF2-40B4-BE49-F238E27FC236}">
                <a16:creationId xmlns:a16="http://schemas.microsoft.com/office/drawing/2014/main" id="{D700DEBE-CF71-47C8-B5E5-7A7DE5B879F4}"/>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2790" y="632087"/>
            <a:ext cx="6518909" cy="696595"/>
          </a:xfrm>
          <a:prstGeom prst="rect">
            <a:avLst/>
          </a:prstGeom>
        </p:spPr>
        <p:txBody>
          <a:bodyPr vert="horz" wrap="square" lIns="0" tIns="12700" rIns="0" bIns="0" rtlCol="0">
            <a:spAutoFit/>
          </a:bodyPr>
          <a:lstStyle/>
          <a:p>
            <a:pPr marL="12700">
              <a:lnSpc>
                <a:spcPct val="100000"/>
              </a:lnSpc>
              <a:spcBef>
                <a:spcPts val="100"/>
              </a:spcBef>
            </a:pPr>
            <a:r>
              <a:rPr sz="4400" b="0" u="heavy" spc="250" dirty="0">
                <a:solidFill>
                  <a:srgbClr val="BF0000"/>
                </a:solidFill>
                <a:uFill>
                  <a:solidFill>
                    <a:srgbClr val="BF0000"/>
                  </a:solidFill>
                </a:uFill>
                <a:latin typeface="Cambria"/>
                <a:cs typeface="Cambria"/>
              </a:rPr>
              <a:t>Major</a:t>
            </a:r>
            <a:r>
              <a:rPr sz="4400" b="0" u="heavy" spc="415" dirty="0">
                <a:solidFill>
                  <a:srgbClr val="BF0000"/>
                </a:solidFill>
                <a:uFill>
                  <a:solidFill>
                    <a:srgbClr val="BF0000"/>
                  </a:solidFill>
                </a:uFill>
                <a:latin typeface="Cambria"/>
                <a:cs typeface="Cambria"/>
              </a:rPr>
              <a:t> </a:t>
            </a:r>
            <a:r>
              <a:rPr sz="4400" b="0" u="heavy" spc="300" dirty="0">
                <a:solidFill>
                  <a:srgbClr val="BF0000"/>
                </a:solidFill>
                <a:uFill>
                  <a:solidFill>
                    <a:srgbClr val="BF0000"/>
                  </a:solidFill>
                </a:uFill>
                <a:latin typeface="Cambria"/>
                <a:cs typeface="Cambria"/>
              </a:rPr>
              <a:t>focus</a:t>
            </a:r>
            <a:r>
              <a:rPr sz="4400" b="0" u="heavy" spc="420" dirty="0">
                <a:solidFill>
                  <a:srgbClr val="BF0000"/>
                </a:solidFill>
                <a:uFill>
                  <a:solidFill>
                    <a:srgbClr val="BF0000"/>
                  </a:solidFill>
                </a:uFill>
                <a:latin typeface="Cambria"/>
                <a:cs typeface="Cambria"/>
              </a:rPr>
              <a:t> </a:t>
            </a:r>
            <a:r>
              <a:rPr sz="4400" b="0" u="heavy" spc="285" dirty="0">
                <a:solidFill>
                  <a:srgbClr val="BF0000"/>
                </a:solidFill>
                <a:uFill>
                  <a:solidFill>
                    <a:srgbClr val="BF0000"/>
                  </a:solidFill>
                </a:uFill>
                <a:latin typeface="Cambria"/>
                <a:cs typeface="Cambria"/>
              </a:rPr>
              <a:t>during</a:t>
            </a:r>
            <a:r>
              <a:rPr sz="4400" b="0" u="heavy" spc="375" dirty="0">
                <a:solidFill>
                  <a:srgbClr val="BF0000"/>
                </a:solidFill>
                <a:uFill>
                  <a:solidFill>
                    <a:srgbClr val="BF0000"/>
                  </a:solidFill>
                </a:uFill>
                <a:latin typeface="Cambria"/>
                <a:cs typeface="Cambria"/>
              </a:rPr>
              <a:t> </a:t>
            </a:r>
            <a:r>
              <a:rPr sz="4400" b="0" u="heavy" spc="165" dirty="0">
                <a:solidFill>
                  <a:srgbClr val="BF0000"/>
                </a:solidFill>
                <a:uFill>
                  <a:solidFill>
                    <a:srgbClr val="BF0000"/>
                  </a:solidFill>
                </a:uFill>
                <a:latin typeface="Cambria"/>
                <a:cs typeface="Cambria"/>
              </a:rPr>
              <a:t>visit</a:t>
            </a:r>
            <a:endParaRPr sz="4400">
              <a:latin typeface="Cambria"/>
              <a:cs typeface="Cambria"/>
            </a:endParaRPr>
          </a:p>
        </p:txBody>
      </p:sp>
      <p:sp>
        <p:nvSpPr>
          <p:cNvPr id="3" name="object 3"/>
          <p:cNvSpPr txBox="1"/>
          <p:nvPr/>
        </p:nvSpPr>
        <p:spPr>
          <a:xfrm>
            <a:off x="1308667" y="1887644"/>
            <a:ext cx="7905750" cy="4381500"/>
          </a:xfrm>
          <a:prstGeom prst="rect">
            <a:avLst/>
          </a:prstGeom>
        </p:spPr>
        <p:txBody>
          <a:bodyPr vert="horz" wrap="square" lIns="0" tIns="92075" rIns="0" bIns="0" rtlCol="0">
            <a:spAutoFit/>
          </a:bodyPr>
          <a:lstStyle/>
          <a:p>
            <a:pPr marL="354965" marR="964565" indent="-342900">
              <a:lnSpc>
                <a:spcPts val="2590"/>
              </a:lnSpc>
              <a:spcBef>
                <a:spcPts val="725"/>
              </a:spcBef>
              <a:buFont typeface="Arial MT"/>
              <a:buChar char="•"/>
              <a:tabLst>
                <a:tab pos="354965" algn="l"/>
                <a:tab pos="355600" algn="l"/>
              </a:tabLst>
            </a:pPr>
            <a:r>
              <a:rPr sz="2700" spc="185" dirty="0">
                <a:latin typeface="Cambria"/>
                <a:cs typeface="Cambria"/>
              </a:rPr>
              <a:t>Quality</a:t>
            </a:r>
            <a:r>
              <a:rPr sz="2700" spc="254" dirty="0">
                <a:latin typeface="Cambria"/>
                <a:cs typeface="Cambria"/>
              </a:rPr>
              <a:t> </a:t>
            </a:r>
            <a:r>
              <a:rPr sz="2700" spc="215" dirty="0">
                <a:latin typeface="Cambria"/>
                <a:cs typeface="Cambria"/>
              </a:rPr>
              <a:t>assurance</a:t>
            </a:r>
            <a:r>
              <a:rPr sz="2700" spc="235" dirty="0">
                <a:latin typeface="Cambria"/>
                <a:cs typeface="Cambria"/>
              </a:rPr>
              <a:t> </a:t>
            </a:r>
            <a:r>
              <a:rPr sz="2700" spc="170" dirty="0">
                <a:latin typeface="Cambria"/>
                <a:cs typeface="Cambria"/>
              </a:rPr>
              <a:t>processes,</a:t>
            </a:r>
            <a:r>
              <a:rPr sz="2700" spc="210" dirty="0">
                <a:latin typeface="Cambria"/>
                <a:cs typeface="Cambria"/>
              </a:rPr>
              <a:t> </a:t>
            </a:r>
            <a:r>
              <a:rPr sz="2700" spc="175" dirty="0">
                <a:latin typeface="Cambria"/>
                <a:cs typeface="Cambria"/>
              </a:rPr>
              <a:t>including </a:t>
            </a:r>
            <a:r>
              <a:rPr sz="2700" spc="-580" dirty="0">
                <a:latin typeface="Cambria"/>
                <a:cs typeface="Cambria"/>
              </a:rPr>
              <a:t> </a:t>
            </a:r>
            <a:r>
              <a:rPr sz="2700" spc="145" dirty="0">
                <a:latin typeface="Cambria"/>
                <a:cs typeface="Cambria"/>
              </a:rPr>
              <a:t>internal</a:t>
            </a:r>
            <a:r>
              <a:rPr sz="2700" spc="260" dirty="0">
                <a:latin typeface="Cambria"/>
                <a:cs typeface="Cambria"/>
              </a:rPr>
              <a:t> </a:t>
            </a:r>
            <a:r>
              <a:rPr sz="2700" spc="80" dirty="0">
                <a:latin typeface="Cambria"/>
                <a:cs typeface="Cambria"/>
              </a:rPr>
              <a:t>reviews</a:t>
            </a:r>
            <a:endParaRPr sz="2700">
              <a:latin typeface="Cambria"/>
              <a:cs typeface="Cambria"/>
            </a:endParaRPr>
          </a:p>
          <a:p>
            <a:pPr marL="355600" indent="-342900">
              <a:lnSpc>
                <a:spcPct val="100000"/>
              </a:lnSpc>
              <a:spcBef>
                <a:spcPts val="1225"/>
              </a:spcBef>
              <a:buFont typeface="Arial MT"/>
              <a:buChar char="•"/>
              <a:tabLst>
                <a:tab pos="354965" algn="l"/>
                <a:tab pos="355600" algn="l"/>
              </a:tabLst>
            </a:pPr>
            <a:r>
              <a:rPr sz="2700" spc="185" dirty="0">
                <a:latin typeface="Cambria"/>
                <a:cs typeface="Cambria"/>
              </a:rPr>
              <a:t>Entry</a:t>
            </a:r>
            <a:r>
              <a:rPr sz="2700" spc="295" dirty="0">
                <a:latin typeface="Cambria"/>
                <a:cs typeface="Cambria"/>
              </a:rPr>
              <a:t> </a:t>
            </a:r>
            <a:r>
              <a:rPr sz="2700" spc="195" dirty="0">
                <a:latin typeface="Cambria"/>
                <a:cs typeface="Cambria"/>
              </a:rPr>
              <a:t>standards</a:t>
            </a:r>
            <a:r>
              <a:rPr sz="2700" spc="215" dirty="0">
                <a:latin typeface="Cambria"/>
                <a:cs typeface="Cambria"/>
              </a:rPr>
              <a:t> </a:t>
            </a:r>
            <a:r>
              <a:rPr sz="2700" spc="60" dirty="0">
                <a:latin typeface="Cambria"/>
                <a:cs typeface="Cambria"/>
              </a:rPr>
              <a:t>for</a:t>
            </a:r>
            <a:r>
              <a:rPr sz="2700" spc="265" dirty="0">
                <a:latin typeface="Cambria"/>
                <a:cs typeface="Cambria"/>
              </a:rPr>
              <a:t> </a:t>
            </a:r>
            <a:r>
              <a:rPr sz="2700" spc="180" dirty="0">
                <a:latin typeface="Cambria"/>
                <a:cs typeface="Cambria"/>
              </a:rPr>
              <a:t>admission</a:t>
            </a:r>
            <a:r>
              <a:rPr sz="2700" spc="270" dirty="0">
                <a:latin typeface="Cambria"/>
                <a:cs typeface="Cambria"/>
              </a:rPr>
              <a:t> </a:t>
            </a:r>
            <a:r>
              <a:rPr sz="2700" spc="60" dirty="0">
                <a:latin typeface="Cambria"/>
                <a:cs typeface="Cambria"/>
              </a:rPr>
              <a:t>of</a:t>
            </a:r>
            <a:r>
              <a:rPr sz="2700" spc="265" dirty="0">
                <a:latin typeface="Cambria"/>
                <a:cs typeface="Cambria"/>
              </a:rPr>
              <a:t> </a:t>
            </a:r>
            <a:r>
              <a:rPr sz="2700" spc="195" dirty="0">
                <a:latin typeface="Cambria"/>
                <a:cs typeface="Cambria"/>
              </a:rPr>
              <a:t>students</a:t>
            </a:r>
            <a:endParaRPr sz="2700">
              <a:latin typeface="Cambria"/>
              <a:cs typeface="Cambria"/>
            </a:endParaRPr>
          </a:p>
          <a:p>
            <a:pPr marL="354965" marR="855344" indent="-342900">
              <a:lnSpc>
                <a:spcPct val="80000"/>
              </a:lnSpc>
              <a:spcBef>
                <a:spcPts val="1850"/>
              </a:spcBef>
              <a:buFont typeface="Arial MT"/>
              <a:buChar char="•"/>
              <a:tabLst>
                <a:tab pos="354965" algn="l"/>
                <a:tab pos="355600" algn="l"/>
              </a:tabLst>
            </a:pPr>
            <a:r>
              <a:rPr sz="2700" spc="180" dirty="0">
                <a:latin typeface="Cambria"/>
                <a:cs typeface="Cambria"/>
              </a:rPr>
              <a:t>Qualifications,</a:t>
            </a:r>
            <a:r>
              <a:rPr sz="2700" spc="265" dirty="0">
                <a:latin typeface="Cambria"/>
                <a:cs typeface="Cambria"/>
              </a:rPr>
              <a:t> </a:t>
            </a:r>
            <a:r>
              <a:rPr sz="2700" spc="220" dirty="0">
                <a:latin typeface="Cambria"/>
                <a:cs typeface="Cambria"/>
              </a:rPr>
              <a:t>enthusiasm,</a:t>
            </a:r>
            <a:r>
              <a:rPr sz="2700" spc="270" dirty="0">
                <a:latin typeface="Cambria"/>
                <a:cs typeface="Cambria"/>
              </a:rPr>
              <a:t> </a:t>
            </a:r>
            <a:r>
              <a:rPr sz="2700" spc="120" dirty="0">
                <a:latin typeface="Cambria"/>
                <a:cs typeface="Cambria"/>
              </a:rPr>
              <a:t>workload</a:t>
            </a:r>
            <a:r>
              <a:rPr sz="2700" spc="270" dirty="0">
                <a:latin typeface="Cambria"/>
                <a:cs typeface="Cambria"/>
              </a:rPr>
              <a:t> </a:t>
            </a:r>
            <a:r>
              <a:rPr sz="2700" spc="60" dirty="0">
                <a:latin typeface="Cambria"/>
                <a:cs typeface="Cambria"/>
              </a:rPr>
              <a:t>of </a:t>
            </a:r>
            <a:r>
              <a:rPr sz="2700" spc="-580" dirty="0">
                <a:latin typeface="Cambria"/>
                <a:cs typeface="Cambria"/>
              </a:rPr>
              <a:t> </a:t>
            </a:r>
            <a:r>
              <a:rPr sz="2700" spc="160" dirty="0">
                <a:latin typeface="Cambria"/>
                <a:cs typeface="Cambria"/>
              </a:rPr>
              <a:t>faculty</a:t>
            </a:r>
            <a:endParaRPr sz="2700">
              <a:latin typeface="Cambria"/>
              <a:cs typeface="Cambria"/>
            </a:endParaRPr>
          </a:p>
          <a:p>
            <a:pPr marL="355600" indent="-342900">
              <a:lnSpc>
                <a:spcPct val="100000"/>
              </a:lnSpc>
              <a:spcBef>
                <a:spcPts val="1200"/>
              </a:spcBef>
              <a:buFont typeface="Arial MT"/>
              <a:buChar char="•"/>
              <a:tabLst>
                <a:tab pos="354965" algn="l"/>
                <a:tab pos="355600" algn="l"/>
              </a:tabLst>
            </a:pPr>
            <a:r>
              <a:rPr sz="2700" spc="135" dirty="0">
                <a:latin typeface="Cambria"/>
                <a:cs typeface="Cambria"/>
              </a:rPr>
              <a:t>Facilities</a:t>
            </a:r>
            <a:endParaRPr sz="2700">
              <a:latin typeface="Cambria"/>
              <a:cs typeface="Cambria"/>
            </a:endParaRPr>
          </a:p>
          <a:p>
            <a:pPr marL="355600" indent="-342900">
              <a:lnSpc>
                <a:spcPct val="100000"/>
              </a:lnSpc>
              <a:spcBef>
                <a:spcPts val="1200"/>
              </a:spcBef>
              <a:buFont typeface="Arial MT"/>
              <a:buChar char="•"/>
              <a:tabLst>
                <a:tab pos="354965" algn="l"/>
                <a:tab pos="355600" algn="l"/>
              </a:tabLst>
            </a:pPr>
            <a:r>
              <a:rPr sz="2700" spc="165" dirty="0">
                <a:latin typeface="Cambria"/>
                <a:cs typeface="Cambria"/>
              </a:rPr>
              <a:t>Industry</a:t>
            </a:r>
            <a:r>
              <a:rPr sz="2700" spc="240" dirty="0">
                <a:latin typeface="Cambria"/>
                <a:cs typeface="Cambria"/>
              </a:rPr>
              <a:t> </a:t>
            </a:r>
            <a:r>
              <a:rPr sz="2700" spc="140" dirty="0">
                <a:latin typeface="Cambria"/>
                <a:cs typeface="Cambria"/>
              </a:rPr>
              <a:t>participation</a:t>
            </a:r>
            <a:endParaRPr sz="2700">
              <a:latin typeface="Cambria"/>
              <a:cs typeface="Cambria"/>
            </a:endParaRPr>
          </a:p>
          <a:p>
            <a:pPr>
              <a:lnSpc>
                <a:spcPct val="100000"/>
              </a:lnSpc>
              <a:spcBef>
                <a:spcPts val="55"/>
              </a:spcBef>
              <a:buFont typeface="Arial MT"/>
              <a:buChar char="•"/>
            </a:pPr>
            <a:endParaRPr sz="2450">
              <a:latin typeface="Cambria"/>
              <a:cs typeface="Cambria"/>
            </a:endParaRPr>
          </a:p>
          <a:p>
            <a:pPr marL="354965" marR="5080" indent="-342900">
              <a:lnSpc>
                <a:spcPct val="80000"/>
              </a:lnSpc>
              <a:buFont typeface="Arial MT"/>
              <a:buChar char="•"/>
              <a:tabLst>
                <a:tab pos="354965" algn="l"/>
                <a:tab pos="355600" algn="l"/>
              </a:tabLst>
            </a:pPr>
            <a:r>
              <a:rPr sz="2700" spc="75" dirty="0">
                <a:latin typeface="Cambria"/>
                <a:cs typeface="Cambria"/>
              </a:rPr>
              <a:t>Title</a:t>
            </a:r>
            <a:r>
              <a:rPr sz="2700" spc="295" dirty="0">
                <a:latin typeface="Cambria"/>
                <a:cs typeface="Cambria"/>
              </a:rPr>
              <a:t> </a:t>
            </a:r>
            <a:r>
              <a:rPr sz="2700" spc="60" dirty="0">
                <a:latin typeface="Cambria"/>
                <a:cs typeface="Cambria"/>
              </a:rPr>
              <a:t>of</a:t>
            </a:r>
            <a:r>
              <a:rPr sz="2700" spc="265" dirty="0">
                <a:latin typeface="Cambria"/>
                <a:cs typeface="Cambria"/>
              </a:rPr>
              <a:t> </a:t>
            </a:r>
            <a:r>
              <a:rPr sz="2700" spc="245" dirty="0">
                <a:latin typeface="Cambria"/>
                <a:cs typeface="Cambria"/>
              </a:rPr>
              <a:t>a</a:t>
            </a:r>
            <a:r>
              <a:rPr sz="2700" spc="265" dirty="0">
                <a:latin typeface="Cambria"/>
                <a:cs typeface="Cambria"/>
              </a:rPr>
              <a:t> </a:t>
            </a:r>
            <a:r>
              <a:rPr sz="2700" spc="155" dirty="0">
                <a:latin typeface="Cambria"/>
                <a:cs typeface="Cambria"/>
              </a:rPr>
              <a:t>programme</a:t>
            </a:r>
            <a:r>
              <a:rPr sz="2700" spc="265" dirty="0">
                <a:latin typeface="Cambria"/>
                <a:cs typeface="Cambria"/>
              </a:rPr>
              <a:t> </a:t>
            </a:r>
            <a:r>
              <a:rPr sz="2700" spc="240" dirty="0">
                <a:latin typeface="Cambria"/>
                <a:cs typeface="Cambria"/>
              </a:rPr>
              <a:t>as</a:t>
            </a:r>
            <a:r>
              <a:rPr sz="2700" spc="245" dirty="0">
                <a:latin typeface="Cambria"/>
                <a:cs typeface="Cambria"/>
              </a:rPr>
              <a:t> </a:t>
            </a:r>
            <a:r>
              <a:rPr sz="2700" spc="175" dirty="0">
                <a:latin typeface="Cambria"/>
                <a:cs typeface="Cambria"/>
              </a:rPr>
              <a:t>shown</a:t>
            </a:r>
            <a:r>
              <a:rPr sz="2700" spc="265" dirty="0">
                <a:latin typeface="Cambria"/>
                <a:cs typeface="Cambria"/>
              </a:rPr>
              <a:t> </a:t>
            </a:r>
            <a:r>
              <a:rPr sz="2700" spc="170" dirty="0">
                <a:latin typeface="Cambria"/>
                <a:cs typeface="Cambria"/>
              </a:rPr>
              <a:t>on</a:t>
            </a:r>
            <a:r>
              <a:rPr sz="2700" spc="265" dirty="0">
                <a:latin typeface="Cambria"/>
                <a:cs typeface="Cambria"/>
              </a:rPr>
              <a:t> </a:t>
            </a:r>
            <a:r>
              <a:rPr sz="2700" spc="160" dirty="0">
                <a:latin typeface="Cambria"/>
                <a:cs typeface="Cambria"/>
              </a:rPr>
              <a:t>graduate’s </a:t>
            </a:r>
            <a:r>
              <a:rPr sz="2700" spc="-580" dirty="0">
                <a:latin typeface="Cambria"/>
                <a:cs typeface="Cambria"/>
              </a:rPr>
              <a:t> </a:t>
            </a:r>
            <a:r>
              <a:rPr sz="2700" spc="110" dirty="0">
                <a:latin typeface="Cambria"/>
                <a:cs typeface="Cambria"/>
              </a:rPr>
              <a:t>certificate</a:t>
            </a:r>
            <a:r>
              <a:rPr sz="2700" spc="260" dirty="0">
                <a:latin typeface="Cambria"/>
                <a:cs typeface="Cambria"/>
              </a:rPr>
              <a:t> </a:t>
            </a:r>
            <a:r>
              <a:rPr sz="2700" spc="240" dirty="0">
                <a:latin typeface="Cambria"/>
                <a:cs typeface="Cambria"/>
              </a:rPr>
              <a:t>and </a:t>
            </a:r>
            <a:r>
              <a:rPr sz="2700" spc="155" dirty="0">
                <a:latin typeface="Cambria"/>
                <a:cs typeface="Cambria"/>
              </a:rPr>
              <a:t>transcript</a:t>
            </a:r>
            <a:endParaRPr sz="2700">
              <a:latin typeface="Cambria"/>
              <a:cs typeface="Cambria"/>
            </a:endParaRPr>
          </a:p>
        </p:txBody>
      </p:sp>
      <p:pic>
        <p:nvPicPr>
          <p:cNvPr id="4" name="object 2">
            <a:extLst>
              <a:ext uri="{FF2B5EF4-FFF2-40B4-BE49-F238E27FC236}">
                <a16:creationId xmlns:a16="http://schemas.microsoft.com/office/drawing/2014/main" id="{FDD73587-B8BB-4ECC-AAD3-F312904FFDEC}"/>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4895" y="3241548"/>
            <a:ext cx="7021195" cy="718185"/>
          </a:xfrm>
          <a:custGeom>
            <a:avLst/>
            <a:gdLst/>
            <a:ahLst/>
            <a:cxnLst/>
            <a:rect l="l" t="t" r="r" b="b"/>
            <a:pathLst>
              <a:path w="7021195" h="718185">
                <a:moveTo>
                  <a:pt x="7021068" y="717804"/>
                </a:moveTo>
                <a:lnTo>
                  <a:pt x="0" y="717804"/>
                </a:lnTo>
                <a:lnTo>
                  <a:pt x="0" y="0"/>
                </a:lnTo>
                <a:lnTo>
                  <a:pt x="7021068" y="0"/>
                </a:lnTo>
                <a:lnTo>
                  <a:pt x="7021068" y="4572"/>
                </a:lnTo>
                <a:lnTo>
                  <a:pt x="10668" y="4572"/>
                </a:lnTo>
                <a:lnTo>
                  <a:pt x="4572" y="10668"/>
                </a:lnTo>
                <a:lnTo>
                  <a:pt x="10668" y="10668"/>
                </a:lnTo>
                <a:lnTo>
                  <a:pt x="10668" y="708660"/>
                </a:lnTo>
                <a:lnTo>
                  <a:pt x="4572" y="708660"/>
                </a:lnTo>
                <a:lnTo>
                  <a:pt x="10668" y="713231"/>
                </a:lnTo>
                <a:lnTo>
                  <a:pt x="7021068" y="713231"/>
                </a:lnTo>
                <a:lnTo>
                  <a:pt x="7021068" y="717804"/>
                </a:lnTo>
                <a:close/>
              </a:path>
              <a:path w="7021195" h="718185">
                <a:moveTo>
                  <a:pt x="10668" y="10668"/>
                </a:moveTo>
                <a:lnTo>
                  <a:pt x="4572" y="10668"/>
                </a:lnTo>
                <a:lnTo>
                  <a:pt x="10668" y="4572"/>
                </a:lnTo>
                <a:lnTo>
                  <a:pt x="10668" y="10668"/>
                </a:lnTo>
                <a:close/>
              </a:path>
              <a:path w="7021195" h="718185">
                <a:moveTo>
                  <a:pt x="7010400" y="10668"/>
                </a:moveTo>
                <a:lnTo>
                  <a:pt x="10668" y="10668"/>
                </a:lnTo>
                <a:lnTo>
                  <a:pt x="10668" y="4572"/>
                </a:lnTo>
                <a:lnTo>
                  <a:pt x="7010400" y="4572"/>
                </a:lnTo>
                <a:lnTo>
                  <a:pt x="7010400" y="10668"/>
                </a:lnTo>
                <a:close/>
              </a:path>
              <a:path w="7021195" h="718185">
                <a:moveTo>
                  <a:pt x="7010400" y="713231"/>
                </a:moveTo>
                <a:lnTo>
                  <a:pt x="7010400" y="4572"/>
                </a:lnTo>
                <a:lnTo>
                  <a:pt x="7014972" y="10668"/>
                </a:lnTo>
                <a:lnTo>
                  <a:pt x="7021068" y="10668"/>
                </a:lnTo>
                <a:lnTo>
                  <a:pt x="7021068" y="708660"/>
                </a:lnTo>
                <a:lnTo>
                  <a:pt x="7014972" y="708660"/>
                </a:lnTo>
                <a:lnTo>
                  <a:pt x="7010400" y="713231"/>
                </a:lnTo>
                <a:close/>
              </a:path>
              <a:path w="7021195" h="718185">
                <a:moveTo>
                  <a:pt x="7021068" y="10668"/>
                </a:moveTo>
                <a:lnTo>
                  <a:pt x="7014972" y="10668"/>
                </a:lnTo>
                <a:lnTo>
                  <a:pt x="7010400" y="4572"/>
                </a:lnTo>
                <a:lnTo>
                  <a:pt x="7021068" y="4572"/>
                </a:lnTo>
                <a:lnTo>
                  <a:pt x="7021068" y="10668"/>
                </a:lnTo>
                <a:close/>
              </a:path>
              <a:path w="7021195" h="718185">
                <a:moveTo>
                  <a:pt x="10668" y="713231"/>
                </a:moveTo>
                <a:lnTo>
                  <a:pt x="4572" y="708660"/>
                </a:lnTo>
                <a:lnTo>
                  <a:pt x="10668" y="708660"/>
                </a:lnTo>
                <a:lnTo>
                  <a:pt x="10668" y="713231"/>
                </a:lnTo>
                <a:close/>
              </a:path>
              <a:path w="7021195" h="718185">
                <a:moveTo>
                  <a:pt x="7010400" y="713231"/>
                </a:moveTo>
                <a:lnTo>
                  <a:pt x="10668" y="713231"/>
                </a:lnTo>
                <a:lnTo>
                  <a:pt x="10668" y="708660"/>
                </a:lnTo>
                <a:lnTo>
                  <a:pt x="7010400" y="708660"/>
                </a:lnTo>
                <a:lnTo>
                  <a:pt x="7010400" y="713231"/>
                </a:lnTo>
                <a:close/>
              </a:path>
              <a:path w="7021195" h="718185">
                <a:moveTo>
                  <a:pt x="7021068" y="713231"/>
                </a:moveTo>
                <a:lnTo>
                  <a:pt x="7010400" y="713231"/>
                </a:lnTo>
                <a:lnTo>
                  <a:pt x="7014972" y="708660"/>
                </a:lnTo>
                <a:lnTo>
                  <a:pt x="7021068" y="708660"/>
                </a:lnTo>
                <a:lnTo>
                  <a:pt x="7021068" y="713231"/>
                </a:lnTo>
                <a:close/>
              </a:path>
            </a:pathLst>
          </a:custGeom>
          <a:solidFill>
            <a:srgbClr val="4F80BC"/>
          </a:solidFill>
        </p:spPr>
        <p:txBody>
          <a:bodyPr wrap="square" lIns="0" tIns="0" rIns="0" bIns="0" rtlCol="0"/>
          <a:lstStyle/>
          <a:p>
            <a:endParaRPr/>
          </a:p>
        </p:txBody>
      </p:sp>
      <p:sp>
        <p:nvSpPr>
          <p:cNvPr id="3" name="object 3"/>
          <p:cNvSpPr txBox="1">
            <a:spLocks noGrp="1"/>
          </p:cNvSpPr>
          <p:nvPr>
            <p:ph type="title"/>
          </p:nvPr>
        </p:nvSpPr>
        <p:spPr>
          <a:xfrm>
            <a:off x="4134222" y="3247100"/>
            <a:ext cx="2416810" cy="635000"/>
          </a:xfrm>
          <a:prstGeom prst="rect">
            <a:avLst/>
          </a:prstGeom>
        </p:spPr>
        <p:txBody>
          <a:bodyPr vert="horz" wrap="square" lIns="0" tIns="12065" rIns="0" bIns="0" rtlCol="0">
            <a:spAutoFit/>
          </a:bodyPr>
          <a:lstStyle/>
          <a:p>
            <a:pPr marL="12700">
              <a:lnSpc>
                <a:spcPct val="100000"/>
              </a:lnSpc>
              <a:spcBef>
                <a:spcPts val="95"/>
              </a:spcBef>
            </a:pPr>
            <a:r>
              <a:rPr sz="4000" b="0" spc="-10" dirty="0">
                <a:solidFill>
                  <a:srgbClr val="0000CC"/>
                </a:solidFill>
                <a:latin typeface="Calibri"/>
                <a:cs typeface="Calibri"/>
              </a:rPr>
              <a:t>The</a:t>
            </a:r>
            <a:r>
              <a:rPr sz="4000" b="0" spc="-45" dirty="0">
                <a:solidFill>
                  <a:srgbClr val="0000CC"/>
                </a:solidFill>
                <a:latin typeface="Calibri"/>
                <a:cs typeface="Calibri"/>
              </a:rPr>
              <a:t> </a:t>
            </a:r>
            <a:r>
              <a:rPr sz="4000" b="0" spc="-60" dirty="0">
                <a:solidFill>
                  <a:srgbClr val="0000CC"/>
                </a:solidFill>
                <a:latin typeface="Calibri"/>
                <a:cs typeface="Calibri"/>
              </a:rPr>
              <a:t>DON’Ts</a:t>
            </a:r>
            <a:endParaRPr sz="4000">
              <a:latin typeface="Calibri"/>
              <a:cs typeface="Calibri"/>
            </a:endParaRPr>
          </a:p>
        </p:txBody>
      </p:sp>
      <p:pic>
        <p:nvPicPr>
          <p:cNvPr id="4" name="object 2">
            <a:extLst>
              <a:ext uri="{FF2B5EF4-FFF2-40B4-BE49-F238E27FC236}">
                <a16:creationId xmlns:a16="http://schemas.microsoft.com/office/drawing/2014/main" id="{BA407E79-1B0E-49C6-9189-567ACE5A1927}"/>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3172" y="635047"/>
            <a:ext cx="1898650" cy="635000"/>
          </a:xfrm>
          <a:prstGeom prst="rect">
            <a:avLst/>
          </a:prstGeom>
        </p:spPr>
        <p:txBody>
          <a:bodyPr vert="horz" wrap="square" lIns="0" tIns="12065" rIns="0" bIns="0" rtlCol="0">
            <a:spAutoFit/>
          </a:bodyPr>
          <a:lstStyle/>
          <a:p>
            <a:pPr marL="12700">
              <a:lnSpc>
                <a:spcPct val="100000"/>
              </a:lnSpc>
              <a:spcBef>
                <a:spcPts val="95"/>
              </a:spcBef>
            </a:pPr>
            <a:r>
              <a:rPr sz="4000" b="0" u="heavy" spc="545" dirty="0">
                <a:solidFill>
                  <a:srgbClr val="BF0000"/>
                </a:solidFill>
                <a:uFill>
                  <a:solidFill>
                    <a:srgbClr val="BF0000"/>
                  </a:solidFill>
                </a:uFill>
                <a:latin typeface="Cambria"/>
                <a:cs typeface="Cambria"/>
              </a:rPr>
              <a:t>D</a:t>
            </a:r>
            <a:r>
              <a:rPr sz="4000" b="0" u="heavy" spc="580" dirty="0">
                <a:solidFill>
                  <a:srgbClr val="BF0000"/>
                </a:solidFill>
                <a:uFill>
                  <a:solidFill>
                    <a:srgbClr val="BF0000"/>
                  </a:solidFill>
                </a:uFill>
                <a:latin typeface="Cambria"/>
                <a:cs typeface="Cambria"/>
              </a:rPr>
              <a:t>O</a:t>
            </a:r>
            <a:r>
              <a:rPr sz="4000" b="0" u="heavy" spc="229" dirty="0">
                <a:solidFill>
                  <a:srgbClr val="BF0000"/>
                </a:solidFill>
                <a:uFill>
                  <a:solidFill>
                    <a:srgbClr val="BF0000"/>
                  </a:solidFill>
                </a:uFill>
                <a:latin typeface="Cambria"/>
                <a:cs typeface="Cambria"/>
              </a:rPr>
              <a:t>N</a:t>
            </a:r>
            <a:r>
              <a:rPr sz="4000" b="0" u="heavy" spc="-10" dirty="0">
                <a:solidFill>
                  <a:srgbClr val="BF0000"/>
                </a:solidFill>
                <a:uFill>
                  <a:solidFill>
                    <a:srgbClr val="BF0000"/>
                  </a:solidFill>
                </a:uFill>
                <a:latin typeface="Cambria"/>
                <a:cs typeface="Cambria"/>
              </a:rPr>
              <a:t>’</a:t>
            </a:r>
            <a:r>
              <a:rPr sz="4000" b="0" u="heavy" spc="60" dirty="0">
                <a:solidFill>
                  <a:srgbClr val="BF0000"/>
                </a:solidFill>
                <a:uFill>
                  <a:solidFill>
                    <a:srgbClr val="BF0000"/>
                  </a:solidFill>
                </a:uFill>
                <a:latin typeface="Cambria"/>
                <a:cs typeface="Cambria"/>
              </a:rPr>
              <a:t>T</a:t>
            </a:r>
            <a:r>
              <a:rPr sz="4000" b="0" u="heavy" spc="355" dirty="0">
                <a:solidFill>
                  <a:srgbClr val="BF0000"/>
                </a:solidFill>
                <a:uFill>
                  <a:solidFill>
                    <a:srgbClr val="BF0000"/>
                  </a:solidFill>
                </a:uFill>
                <a:latin typeface="Cambria"/>
                <a:cs typeface="Cambria"/>
              </a:rPr>
              <a:t>s</a:t>
            </a:r>
            <a:endParaRPr sz="4000">
              <a:latin typeface="Cambria"/>
              <a:cs typeface="Cambria"/>
            </a:endParaRPr>
          </a:p>
        </p:txBody>
      </p:sp>
      <p:sp>
        <p:nvSpPr>
          <p:cNvPr id="3" name="object 3"/>
          <p:cNvSpPr txBox="1"/>
          <p:nvPr/>
        </p:nvSpPr>
        <p:spPr>
          <a:xfrm>
            <a:off x="1308625" y="1906034"/>
            <a:ext cx="8013065" cy="4115435"/>
          </a:xfrm>
          <a:prstGeom prst="rect">
            <a:avLst/>
          </a:prstGeom>
        </p:spPr>
        <p:txBody>
          <a:bodyPr vert="horz" wrap="square" lIns="0" tIns="12065" rIns="0" bIns="0" rtlCol="0">
            <a:spAutoFit/>
          </a:bodyPr>
          <a:lstStyle/>
          <a:p>
            <a:pPr marL="355600" indent="-342900">
              <a:lnSpc>
                <a:spcPct val="100000"/>
              </a:lnSpc>
              <a:spcBef>
                <a:spcPts val="95"/>
              </a:spcBef>
              <a:buFont typeface="Arial MT"/>
              <a:buChar char="•"/>
              <a:tabLst>
                <a:tab pos="354965" algn="l"/>
                <a:tab pos="355600" algn="l"/>
              </a:tabLst>
            </a:pPr>
            <a:r>
              <a:rPr sz="2200" spc="125" dirty="0">
                <a:latin typeface="Cambria"/>
                <a:cs typeface="Cambria"/>
              </a:rPr>
              <a:t>Don’t</a:t>
            </a:r>
            <a:r>
              <a:rPr sz="2200" spc="254" dirty="0">
                <a:latin typeface="Cambria"/>
                <a:cs typeface="Cambria"/>
              </a:rPr>
              <a:t> </a:t>
            </a:r>
            <a:r>
              <a:rPr sz="2200" spc="114" dirty="0">
                <a:latin typeface="Cambria"/>
                <a:cs typeface="Cambria"/>
              </a:rPr>
              <a:t>keep</a:t>
            </a:r>
            <a:r>
              <a:rPr sz="2200" spc="235" dirty="0">
                <a:latin typeface="Cambria"/>
                <a:cs typeface="Cambria"/>
              </a:rPr>
              <a:t> </a:t>
            </a:r>
            <a:r>
              <a:rPr sz="2200" spc="125" dirty="0">
                <a:latin typeface="Cambria"/>
                <a:cs typeface="Cambria"/>
              </a:rPr>
              <a:t>on</a:t>
            </a:r>
            <a:r>
              <a:rPr sz="2200" spc="235" dirty="0">
                <a:latin typeface="Cambria"/>
                <a:cs typeface="Cambria"/>
              </a:rPr>
              <a:t> </a:t>
            </a:r>
            <a:r>
              <a:rPr sz="2200" spc="130" dirty="0">
                <a:latin typeface="Cambria"/>
                <a:cs typeface="Cambria"/>
              </a:rPr>
              <a:t>talking</a:t>
            </a:r>
            <a:r>
              <a:rPr sz="2200" spc="215" dirty="0">
                <a:latin typeface="Cambria"/>
                <a:cs typeface="Cambria"/>
              </a:rPr>
              <a:t> </a:t>
            </a:r>
            <a:r>
              <a:rPr sz="2200" spc="140" dirty="0">
                <a:latin typeface="Cambria"/>
                <a:cs typeface="Cambria"/>
              </a:rPr>
              <a:t>most</a:t>
            </a:r>
            <a:r>
              <a:rPr sz="2200" spc="240" dirty="0">
                <a:latin typeface="Cambria"/>
                <a:cs typeface="Cambria"/>
              </a:rPr>
              <a:t> </a:t>
            </a:r>
            <a:r>
              <a:rPr sz="2200" spc="45" dirty="0">
                <a:latin typeface="Cambria"/>
                <a:cs typeface="Cambria"/>
              </a:rPr>
              <a:t>of</a:t>
            </a:r>
            <a:r>
              <a:rPr sz="2200" spc="215" dirty="0">
                <a:latin typeface="Cambria"/>
                <a:cs typeface="Cambria"/>
              </a:rPr>
              <a:t> </a:t>
            </a:r>
            <a:r>
              <a:rPr sz="2200" spc="135" dirty="0">
                <a:latin typeface="Cambria"/>
                <a:cs typeface="Cambria"/>
              </a:rPr>
              <a:t>the</a:t>
            </a:r>
            <a:r>
              <a:rPr sz="2200" spc="215" dirty="0">
                <a:latin typeface="Cambria"/>
                <a:cs typeface="Cambria"/>
              </a:rPr>
              <a:t> </a:t>
            </a:r>
            <a:r>
              <a:rPr sz="2200" spc="105" dirty="0">
                <a:latin typeface="Cambria"/>
                <a:cs typeface="Cambria"/>
              </a:rPr>
              <a:t>time</a:t>
            </a:r>
            <a:endParaRPr sz="2200">
              <a:latin typeface="Cambria"/>
              <a:cs typeface="Cambria"/>
            </a:endParaRPr>
          </a:p>
          <a:p>
            <a:pPr>
              <a:lnSpc>
                <a:spcPct val="100000"/>
              </a:lnSpc>
              <a:buFont typeface="Arial MT"/>
              <a:buChar char="•"/>
            </a:pPr>
            <a:endParaRPr sz="2700">
              <a:latin typeface="Cambria"/>
              <a:cs typeface="Cambria"/>
            </a:endParaRPr>
          </a:p>
          <a:p>
            <a:pPr marL="354965" marR="119380" indent="-342900">
              <a:lnSpc>
                <a:spcPct val="80000"/>
              </a:lnSpc>
              <a:buFont typeface="Arial MT"/>
              <a:buChar char="•"/>
              <a:tabLst>
                <a:tab pos="354965" algn="l"/>
                <a:tab pos="355600" algn="l"/>
              </a:tabLst>
            </a:pPr>
            <a:r>
              <a:rPr sz="2200" spc="125" dirty="0">
                <a:latin typeface="Cambria"/>
                <a:cs typeface="Cambria"/>
              </a:rPr>
              <a:t>Don’t</a:t>
            </a:r>
            <a:r>
              <a:rPr sz="2200" spc="254" dirty="0">
                <a:latin typeface="Cambria"/>
                <a:cs typeface="Cambria"/>
              </a:rPr>
              <a:t> </a:t>
            </a:r>
            <a:r>
              <a:rPr sz="2200" spc="110" dirty="0">
                <a:latin typeface="Cambria"/>
                <a:cs typeface="Cambria"/>
              </a:rPr>
              <a:t>waste</a:t>
            </a:r>
            <a:r>
              <a:rPr sz="2200" spc="215" dirty="0">
                <a:latin typeface="Cambria"/>
                <a:cs typeface="Cambria"/>
              </a:rPr>
              <a:t> </a:t>
            </a:r>
            <a:r>
              <a:rPr sz="2200" spc="110" dirty="0">
                <a:latin typeface="Cambria"/>
                <a:cs typeface="Cambria"/>
              </a:rPr>
              <a:t>time</a:t>
            </a:r>
            <a:r>
              <a:rPr sz="2200" spc="210" dirty="0">
                <a:latin typeface="Cambria"/>
                <a:cs typeface="Cambria"/>
              </a:rPr>
              <a:t> </a:t>
            </a:r>
            <a:r>
              <a:rPr sz="2200" spc="114" dirty="0">
                <a:latin typeface="Cambria"/>
                <a:cs typeface="Cambria"/>
              </a:rPr>
              <a:t>listening</a:t>
            </a:r>
            <a:r>
              <a:rPr sz="2200" spc="240" dirty="0">
                <a:latin typeface="Cambria"/>
                <a:cs typeface="Cambria"/>
              </a:rPr>
              <a:t> </a:t>
            </a:r>
            <a:r>
              <a:rPr sz="2200" spc="85" dirty="0">
                <a:latin typeface="Cambria"/>
                <a:cs typeface="Cambria"/>
              </a:rPr>
              <a:t>to</a:t>
            </a:r>
            <a:r>
              <a:rPr sz="2200" spc="215" dirty="0">
                <a:latin typeface="Cambria"/>
                <a:cs typeface="Cambria"/>
              </a:rPr>
              <a:t> </a:t>
            </a:r>
            <a:r>
              <a:rPr sz="2200" spc="120" dirty="0">
                <a:latin typeface="Cambria"/>
                <a:cs typeface="Cambria"/>
              </a:rPr>
              <a:t>presentation</a:t>
            </a:r>
            <a:r>
              <a:rPr sz="2200" spc="254" dirty="0">
                <a:latin typeface="Cambria"/>
                <a:cs typeface="Cambria"/>
              </a:rPr>
              <a:t> </a:t>
            </a:r>
            <a:r>
              <a:rPr sz="2200" spc="35" dirty="0">
                <a:latin typeface="Cambria"/>
                <a:cs typeface="Cambria"/>
              </a:rPr>
              <a:t>of </a:t>
            </a:r>
            <a:r>
              <a:rPr sz="2200" spc="40" dirty="0">
                <a:latin typeface="Cambria"/>
                <a:cs typeface="Cambria"/>
              </a:rPr>
              <a:t> </a:t>
            </a:r>
            <a:r>
              <a:rPr sz="2200" spc="110" dirty="0">
                <a:latin typeface="Cambria"/>
                <a:cs typeface="Cambria"/>
              </a:rPr>
              <a:t>information</a:t>
            </a:r>
            <a:r>
              <a:rPr sz="2200" spc="250" dirty="0">
                <a:latin typeface="Cambria"/>
                <a:cs typeface="Cambria"/>
              </a:rPr>
              <a:t> </a:t>
            </a:r>
            <a:r>
              <a:rPr sz="2200" spc="110" dirty="0">
                <a:latin typeface="Cambria"/>
                <a:cs typeface="Cambria"/>
              </a:rPr>
              <a:t>already</a:t>
            </a:r>
            <a:r>
              <a:rPr sz="2200" spc="229" dirty="0">
                <a:latin typeface="Cambria"/>
                <a:cs typeface="Cambria"/>
              </a:rPr>
              <a:t> </a:t>
            </a:r>
            <a:r>
              <a:rPr sz="2200" spc="114" dirty="0">
                <a:latin typeface="Cambria"/>
                <a:cs typeface="Cambria"/>
              </a:rPr>
              <a:t>well-documented</a:t>
            </a:r>
            <a:r>
              <a:rPr sz="2200" spc="300" dirty="0">
                <a:latin typeface="Cambria"/>
                <a:cs typeface="Cambria"/>
              </a:rPr>
              <a:t> </a:t>
            </a:r>
            <a:r>
              <a:rPr sz="2200" spc="95" dirty="0">
                <a:latin typeface="Cambria"/>
                <a:cs typeface="Cambria"/>
              </a:rPr>
              <a:t>(e.g.</a:t>
            </a:r>
            <a:r>
              <a:rPr sz="2200" spc="229" dirty="0">
                <a:latin typeface="Cambria"/>
                <a:cs typeface="Cambria"/>
              </a:rPr>
              <a:t> </a:t>
            </a:r>
            <a:r>
              <a:rPr sz="2200" spc="130" dirty="0">
                <a:latin typeface="Cambria"/>
                <a:cs typeface="Cambria"/>
              </a:rPr>
              <a:t>in</a:t>
            </a:r>
            <a:r>
              <a:rPr sz="2200" spc="235" dirty="0">
                <a:latin typeface="Cambria"/>
                <a:cs typeface="Cambria"/>
              </a:rPr>
              <a:t> </a:t>
            </a:r>
            <a:r>
              <a:rPr sz="2200" spc="125" dirty="0">
                <a:latin typeface="Cambria"/>
                <a:cs typeface="Cambria"/>
              </a:rPr>
              <a:t>self-study </a:t>
            </a:r>
            <a:r>
              <a:rPr sz="2200" spc="-470" dirty="0">
                <a:latin typeface="Cambria"/>
                <a:cs typeface="Cambria"/>
              </a:rPr>
              <a:t> </a:t>
            </a:r>
            <a:r>
              <a:rPr sz="2200" spc="40" dirty="0">
                <a:latin typeface="Cambria"/>
                <a:cs typeface="Cambria"/>
              </a:rPr>
              <a:t>report)</a:t>
            </a:r>
            <a:endParaRPr sz="2200">
              <a:latin typeface="Cambria"/>
              <a:cs typeface="Cambria"/>
            </a:endParaRPr>
          </a:p>
          <a:p>
            <a:pPr>
              <a:lnSpc>
                <a:spcPct val="100000"/>
              </a:lnSpc>
              <a:spcBef>
                <a:spcPts val="45"/>
              </a:spcBef>
              <a:buFont typeface="Arial MT"/>
              <a:buChar char="•"/>
            </a:pPr>
            <a:endParaRPr sz="2650">
              <a:latin typeface="Cambria"/>
              <a:cs typeface="Cambria"/>
            </a:endParaRPr>
          </a:p>
          <a:p>
            <a:pPr marL="354965" marR="63500" indent="-342900">
              <a:lnSpc>
                <a:spcPts val="2110"/>
              </a:lnSpc>
              <a:buFont typeface="Arial MT"/>
              <a:buChar char="•"/>
              <a:tabLst>
                <a:tab pos="354965" algn="l"/>
                <a:tab pos="355600" algn="l"/>
              </a:tabLst>
            </a:pPr>
            <a:r>
              <a:rPr sz="2200" spc="125" dirty="0">
                <a:latin typeface="Cambria"/>
                <a:cs typeface="Cambria"/>
              </a:rPr>
              <a:t>Don’t</a:t>
            </a:r>
            <a:r>
              <a:rPr sz="2200" spc="254" dirty="0">
                <a:latin typeface="Cambria"/>
                <a:cs typeface="Cambria"/>
              </a:rPr>
              <a:t> </a:t>
            </a:r>
            <a:r>
              <a:rPr sz="2200" spc="60" dirty="0">
                <a:latin typeface="Cambria"/>
                <a:cs typeface="Cambria"/>
              </a:rPr>
              <a:t>give</a:t>
            </a:r>
            <a:r>
              <a:rPr sz="2200" spc="245" dirty="0">
                <a:latin typeface="Cambria"/>
                <a:cs typeface="Cambria"/>
              </a:rPr>
              <a:t> </a:t>
            </a:r>
            <a:r>
              <a:rPr sz="2200" spc="135" dirty="0">
                <a:latin typeface="Cambria"/>
                <a:cs typeface="Cambria"/>
              </a:rPr>
              <a:t>solutions/advices</a:t>
            </a:r>
            <a:r>
              <a:rPr sz="2200" spc="280" dirty="0">
                <a:latin typeface="Cambria"/>
                <a:cs typeface="Cambria"/>
              </a:rPr>
              <a:t> </a:t>
            </a:r>
            <a:r>
              <a:rPr sz="2200" spc="75" dirty="0">
                <a:latin typeface="Cambria"/>
                <a:cs typeface="Cambria"/>
              </a:rPr>
              <a:t>to</a:t>
            </a:r>
            <a:r>
              <a:rPr sz="2200" spc="215" dirty="0">
                <a:latin typeface="Cambria"/>
                <a:cs typeface="Cambria"/>
              </a:rPr>
              <a:t> </a:t>
            </a:r>
            <a:r>
              <a:rPr sz="2200" spc="114" dirty="0">
                <a:latin typeface="Cambria"/>
                <a:cs typeface="Cambria"/>
              </a:rPr>
              <a:t>problems</a:t>
            </a:r>
            <a:r>
              <a:rPr sz="2200" spc="240" dirty="0">
                <a:latin typeface="Cambria"/>
                <a:cs typeface="Cambria"/>
              </a:rPr>
              <a:t> </a:t>
            </a:r>
            <a:r>
              <a:rPr sz="2200" spc="90" dirty="0">
                <a:latin typeface="Cambria"/>
                <a:cs typeface="Cambria"/>
              </a:rPr>
              <a:t>identified</a:t>
            </a:r>
            <a:r>
              <a:rPr sz="2200" spc="215" dirty="0">
                <a:latin typeface="Cambria"/>
                <a:cs typeface="Cambria"/>
              </a:rPr>
              <a:t> </a:t>
            </a:r>
            <a:r>
              <a:rPr sz="2200" spc="-5" dirty="0">
                <a:latin typeface="Cambria"/>
                <a:cs typeface="Cambria"/>
              </a:rPr>
              <a:t>–</a:t>
            </a:r>
            <a:r>
              <a:rPr sz="2200" spc="215" dirty="0">
                <a:latin typeface="Cambria"/>
                <a:cs typeface="Cambria"/>
              </a:rPr>
              <a:t> </a:t>
            </a:r>
            <a:r>
              <a:rPr sz="2200" spc="135" dirty="0">
                <a:latin typeface="Cambria"/>
                <a:cs typeface="Cambria"/>
              </a:rPr>
              <a:t>no </a:t>
            </a:r>
            <a:r>
              <a:rPr sz="2200" spc="-470" dirty="0">
                <a:latin typeface="Cambria"/>
                <a:cs typeface="Cambria"/>
              </a:rPr>
              <a:t> </a:t>
            </a:r>
            <a:r>
              <a:rPr sz="2200" spc="120" dirty="0">
                <a:latin typeface="Cambria"/>
                <a:cs typeface="Cambria"/>
              </a:rPr>
              <a:t>need</a:t>
            </a:r>
            <a:r>
              <a:rPr sz="2200" spc="215" dirty="0">
                <a:latin typeface="Cambria"/>
                <a:cs typeface="Cambria"/>
              </a:rPr>
              <a:t> </a:t>
            </a:r>
            <a:r>
              <a:rPr sz="2200" spc="85" dirty="0">
                <a:latin typeface="Cambria"/>
                <a:cs typeface="Cambria"/>
              </a:rPr>
              <a:t>to</a:t>
            </a:r>
            <a:r>
              <a:rPr sz="2200" spc="215" dirty="0">
                <a:latin typeface="Cambria"/>
                <a:cs typeface="Cambria"/>
              </a:rPr>
              <a:t> </a:t>
            </a:r>
            <a:r>
              <a:rPr sz="2200" spc="70" dirty="0">
                <a:latin typeface="Cambria"/>
                <a:cs typeface="Cambria"/>
              </a:rPr>
              <a:t>tell</a:t>
            </a:r>
            <a:r>
              <a:rPr sz="2200" spc="240" dirty="0">
                <a:latin typeface="Cambria"/>
                <a:cs typeface="Cambria"/>
              </a:rPr>
              <a:t> </a:t>
            </a:r>
            <a:r>
              <a:rPr sz="2200" spc="95" dirty="0">
                <a:latin typeface="Cambria"/>
                <a:cs typeface="Cambria"/>
              </a:rPr>
              <a:t>how</a:t>
            </a:r>
            <a:r>
              <a:rPr sz="2200" spc="215" dirty="0">
                <a:latin typeface="Cambria"/>
                <a:cs typeface="Cambria"/>
              </a:rPr>
              <a:t> </a:t>
            </a:r>
            <a:r>
              <a:rPr sz="2200" spc="135" dirty="0">
                <a:latin typeface="Cambria"/>
                <a:cs typeface="Cambria"/>
              </a:rPr>
              <a:t>you</a:t>
            </a:r>
            <a:r>
              <a:rPr sz="2200" spc="215" dirty="0">
                <a:latin typeface="Cambria"/>
                <a:cs typeface="Cambria"/>
              </a:rPr>
              <a:t> </a:t>
            </a:r>
            <a:r>
              <a:rPr sz="2200" spc="105" dirty="0">
                <a:latin typeface="Cambria"/>
                <a:cs typeface="Cambria"/>
              </a:rPr>
              <a:t>would</a:t>
            </a:r>
            <a:r>
              <a:rPr sz="2200" spc="235" dirty="0">
                <a:latin typeface="Cambria"/>
                <a:cs typeface="Cambria"/>
              </a:rPr>
              <a:t> </a:t>
            </a:r>
            <a:r>
              <a:rPr sz="2200" spc="130" dirty="0">
                <a:latin typeface="Cambria"/>
                <a:cs typeface="Cambria"/>
              </a:rPr>
              <a:t>have</a:t>
            </a:r>
            <a:r>
              <a:rPr sz="2200" spc="240" dirty="0">
                <a:latin typeface="Cambria"/>
                <a:cs typeface="Cambria"/>
              </a:rPr>
              <a:t> </a:t>
            </a:r>
            <a:r>
              <a:rPr sz="2200" spc="180" dirty="0">
                <a:latin typeface="Cambria"/>
                <a:cs typeface="Cambria"/>
              </a:rPr>
              <a:t>run</a:t>
            </a:r>
            <a:r>
              <a:rPr sz="2200" spc="215" dirty="0">
                <a:latin typeface="Cambria"/>
                <a:cs typeface="Cambria"/>
              </a:rPr>
              <a:t> </a:t>
            </a:r>
            <a:r>
              <a:rPr sz="2200" spc="135" dirty="0">
                <a:latin typeface="Cambria"/>
                <a:cs typeface="Cambria"/>
              </a:rPr>
              <a:t>the</a:t>
            </a:r>
            <a:r>
              <a:rPr sz="2200" spc="215" dirty="0">
                <a:latin typeface="Cambria"/>
                <a:cs typeface="Cambria"/>
              </a:rPr>
              <a:t> </a:t>
            </a:r>
            <a:r>
              <a:rPr sz="2200" spc="114" dirty="0">
                <a:latin typeface="Cambria"/>
                <a:cs typeface="Cambria"/>
              </a:rPr>
              <a:t>program</a:t>
            </a:r>
            <a:endParaRPr sz="2200">
              <a:latin typeface="Cambria"/>
              <a:cs typeface="Cambria"/>
            </a:endParaRPr>
          </a:p>
          <a:p>
            <a:pPr>
              <a:lnSpc>
                <a:spcPct val="100000"/>
              </a:lnSpc>
              <a:spcBef>
                <a:spcPts val="25"/>
              </a:spcBef>
              <a:buFont typeface="Arial MT"/>
              <a:buChar char="•"/>
            </a:pPr>
            <a:endParaRPr sz="2250">
              <a:latin typeface="Cambria"/>
              <a:cs typeface="Cambria"/>
            </a:endParaRPr>
          </a:p>
          <a:p>
            <a:pPr marL="355600" indent="-342900">
              <a:lnSpc>
                <a:spcPct val="100000"/>
              </a:lnSpc>
              <a:buFont typeface="Arial MT"/>
              <a:buChar char="•"/>
              <a:tabLst>
                <a:tab pos="354965" algn="l"/>
                <a:tab pos="355600" algn="l"/>
              </a:tabLst>
            </a:pPr>
            <a:r>
              <a:rPr sz="2200" spc="125" dirty="0">
                <a:latin typeface="Cambria"/>
                <a:cs typeface="Cambria"/>
              </a:rPr>
              <a:t>Don’t</a:t>
            </a:r>
            <a:r>
              <a:rPr sz="2200" spc="250" dirty="0">
                <a:latin typeface="Cambria"/>
                <a:cs typeface="Cambria"/>
              </a:rPr>
              <a:t> </a:t>
            </a:r>
            <a:r>
              <a:rPr sz="2200" spc="130" dirty="0">
                <a:latin typeface="Cambria"/>
                <a:cs typeface="Cambria"/>
              </a:rPr>
              <a:t>compare</a:t>
            </a:r>
            <a:r>
              <a:rPr sz="2200" spc="235" dirty="0">
                <a:latin typeface="Cambria"/>
                <a:cs typeface="Cambria"/>
              </a:rPr>
              <a:t> </a:t>
            </a:r>
            <a:r>
              <a:rPr sz="2200" spc="95" dirty="0">
                <a:latin typeface="Cambria"/>
                <a:cs typeface="Cambria"/>
              </a:rPr>
              <a:t>with</a:t>
            </a:r>
            <a:r>
              <a:rPr sz="2200" spc="204" dirty="0">
                <a:latin typeface="Cambria"/>
                <a:cs typeface="Cambria"/>
              </a:rPr>
              <a:t> </a:t>
            </a:r>
            <a:r>
              <a:rPr sz="2200" spc="105" dirty="0">
                <a:latin typeface="Cambria"/>
                <a:cs typeface="Cambria"/>
              </a:rPr>
              <a:t>your</a:t>
            </a:r>
            <a:r>
              <a:rPr sz="2200" spc="235" dirty="0">
                <a:latin typeface="Cambria"/>
                <a:cs typeface="Cambria"/>
              </a:rPr>
              <a:t> </a:t>
            </a:r>
            <a:r>
              <a:rPr sz="2200" spc="95" dirty="0">
                <a:latin typeface="Cambria"/>
                <a:cs typeface="Cambria"/>
              </a:rPr>
              <a:t>own</a:t>
            </a:r>
            <a:r>
              <a:rPr sz="2200" spc="229" dirty="0">
                <a:latin typeface="Cambria"/>
                <a:cs typeface="Cambria"/>
              </a:rPr>
              <a:t> </a:t>
            </a:r>
            <a:r>
              <a:rPr sz="2200" spc="125" dirty="0">
                <a:latin typeface="Cambria"/>
                <a:cs typeface="Cambria"/>
              </a:rPr>
              <a:t>institution</a:t>
            </a:r>
            <a:r>
              <a:rPr sz="2200" spc="225" dirty="0">
                <a:latin typeface="Cambria"/>
                <a:cs typeface="Cambria"/>
              </a:rPr>
              <a:t> </a:t>
            </a:r>
            <a:r>
              <a:rPr sz="2200" spc="135" dirty="0">
                <a:latin typeface="Cambria"/>
                <a:cs typeface="Cambria"/>
              </a:rPr>
              <a:t>/program</a:t>
            </a:r>
            <a:endParaRPr sz="2200">
              <a:latin typeface="Cambria"/>
              <a:cs typeface="Cambria"/>
            </a:endParaRPr>
          </a:p>
          <a:p>
            <a:pPr>
              <a:lnSpc>
                <a:spcPct val="100000"/>
              </a:lnSpc>
              <a:spcBef>
                <a:spcPts val="45"/>
              </a:spcBef>
              <a:buFont typeface="Arial MT"/>
              <a:buChar char="•"/>
            </a:pPr>
            <a:endParaRPr sz="2650">
              <a:latin typeface="Cambria"/>
              <a:cs typeface="Cambria"/>
            </a:endParaRPr>
          </a:p>
          <a:p>
            <a:pPr marL="354965" marR="5080" indent="-342900">
              <a:lnSpc>
                <a:spcPts val="2110"/>
              </a:lnSpc>
              <a:buFont typeface="Arial MT"/>
              <a:buChar char="•"/>
              <a:tabLst>
                <a:tab pos="354965" algn="l"/>
                <a:tab pos="355600" algn="l"/>
              </a:tabLst>
            </a:pPr>
            <a:r>
              <a:rPr sz="2200" spc="125" dirty="0">
                <a:latin typeface="Cambria"/>
                <a:cs typeface="Cambria"/>
              </a:rPr>
              <a:t>Don’t</a:t>
            </a:r>
            <a:r>
              <a:rPr sz="2200" spc="260" dirty="0">
                <a:latin typeface="Cambria"/>
                <a:cs typeface="Cambria"/>
              </a:rPr>
              <a:t> </a:t>
            </a:r>
            <a:r>
              <a:rPr sz="2200" spc="120" dirty="0">
                <a:latin typeface="Cambria"/>
                <a:cs typeface="Cambria"/>
              </a:rPr>
              <a:t>group</a:t>
            </a:r>
            <a:r>
              <a:rPr sz="2200" spc="220" dirty="0">
                <a:latin typeface="Cambria"/>
                <a:cs typeface="Cambria"/>
              </a:rPr>
              <a:t> </a:t>
            </a:r>
            <a:r>
              <a:rPr sz="2200" spc="85" dirty="0">
                <a:latin typeface="Cambria"/>
                <a:cs typeface="Cambria"/>
              </a:rPr>
              <a:t>diverse</a:t>
            </a:r>
            <a:r>
              <a:rPr sz="2200" spc="260" dirty="0">
                <a:latin typeface="Cambria"/>
                <a:cs typeface="Cambria"/>
              </a:rPr>
              <a:t> </a:t>
            </a:r>
            <a:r>
              <a:rPr sz="2200" spc="125" dirty="0">
                <a:latin typeface="Cambria"/>
                <a:cs typeface="Cambria"/>
              </a:rPr>
              <a:t>stakeholders</a:t>
            </a:r>
            <a:r>
              <a:rPr sz="2200" spc="285" dirty="0">
                <a:latin typeface="Cambria"/>
                <a:cs typeface="Cambria"/>
              </a:rPr>
              <a:t> </a:t>
            </a:r>
            <a:r>
              <a:rPr sz="2200" spc="130" dirty="0">
                <a:latin typeface="Cambria"/>
                <a:cs typeface="Cambria"/>
              </a:rPr>
              <a:t>in</a:t>
            </a:r>
            <a:r>
              <a:rPr sz="2200" spc="220" dirty="0">
                <a:latin typeface="Cambria"/>
                <a:cs typeface="Cambria"/>
              </a:rPr>
              <a:t> </a:t>
            </a:r>
            <a:r>
              <a:rPr sz="2200" spc="195" dirty="0">
                <a:latin typeface="Cambria"/>
                <a:cs typeface="Cambria"/>
              </a:rPr>
              <a:t>a</a:t>
            </a:r>
            <a:r>
              <a:rPr sz="2200" spc="215" dirty="0">
                <a:latin typeface="Cambria"/>
                <a:cs typeface="Cambria"/>
              </a:rPr>
              <a:t> </a:t>
            </a:r>
            <a:r>
              <a:rPr sz="2200" spc="95" dirty="0">
                <a:latin typeface="Cambria"/>
                <a:cs typeface="Cambria"/>
              </a:rPr>
              <a:t>joint</a:t>
            </a:r>
            <a:r>
              <a:rPr sz="2200" spc="220" dirty="0">
                <a:latin typeface="Cambria"/>
                <a:cs typeface="Cambria"/>
              </a:rPr>
              <a:t> </a:t>
            </a:r>
            <a:r>
              <a:rPr sz="2200" spc="125" dirty="0">
                <a:latin typeface="Cambria"/>
                <a:cs typeface="Cambria"/>
              </a:rPr>
              <a:t>feedback </a:t>
            </a:r>
            <a:r>
              <a:rPr sz="2200" spc="130" dirty="0">
                <a:latin typeface="Cambria"/>
                <a:cs typeface="Cambria"/>
              </a:rPr>
              <a:t> </a:t>
            </a:r>
            <a:r>
              <a:rPr sz="2200" spc="150" dirty="0">
                <a:latin typeface="Cambria"/>
                <a:cs typeface="Cambria"/>
              </a:rPr>
              <a:t>session,</a:t>
            </a:r>
            <a:r>
              <a:rPr sz="2200" spc="260" dirty="0">
                <a:latin typeface="Cambria"/>
                <a:cs typeface="Cambria"/>
              </a:rPr>
              <a:t> </a:t>
            </a:r>
            <a:r>
              <a:rPr sz="2200" spc="165" dirty="0">
                <a:latin typeface="Cambria"/>
                <a:cs typeface="Cambria"/>
              </a:rPr>
              <a:t>e.g.</a:t>
            </a:r>
            <a:r>
              <a:rPr sz="2200" spc="215" dirty="0">
                <a:latin typeface="Cambria"/>
                <a:cs typeface="Cambria"/>
              </a:rPr>
              <a:t> </a:t>
            </a:r>
            <a:r>
              <a:rPr sz="2200" spc="114" dirty="0">
                <a:latin typeface="Cambria"/>
                <a:cs typeface="Cambria"/>
              </a:rPr>
              <a:t>employers,</a:t>
            </a:r>
            <a:r>
              <a:rPr sz="2200" spc="260" dirty="0">
                <a:latin typeface="Cambria"/>
                <a:cs typeface="Cambria"/>
              </a:rPr>
              <a:t> </a:t>
            </a:r>
            <a:r>
              <a:rPr sz="2200" spc="170" dirty="0">
                <a:latin typeface="Cambria"/>
                <a:cs typeface="Cambria"/>
              </a:rPr>
              <a:t>alumni</a:t>
            </a:r>
            <a:r>
              <a:rPr sz="2200" spc="245" dirty="0">
                <a:latin typeface="Cambria"/>
                <a:cs typeface="Cambria"/>
              </a:rPr>
              <a:t> </a:t>
            </a:r>
            <a:r>
              <a:rPr sz="2200" spc="180" dirty="0">
                <a:latin typeface="Cambria"/>
                <a:cs typeface="Cambria"/>
              </a:rPr>
              <a:t>and</a:t>
            </a:r>
            <a:r>
              <a:rPr sz="2200" spc="215" dirty="0">
                <a:latin typeface="Cambria"/>
                <a:cs typeface="Cambria"/>
              </a:rPr>
              <a:t> </a:t>
            </a:r>
            <a:r>
              <a:rPr sz="2200" spc="135" dirty="0">
                <a:latin typeface="Cambria"/>
                <a:cs typeface="Cambria"/>
              </a:rPr>
              <a:t>parents</a:t>
            </a:r>
            <a:r>
              <a:rPr sz="2200" spc="220" dirty="0">
                <a:latin typeface="Cambria"/>
                <a:cs typeface="Cambria"/>
              </a:rPr>
              <a:t> </a:t>
            </a:r>
            <a:r>
              <a:rPr sz="2200" spc="105" dirty="0">
                <a:latin typeface="Cambria"/>
                <a:cs typeface="Cambria"/>
              </a:rPr>
              <a:t>all</a:t>
            </a:r>
            <a:r>
              <a:rPr sz="2200" spc="215" dirty="0">
                <a:latin typeface="Cambria"/>
                <a:cs typeface="Cambria"/>
              </a:rPr>
              <a:t> </a:t>
            </a:r>
            <a:r>
              <a:rPr sz="2200" spc="95" dirty="0">
                <a:latin typeface="Cambria"/>
                <a:cs typeface="Cambria"/>
              </a:rPr>
              <a:t>together</a:t>
            </a:r>
            <a:endParaRPr sz="2200">
              <a:latin typeface="Cambria"/>
              <a:cs typeface="Cambria"/>
            </a:endParaRPr>
          </a:p>
        </p:txBody>
      </p:sp>
      <p:pic>
        <p:nvPicPr>
          <p:cNvPr id="4" name="object 2">
            <a:extLst>
              <a:ext uri="{FF2B5EF4-FFF2-40B4-BE49-F238E27FC236}">
                <a16:creationId xmlns:a16="http://schemas.microsoft.com/office/drawing/2014/main" id="{3A235E91-C6C8-496D-8FC1-4BED25C7FA3A}"/>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3172" y="635047"/>
            <a:ext cx="1898650" cy="635000"/>
          </a:xfrm>
          <a:prstGeom prst="rect">
            <a:avLst/>
          </a:prstGeom>
        </p:spPr>
        <p:txBody>
          <a:bodyPr vert="horz" wrap="square" lIns="0" tIns="12065" rIns="0" bIns="0" rtlCol="0">
            <a:spAutoFit/>
          </a:bodyPr>
          <a:lstStyle/>
          <a:p>
            <a:pPr marL="12700">
              <a:lnSpc>
                <a:spcPct val="100000"/>
              </a:lnSpc>
              <a:spcBef>
                <a:spcPts val="95"/>
              </a:spcBef>
            </a:pPr>
            <a:r>
              <a:rPr sz="4000" b="0" u="heavy" spc="545" dirty="0">
                <a:solidFill>
                  <a:srgbClr val="BF0000"/>
                </a:solidFill>
                <a:uFill>
                  <a:solidFill>
                    <a:srgbClr val="BF0000"/>
                  </a:solidFill>
                </a:uFill>
                <a:latin typeface="Cambria"/>
                <a:cs typeface="Cambria"/>
              </a:rPr>
              <a:t>D</a:t>
            </a:r>
            <a:r>
              <a:rPr sz="4000" b="0" u="heavy" spc="580" dirty="0">
                <a:solidFill>
                  <a:srgbClr val="BF0000"/>
                </a:solidFill>
                <a:uFill>
                  <a:solidFill>
                    <a:srgbClr val="BF0000"/>
                  </a:solidFill>
                </a:uFill>
                <a:latin typeface="Cambria"/>
                <a:cs typeface="Cambria"/>
              </a:rPr>
              <a:t>O</a:t>
            </a:r>
            <a:r>
              <a:rPr sz="4000" b="0" u="heavy" spc="229" dirty="0">
                <a:solidFill>
                  <a:srgbClr val="BF0000"/>
                </a:solidFill>
                <a:uFill>
                  <a:solidFill>
                    <a:srgbClr val="BF0000"/>
                  </a:solidFill>
                </a:uFill>
                <a:latin typeface="Cambria"/>
                <a:cs typeface="Cambria"/>
              </a:rPr>
              <a:t>N</a:t>
            </a:r>
            <a:r>
              <a:rPr sz="4000" b="0" u="heavy" spc="-10" dirty="0">
                <a:solidFill>
                  <a:srgbClr val="BF0000"/>
                </a:solidFill>
                <a:uFill>
                  <a:solidFill>
                    <a:srgbClr val="BF0000"/>
                  </a:solidFill>
                </a:uFill>
                <a:latin typeface="Cambria"/>
                <a:cs typeface="Cambria"/>
              </a:rPr>
              <a:t>’</a:t>
            </a:r>
            <a:r>
              <a:rPr sz="4000" b="0" u="heavy" spc="60" dirty="0">
                <a:solidFill>
                  <a:srgbClr val="BF0000"/>
                </a:solidFill>
                <a:uFill>
                  <a:solidFill>
                    <a:srgbClr val="BF0000"/>
                  </a:solidFill>
                </a:uFill>
                <a:latin typeface="Cambria"/>
                <a:cs typeface="Cambria"/>
              </a:rPr>
              <a:t>T</a:t>
            </a:r>
            <a:r>
              <a:rPr sz="4000" b="0" u="heavy" spc="355" dirty="0">
                <a:solidFill>
                  <a:srgbClr val="BF0000"/>
                </a:solidFill>
                <a:uFill>
                  <a:solidFill>
                    <a:srgbClr val="BF0000"/>
                  </a:solidFill>
                </a:uFill>
                <a:latin typeface="Cambria"/>
                <a:cs typeface="Cambria"/>
              </a:rPr>
              <a:t>s</a:t>
            </a:r>
            <a:endParaRPr sz="4000">
              <a:latin typeface="Cambria"/>
              <a:cs typeface="Cambria"/>
            </a:endParaRPr>
          </a:p>
        </p:txBody>
      </p:sp>
      <p:sp>
        <p:nvSpPr>
          <p:cNvPr id="3" name="object 3"/>
          <p:cNvSpPr txBox="1"/>
          <p:nvPr/>
        </p:nvSpPr>
        <p:spPr>
          <a:xfrm>
            <a:off x="1308674" y="1895297"/>
            <a:ext cx="7878445" cy="3911600"/>
          </a:xfrm>
          <a:prstGeom prst="rect">
            <a:avLst/>
          </a:prstGeom>
        </p:spPr>
        <p:txBody>
          <a:bodyPr vert="horz" wrap="square" lIns="0" tIns="85725" rIns="0" bIns="0" rtlCol="0">
            <a:spAutoFit/>
          </a:bodyPr>
          <a:lstStyle/>
          <a:p>
            <a:pPr marL="354965" marR="242570" indent="-342900">
              <a:lnSpc>
                <a:spcPts val="2400"/>
              </a:lnSpc>
              <a:spcBef>
                <a:spcPts val="675"/>
              </a:spcBef>
              <a:buFont typeface="Arial MT"/>
              <a:buChar char="•"/>
              <a:tabLst>
                <a:tab pos="354965" algn="l"/>
                <a:tab pos="355600" algn="l"/>
              </a:tabLst>
            </a:pPr>
            <a:r>
              <a:rPr sz="2500" spc="145" dirty="0">
                <a:latin typeface="Cambria"/>
                <a:cs typeface="Cambria"/>
              </a:rPr>
              <a:t>Don’t</a:t>
            </a:r>
            <a:r>
              <a:rPr sz="2500" spc="240" dirty="0">
                <a:latin typeface="Cambria"/>
                <a:cs typeface="Cambria"/>
              </a:rPr>
              <a:t> </a:t>
            </a:r>
            <a:r>
              <a:rPr sz="2500" spc="140" dirty="0">
                <a:latin typeface="Cambria"/>
                <a:cs typeface="Cambria"/>
              </a:rPr>
              <a:t>group</a:t>
            </a:r>
            <a:r>
              <a:rPr sz="2500" spc="270" dirty="0">
                <a:latin typeface="Cambria"/>
                <a:cs typeface="Cambria"/>
              </a:rPr>
              <a:t> </a:t>
            </a:r>
            <a:r>
              <a:rPr sz="2500" spc="310" dirty="0">
                <a:latin typeface="Cambria"/>
                <a:cs typeface="Cambria"/>
              </a:rPr>
              <a:t>HOD,</a:t>
            </a:r>
            <a:r>
              <a:rPr sz="2500" spc="270" dirty="0">
                <a:latin typeface="Cambria"/>
                <a:cs typeface="Cambria"/>
              </a:rPr>
              <a:t> </a:t>
            </a:r>
            <a:r>
              <a:rPr sz="2500" spc="120" dirty="0">
                <a:latin typeface="Cambria"/>
                <a:cs typeface="Cambria"/>
              </a:rPr>
              <a:t>senior</a:t>
            </a:r>
            <a:r>
              <a:rPr sz="2500" spc="270" dirty="0">
                <a:latin typeface="Cambria"/>
                <a:cs typeface="Cambria"/>
              </a:rPr>
              <a:t> </a:t>
            </a:r>
            <a:r>
              <a:rPr sz="2500" spc="114" dirty="0">
                <a:latin typeface="Cambria"/>
                <a:cs typeface="Cambria"/>
              </a:rPr>
              <a:t>Professors</a:t>
            </a:r>
            <a:r>
              <a:rPr sz="2500" spc="270" dirty="0">
                <a:latin typeface="Cambria"/>
                <a:cs typeface="Cambria"/>
              </a:rPr>
              <a:t> </a:t>
            </a:r>
            <a:r>
              <a:rPr sz="2500" spc="210" dirty="0">
                <a:latin typeface="Cambria"/>
                <a:cs typeface="Cambria"/>
              </a:rPr>
              <a:t>and</a:t>
            </a:r>
            <a:r>
              <a:rPr sz="2500" spc="245" dirty="0">
                <a:latin typeface="Cambria"/>
                <a:cs typeface="Cambria"/>
              </a:rPr>
              <a:t> </a:t>
            </a:r>
            <a:r>
              <a:rPr sz="2500" spc="130" dirty="0">
                <a:latin typeface="Cambria"/>
                <a:cs typeface="Cambria"/>
              </a:rPr>
              <a:t>junior </a:t>
            </a:r>
            <a:r>
              <a:rPr sz="2500" spc="-535" dirty="0">
                <a:latin typeface="Cambria"/>
                <a:cs typeface="Cambria"/>
              </a:rPr>
              <a:t> </a:t>
            </a:r>
            <a:r>
              <a:rPr sz="2500" spc="125" dirty="0">
                <a:latin typeface="Cambria"/>
                <a:cs typeface="Cambria"/>
              </a:rPr>
              <a:t>staff</a:t>
            </a:r>
            <a:r>
              <a:rPr sz="2500" spc="240" dirty="0">
                <a:latin typeface="Cambria"/>
                <a:cs typeface="Cambria"/>
              </a:rPr>
              <a:t> </a:t>
            </a:r>
            <a:r>
              <a:rPr sz="2500" spc="150" dirty="0">
                <a:latin typeface="Cambria"/>
                <a:cs typeface="Cambria"/>
              </a:rPr>
              <a:t>in</a:t>
            </a:r>
            <a:r>
              <a:rPr sz="2500" spc="265" dirty="0">
                <a:latin typeface="Cambria"/>
                <a:cs typeface="Cambria"/>
              </a:rPr>
              <a:t> </a:t>
            </a:r>
            <a:r>
              <a:rPr sz="2500" spc="225" dirty="0">
                <a:latin typeface="Cambria"/>
                <a:cs typeface="Cambria"/>
              </a:rPr>
              <a:t>a</a:t>
            </a:r>
            <a:r>
              <a:rPr sz="2500" spc="245" dirty="0">
                <a:latin typeface="Cambria"/>
                <a:cs typeface="Cambria"/>
              </a:rPr>
              <a:t> </a:t>
            </a:r>
            <a:r>
              <a:rPr sz="2500" spc="125" dirty="0">
                <a:latin typeface="Cambria"/>
                <a:cs typeface="Cambria"/>
              </a:rPr>
              <a:t>single</a:t>
            </a:r>
            <a:r>
              <a:rPr sz="2500" spc="265" dirty="0">
                <a:latin typeface="Cambria"/>
                <a:cs typeface="Cambria"/>
              </a:rPr>
              <a:t> </a:t>
            </a:r>
            <a:r>
              <a:rPr sz="2500" spc="160" dirty="0">
                <a:latin typeface="Cambria"/>
                <a:cs typeface="Cambria"/>
              </a:rPr>
              <a:t>session</a:t>
            </a:r>
            <a:r>
              <a:rPr sz="2500" spc="270" dirty="0">
                <a:latin typeface="Cambria"/>
                <a:cs typeface="Cambria"/>
              </a:rPr>
              <a:t> </a:t>
            </a:r>
            <a:r>
              <a:rPr sz="2500" spc="55" dirty="0">
                <a:latin typeface="Cambria"/>
                <a:cs typeface="Cambria"/>
              </a:rPr>
              <a:t>for</a:t>
            </a:r>
            <a:r>
              <a:rPr sz="2500" spc="240" dirty="0">
                <a:latin typeface="Cambria"/>
                <a:cs typeface="Cambria"/>
              </a:rPr>
              <a:t> </a:t>
            </a:r>
            <a:r>
              <a:rPr sz="2500" spc="145" dirty="0">
                <a:latin typeface="Cambria"/>
                <a:cs typeface="Cambria"/>
              </a:rPr>
              <a:t>faculty</a:t>
            </a:r>
            <a:r>
              <a:rPr sz="2500" spc="270" dirty="0">
                <a:latin typeface="Cambria"/>
                <a:cs typeface="Cambria"/>
              </a:rPr>
              <a:t> </a:t>
            </a:r>
            <a:r>
              <a:rPr sz="2500" spc="145" dirty="0">
                <a:latin typeface="Cambria"/>
                <a:cs typeface="Cambria"/>
              </a:rPr>
              <a:t>feedback</a:t>
            </a:r>
            <a:endParaRPr sz="2500">
              <a:latin typeface="Cambria"/>
              <a:cs typeface="Cambria"/>
            </a:endParaRPr>
          </a:p>
          <a:p>
            <a:pPr>
              <a:lnSpc>
                <a:spcPct val="100000"/>
              </a:lnSpc>
              <a:spcBef>
                <a:spcPts val="45"/>
              </a:spcBef>
              <a:buFont typeface="Arial MT"/>
              <a:buChar char="•"/>
            </a:pPr>
            <a:endParaRPr sz="3050">
              <a:latin typeface="Cambria"/>
              <a:cs typeface="Cambria"/>
            </a:endParaRPr>
          </a:p>
          <a:p>
            <a:pPr marL="354965" marR="794385" indent="-342900">
              <a:lnSpc>
                <a:spcPct val="80000"/>
              </a:lnSpc>
              <a:buFont typeface="Arial MT"/>
              <a:buChar char="•"/>
              <a:tabLst>
                <a:tab pos="354965" algn="l"/>
                <a:tab pos="355600" algn="l"/>
              </a:tabLst>
            </a:pPr>
            <a:r>
              <a:rPr sz="2500" spc="145" dirty="0">
                <a:latin typeface="Cambria"/>
                <a:cs typeface="Cambria"/>
              </a:rPr>
              <a:t>Don’t</a:t>
            </a:r>
            <a:r>
              <a:rPr sz="2500" spc="240" dirty="0">
                <a:latin typeface="Cambria"/>
                <a:cs typeface="Cambria"/>
              </a:rPr>
              <a:t> </a:t>
            </a:r>
            <a:r>
              <a:rPr sz="2500" spc="140" dirty="0">
                <a:latin typeface="Cambria"/>
                <a:cs typeface="Cambria"/>
              </a:rPr>
              <a:t>engage</a:t>
            </a:r>
            <a:r>
              <a:rPr sz="2500" spc="265" dirty="0">
                <a:latin typeface="Cambria"/>
                <a:cs typeface="Cambria"/>
              </a:rPr>
              <a:t> </a:t>
            </a:r>
            <a:r>
              <a:rPr sz="2500" spc="150" dirty="0">
                <a:latin typeface="Cambria"/>
                <a:cs typeface="Cambria"/>
              </a:rPr>
              <a:t>in</a:t>
            </a:r>
            <a:r>
              <a:rPr sz="2500" spc="240" dirty="0">
                <a:latin typeface="Cambria"/>
                <a:cs typeface="Cambria"/>
              </a:rPr>
              <a:t> </a:t>
            </a:r>
            <a:r>
              <a:rPr sz="2500" spc="145" dirty="0">
                <a:latin typeface="Cambria"/>
                <a:cs typeface="Cambria"/>
              </a:rPr>
              <a:t>non-accreditation</a:t>
            </a:r>
            <a:r>
              <a:rPr sz="2500" spc="320" dirty="0">
                <a:latin typeface="Cambria"/>
                <a:cs typeface="Cambria"/>
              </a:rPr>
              <a:t> </a:t>
            </a:r>
            <a:r>
              <a:rPr sz="2500" spc="105" dirty="0">
                <a:latin typeface="Cambria"/>
                <a:cs typeface="Cambria"/>
              </a:rPr>
              <a:t>activities </a:t>
            </a:r>
            <a:r>
              <a:rPr sz="2500" spc="-535" dirty="0">
                <a:latin typeface="Cambria"/>
                <a:cs typeface="Cambria"/>
              </a:rPr>
              <a:t> </a:t>
            </a:r>
            <a:r>
              <a:rPr sz="2500" spc="155" dirty="0">
                <a:latin typeface="Cambria"/>
                <a:cs typeface="Cambria"/>
              </a:rPr>
              <a:t>during</a:t>
            </a:r>
            <a:r>
              <a:rPr sz="2500" spc="265" dirty="0">
                <a:latin typeface="Cambria"/>
                <a:cs typeface="Cambria"/>
              </a:rPr>
              <a:t> </a:t>
            </a:r>
            <a:r>
              <a:rPr sz="2500" spc="145" dirty="0">
                <a:latin typeface="Cambria"/>
                <a:cs typeface="Cambria"/>
              </a:rPr>
              <a:t>the</a:t>
            </a:r>
            <a:r>
              <a:rPr sz="2500" spc="245" dirty="0">
                <a:latin typeface="Cambria"/>
                <a:cs typeface="Cambria"/>
              </a:rPr>
              <a:t> </a:t>
            </a:r>
            <a:r>
              <a:rPr sz="2500" spc="225" dirty="0">
                <a:latin typeface="Cambria"/>
                <a:cs typeface="Cambria"/>
              </a:rPr>
              <a:t>campus</a:t>
            </a:r>
            <a:r>
              <a:rPr sz="2500" spc="245" dirty="0">
                <a:latin typeface="Cambria"/>
                <a:cs typeface="Cambria"/>
              </a:rPr>
              <a:t> </a:t>
            </a:r>
            <a:r>
              <a:rPr sz="2500" spc="90" dirty="0">
                <a:latin typeface="Cambria"/>
                <a:cs typeface="Cambria"/>
              </a:rPr>
              <a:t>visit</a:t>
            </a:r>
            <a:endParaRPr sz="2500">
              <a:latin typeface="Cambria"/>
              <a:cs typeface="Cambria"/>
            </a:endParaRPr>
          </a:p>
          <a:p>
            <a:pPr>
              <a:lnSpc>
                <a:spcPct val="100000"/>
              </a:lnSpc>
              <a:spcBef>
                <a:spcPts val="25"/>
              </a:spcBef>
              <a:buFont typeface="Arial MT"/>
              <a:buChar char="•"/>
            </a:pPr>
            <a:endParaRPr sz="3050">
              <a:latin typeface="Cambria"/>
              <a:cs typeface="Cambria"/>
            </a:endParaRPr>
          </a:p>
          <a:p>
            <a:pPr marL="354965" marR="5080" indent="-342900">
              <a:lnSpc>
                <a:spcPct val="80000"/>
              </a:lnSpc>
              <a:buFont typeface="Arial MT"/>
              <a:buChar char="•"/>
              <a:tabLst>
                <a:tab pos="354965" algn="l"/>
                <a:tab pos="355600" algn="l"/>
              </a:tabLst>
            </a:pPr>
            <a:r>
              <a:rPr sz="2500" spc="145" dirty="0">
                <a:latin typeface="Cambria"/>
                <a:cs typeface="Cambria"/>
              </a:rPr>
              <a:t>Don’t</a:t>
            </a:r>
            <a:r>
              <a:rPr sz="2500" spc="240" dirty="0">
                <a:latin typeface="Cambria"/>
                <a:cs typeface="Cambria"/>
              </a:rPr>
              <a:t> </a:t>
            </a:r>
            <a:r>
              <a:rPr sz="2500" spc="125" dirty="0">
                <a:latin typeface="Cambria"/>
                <a:cs typeface="Cambria"/>
              </a:rPr>
              <a:t>be</a:t>
            </a:r>
            <a:r>
              <a:rPr sz="2500" spc="265" dirty="0">
                <a:latin typeface="Cambria"/>
                <a:cs typeface="Cambria"/>
              </a:rPr>
              <a:t> </a:t>
            </a:r>
            <a:r>
              <a:rPr sz="2500" spc="125" dirty="0">
                <a:latin typeface="Cambria"/>
                <a:cs typeface="Cambria"/>
              </a:rPr>
              <a:t>aloof,</a:t>
            </a:r>
            <a:r>
              <a:rPr sz="2500" spc="245" dirty="0">
                <a:latin typeface="Cambria"/>
                <a:cs typeface="Cambria"/>
              </a:rPr>
              <a:t> </a:t>
            </a:r>
            <a:r>
              <a:rPr sz="2500" spc="155" dirty="0">
                <a:latin typeface="Cambria"/>
                <a:cs typeface="Cambria"/>
              </a:rPr>
              <a:t>abusive</a:t>
            </a:r>
            <a:r>
              <a:rPr sz="2500" spc="265" dirty="0">
                <a:latin typeface="Cambria"/>
                <a:cs typeface="Cambria"/>
              </a:rPr>
              <a:t> </a:t>
            </a:r>
            <a:r>
              <a:rPr sz="2500" spc="-5" dirty="0">
                <a:latin typeface="Cambria"/>
                <a:cs typeface="Cambria"/>
              </a:rPr>
              <a:t>–</a:t>
            </a:r>
            <a:r>
              <a:rPr sz="2500" spc="245" dirty="0">
                <a:latin typeface="Cambria"/>
                <a:cs typeface="Cambria"/>
              </a:rPr>
              <a:t> </a:t>
            </a:r>
            <a:r>
              <a:rPr sz="2500" spc="195" dirty="0">
                <a:latin typeface="Cambria"/>
                <a:cs typeface="Cambria"/>
              </a:rPr>
              <a:t>but</a:t>
            </a:r>
            <a:r>
              <a:rPr sz="2500" spc="240" dirty="0">
                <a:latin typeface="Cambria"/>
                <a:cs typeface="Cambria"/>
              </a:rPr>
              <a:t> </a:t>
            </a:r>
            <a:r>
              <a:rPr sz="2500" spc="180" dirty="0">
                <a:latin typeface="Cambria"/>
                <a:cs typeface="Cambria"/>
              </a:rPr>
              <a:t>should</a:t>
            </a:r>
            <a:r>
              <a:rPr sz="2500" spc="270" dirty="0">
                <a:latin typeface="Cambria"/>
                <a:cs typeface="Cambria"/>
              </a:rPr>
              <a:t> </a:t>
            </a:r>
            <a:r>
              <a:rPr sz="2500" spc="125" dirty="0">
                <a:latin typeface="Cambria"/>
                <a:cs typeface="Cambria"/>
              </a:rPr>
              <a:t>be</a:t>
            </a:r>
            <a:r>
              <a:rPr sz="2500" spc="240" dirty="0">
                <a:latin typeface="Cambria"/>
                <a:cs typeface="Cambria"/>
              </a:rPr>
              <a:t> </a:t>
            </a:r>
            <a:r>
              <a:rPr sz="2500" spc="120" dirty="0">
                <a:latin typeface="Cambria"/>
                <a:cs typeface="Cambria"/>
              </a:rPr>
              <a:t>assertive </a:t>
            </a:r>
            <a:r>
              <a:rPr sz="2500" spc="-535" dirty="0">
                <a:latin typeface="Cambria"/>
                <a:cs typeface="Cambria"/>
              </a:rPr>
              <a:t> </a:t>
            </a:r>
            <a:r>
              <a:rPr sz="2500" spc="160" dirty="0">
                <a:latin typeface="Cambria"/>
                <a:cs typeface="Cambria"/>
              </a:rPr>
              <a:t>at</a:t>
            </a:r>
            <a:r>
              <a:rPr sz="2500" spc="240" dirty="0">
                <a:latin typeface="Cambria"/>
                <a:cs typeface="Cambria"/>
              </a:rPr>
              <a:t> </a:t>
            </a:r>
            <a:r>
              <a:rPr sz="2500" spc="140" dirty="0">
                <a:latin typeface="Cambria"/>
                <a:cs typeface="Cambria"/>
              </a:rPr>
              <a:t>times</a:t>
            </a:r>
            <a:endParaRPr sz="2500">
              <a:latin typeface="Cambria"/>
              <a:cs typeface="Cambria"/>
            </a:endParaRPr>
          </a:p>
          <a:p>
            <a:pPr>
              <a:lnSpc>
                <a:spcPct val="100000"/>
              </a:lnSpc>
              <a:buFont typeface="Arial MT"/>
              <a:buChar char="•"/>
            </a:pPr>
            <a:endParaRPr sz="3050">
              <a:latin typeface="Cambria"/>
              <a:cs typeface="Cambria"/>
            </a:endParaRPr>
          </a:p>
          <a:p>
            <a:pPr marL="354965" marR="156845" indent="-342900">
              <a:lnSpc>
                <a:spcPts val="2400"/>
              </a:lnSpc>
              <a:spcBef>
                <a:spcPts val="5"/>
              </a:spcBef>
              <a:buFont typeface="Arial MT"/>
              <a:buChar char="•"/>
              <a:tabLst>
                <a:tab pos="354965" algn="l"/>
                <a:tab pos="355600" algn="l"/>
              </a:tabLst>
            </a:pPr>
            <a:r>
              <a:rPr sz="2500" spc="145" dirty="0">
                <a:latin typeface="Cambria"/>
                <a:cs typeface="Cambria"/>
              </a:rPr>
              <a:t>Don’t</a:t>
            </a:r>
            <a:r>
              <a:rPr sz="2500" spc="240" dirty="0">
                <a:latin typeface="Cambria"/>
                <a:cs typeface="Cambria"/>
              </a:rPr>
              <a:t> </a:t>
            </a:r>
            <a:r>
              <a:rPr sz="2500" spc="125" dirty="0">
                <a:latin typeface="Cambria"/>
                <a:cs typeface="Cambria"/>
              </a:rPr>
              <a:t>be</a:t>
            </a:r>
            <a:r>
              <a:rPr sz="2500" spc="270" dirty="0">
                <a:latin typeface="Cambria"/>
                <a:cs typeface="Cambria"/>
              </a:rPr>
              <a:t> </a:t>
            </a:r>
            <a:r>
              <a:rPr sz="2500" spc="65" dirty="0">
                <a:latin typeface="Cambria"/>
                <a:cs typeface="Cambria"/>
              </a:rPr>
              <a:t>overly</a:t>
            </a:r>
            <a:r>
              <a:rPr sz="2500" spc="245" dirty="0">
                <a:latin typeface="Cambria"/>
                <a:cs typeface="Cambria"/>
              </a:rPr>
              <a:t> </a:t>
            </a:r>
            <a:r>
              <a:rPr sz="2500" spc="140" dirty="0">
                <a:latin typeface="Cambria"/>
                <a:cs typeface="Cambria"/>
              </a:rPr>
              <a:t>fault-finding</a:t>
            </a:r>
            <a:r>
              <a:rPr sz="2500" spc="265" dirty="0">
                <a:latin typeface="Cambria"/>
                <a:cs typeface="Cambria"/>
              </a:rPr>
              <a:t> </a:t>
            </a:r>
            <a:r>
              <a:rPr sz="2500" spc="-5" dirty="0">
                <a:latin typeface="Cambria"/>
                <a:cs typeface="Cambria"/>
              </a:rPr>
              <a:t>–</a:t>
            </a:r>
            <a:r>
              <a:rPr sz="2500" spc="245" dirty="0">
                <a:latin typeface="Cambria"/>
                <a:cs typeface="Cambria"/>
              </a:rPr>
              <a:t> </a:t>
            </a:r>
            <a:r>
              <a:rPr sz="2500" spc="135" dirty="0">
                <a:latin typeface="Cambria"/>
                <a:cs typeface="Cambria"/>
              </a:rPr>
              <a:t>adopt</a:t>
            </a:r>
            <a:r>
              <a:rPr sz="2500" spc="270" dirty="0">
                <a:latin typeface="Cambria"/>
                <a:cs typeface="Cambria"/>
              </a:rPr>
              <a:t> </a:t>
            </a:r>
            <a:r>
              <a:rPr sz="2500" spc="225" dirty="0">
                <a:latin typeface="Cambria"/>
                <a:cs typeface="Cambria"/>
              </a:rPr>
              <a:t>a</a:t>
            </a:r>
            <a:r>
              <a:rPr sz="2500" spc="245" dirty="0">
                <a:latin typeface="Cambria"/>
                <a:cs typeface="Cambria"/>
              </a:rPr>
              <a:t> </a:t>
            </a:r>
            <a:r>
              <a:rPr sz="2500" spc="170" dirty="0">
                <a:latin typeface="Cambria"/>
                <a:cs typeface="Cambria"/>
              </a:rPr>
              <a:t>balanced </a:t>
            </a:r>
            <a:r>
              <a:rPr sz="2500" spc="-535" dirty="0">
                <a:latin typeface="Cambria"/>
                <a:cs typeface="Cambria"/>
              </a:rPr>
              <a:t> </a:t>
            </a:r>
            <a:r>
              <a:rPr sz="2500" spc="185" dirty="0">
                <a:latin typeface="Cambria"/>
                <a:cs typeface="Cambria"/>
              </a:rPr>
              <a:t>assessment</a:t>
            </a:r>
            <a:r>
              <a:rPr sz="2500" spc="265" dirty="0">
                <a:latin typeface="Cambria"/>
                <a:cs typeface="Cambria"/>
              </a:rPr>
              <a:t> </a:t>
            </a:r>
            <a:r>
              <a:rPr sz="2500" spc="50" dirty="0">
                <a:latin typeface="Cambria"/>
                <a:cs typeface="Cambria"/>
              </a:rPr>
              <a:t>of</a:t>
            </a:r>
            <a:r>
              <a:rPr sz="2500" spc="245" dirty="0">
                <a:latin typeface="Cambria"/>
                <a:cs typeface="Cambria"/>
              </a:rPr>
              <a:t> </a:t>
            </a:r>
            <a:r>
              <a:rPr sz="2500" spc="155" dirty="0">
                <a:latin typeface="Cambria"/>
                <a:cs typeface="Cambria"/>
              </a:rPr>
              <a:t>strengths</a:t>
            </a:r>
            <a:r>
              <a:rPr sz="2500" spc="270" dirty="0">
                <a:latin typeface="Cambria"/>
                <a:cs typeface="Cambria"/>
              </a:rPr>
              <a:t> </a:t>
            </a:r>
            <a:r>
              <a:rPr sz="2500" spc="210" dirty="0">
                <a:latin typeface="Cambria"/>
                <a:cs typeface="Cambria"/>
              </a:rPr>
              <a:t>and</a:t>
            </a:r>
            <a:r>
              <a:rPr sz="2500" spc="245" dirty="0">
                <a:latin typeface="Cambria"/>
                <a:cs typeface="Cambria"/>
              </a:rPr>
              <a:t> </a:t>
            </a:r>
            <a:r>
              <a:rPr sz="2500" spc="160" dirty="0">
                <a:latin typeface="Cambria"/>
                <a:cs typeface="Cambria"/>
              </a:rPr>
              <a:t>weaknesses</a:t>
            </a:r>
            <a:endParaRPr sz="2500">
              <a:latin typeface="Cambria"/>
              <a:cs typeface="Cambria"/>
            </a:endParaRPr>
          </a:p>
        </p:txBody>
      </p:sp>
      <p:pic>
        <p:nvPicPr>
          <p:cNvPr id="4" name="object 2">
            <a:extLst>
              <a:ext uri="{FF2B5EF4-FFF2-40B4-BE49-F238E27FC236}">
                <a16:creationId xmlns:a16="http://schemas.microsoft.com/office/drawing/2014/main" id="{008C30FC-A533-479E-9AFF-2DF13DD58F69}"/>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3172" y="635047"/>
            <a:ext cx="1898650" cy="635000"/>
          </a:xfrm>
          <a:prstGeom prst="rect">
            <a:avLst/>
          </a:prstGeom>
        </p:spPr>
        <p:txBody>
          <a:bodyPr vert="horz" wrap="square" lIns="0" tIns="12065" rIns="0" bIns="0" rtlCol="0">
            <a:spAutoFit/>
          </a:bodyPr>
          <a:lstStyle/>
          <a:p>
            <a:pPr marL="12700">
              <a:lnSpc>
                <a:spcPct val="100000"/>
              </a:lnSpc>
              <a:spcBef>
                <a:spcPts val="95"/>
              </a:spcBef>
            </a:pPr>
            <a:r>
              <a:rPr sz="4000" b="0" u="heavy" spc="545" dirty="0">
                <a:solidFill>
                  <a:srgbClr val="BF0000"/>
                </a:solidFill>
                <a:uFill>
                  <a:solidFill>
                    <a:srgbClr val="BF0000"/>
                  </a:solidFill>
                </a:uFill>
                <a:latin typeface="Cambria"/>
                <a:cs typeface="Cambria"/>
              </a:rPr>
              <a:t>D</a:t>
            </a:r>
            <a:r>
              <a:rPr sz="4000" b="0" u="heavy" spc="580" dirty="0">
                <a:solidFill>
                  <a:srgbClr val="BF0000"/>
                </a:solidFill>
                <a:uFill>
                  <a:solidFill>
                    <a:srgbClr val="BF0000"/>
                  </a:solidFill>
                </a:uFill>
                <a:latin typeface="Cambria"/>
                <a:cs typeface="Cambria"/>
              </a:rPr>
              <a:t>O</a:t>
            </a:r>
            <a:r>
              <a:rPr sz="4000" b="0" u="heavy" spc="229" dirty="0">
                <a:solidFill>
                  <a:srgbClr val="BF0000"/>
                </a:solidFill>
                <a:uFill>
                  <a:solidFill>
                    <a:srgbClr val="BF0000"/>
                  </a:solidFill>
                </a:uFill>
                <a:latin typeface="Cambria"/>
                <a:cs typeface="Cambria"/>
              </a:rPr>
              <a:t>N</a:t>
            </a:r>
            <a:r>
              <a:rPr sz="4000" b="0" u="heavy" spc="-10" dirty="0">
                <a:solidFill>
                  <a:srgbClr val="BF0000"/>
                </a:solidFill>
                <a:uFill>
                  <a:solidFill>
                    <a:srgbClr val="BF0000"/>
                  </a:solidFill>
                </a:uFill>
                <a:latin typeface="Cambria"/>
                <a:cs typeface="Cambria"/>
              </a:rPr>
              <a:t>’</a:t>
            </a:r>
            <a:r>
              <a:rPr sz="4000" b="0" u="heavy" spc="60" dirty="0">
                <a:solidFill>
                  <a:srgbClr val="BF0000"/>
                </a:solidFill>
                <a:uFill>
                  <a:solidFill>
                    <a:srgbClr val="BF0000"/>
                  </a:solidFill>
                </a:uFill>
                <a:latin typeface="Cambria"/>
                <a:cs typeface="Cambria"/>
              </a:rPr>
              <a:t>T</a:t>
            </a:r>
            <a:r>
              <a:rPr sz="4000" b="0" u="heavy" spc="355" dirty="0">
                <a:solidFill>
                  <a:srgbClr val="BF0000"/>
                </a:solidFill>
                <a:uFill>
                  <a:solidFill>
                    <a:srgbClr val="BF0000"/>
                  </a:solidFill>
                </a:uFill>
                <a:latin typeface="Cambria"/>
                <a:cs typeface="Cambria"/>
              </a:rPr>
              <a:t>s</a:t>
            </a:r>
            <a:endParaRPr sz="4000">
              <a:latin typeface="Cambria"/>
              <a:cs typeface="Cambria"/>
            </a:endParaRPr>
          </a:p>
        </p:txBody>
      </p:sp>
      <p:sp>
        <p:nvSpPr>
          <p:cNvPr id="3" name="object 3"/>
          <p:cNvSpPr txBox="1"/>
          <p:nvPr/>
        </p:nvSpPr>
        <p:spPr>
          <a:xfrm>
            <a:off x="1308557" y="1915144"/>
            <a:ext cx="7929245" cy="4415155"/>
          </a:xfrm>
          <a:prstGeom prst="rect">
            <a:avLst/>
          </a:prstGeom>
        </p:spPr>
        <p:txBody>
          <a:bodyPr vert="horz" wrap="square" lIns="0" tIns="67945" rIns="0" bIns="0" rtlCol="0">
            <a:spAutoFit/>
          </a:bodyPr>
          <a:lstStyle/>
          <a:p>
            <a:pPr marL="355600" marR="5080" indent="-343535">
              <a:lnSpc>
                <a:spcPts val="3460"/>
              </a:lnSpc>
              <a:spcBef>
                <a:spcPts val="535"/>
              </a:spcBef>
              <a:buFont typeface="Arial MT"/>
              <a:buChar char="•"/>
              <a:tabLst>
                <a:tab pos="354965" algn="l"/>
                <a:tab pos="356235" algn="l"/>
              </a:tabLst>
            </a:pPr>
            <a:r>
              <a:rPr sz="3200" spc="195" dirty="0">
                <a:latin typeface="Cambria"/>
                <a:cs typeface="Cambria"/>
              </a:rPr>
              <a:t>Don’t</a:t>
            </a:r>
            <a:r>
              <a:rPr sz="3200" spc="285" dirty="0">
                <a:latin typeface="Cambria"/>
                <a:cs typeface="Cambria"/>
              </a:rPr>
              <a:t> </a:t>
            </a:r>
            <a:r>
              <a:rPr sz="3200" spc="180" dirty="0">
                <a:latin typeface="Cambria"/>
                <a:cs typeface="Cambria"/>
              </a:rPr>
              <a:t>engage</a:t>
            </a:r>
            <a:r>
              <a:rPr sz="3200" spc="320" dirty="0">
                <a:latin typeface="Cambria"/>
                <a:cs typeface="Cambria"/>
              </a:rPr>
              <a:t> </a:t>
            </a:r>
            <a:r>
              <a:rPr sz="3200" spc="200" dirty="0">
                <a:latin typeface="Cambria"/>
                <a:cs typeface="Cambria"/>
              </a:rPr>
              <a:t>in</a:t>
            </a:r>
            <a:r>
              <a:rPr sz="3200" spc="320" dirty="0">
                <a:latin typeface="Cambria"/>
                <a:cs typeface="Cambria"/>
              </a:rPr>
              <a:t> </a:t>
            </a:r>
            <a:r>
              <a:rPr sz="3200" spc="220" dirty="0">
                <a:latin typeface="Cambria"/>
                <a:cs typeface="Cambria"/>
              </a:rPr>
              <a:t>bean-counting</a:t>
            </a:r>
            <a:r>
              <a:rPr sz="3200" spc="285" dirty="0">
                <a:latin typeface="Cambria"/>
                <a:cs typeface="Cambria"/>
              </a:rPr>
              <a:t> </a:t>
            </a:r>
            <a:r>
              <a:rPr sz="3200" dirty="0">
                <a:latin typeface="Cambria"/>
                <a:cs typeface="Cambria"/>
              </a:rPr>
              <a:t>– </a:t>
            </a:r>
            <a:r>
              <a:rPr sz="3200" spc="5" dirty="0">
                <a:latin typeface="Cambria"/>
                <a:cs typeface="Cambria"/>
              </a:rPr>
              <a:t> </a:t>
            </a:r>
            <a:r>
              <a:rPr sz="3200" spc="170" dirty="0">
                <a:latin typeface="Cambria"/>
                <a:cs typeface="Cambria"/>
              </a:rPr>
              <a:t>rather</a:t>
            </a:r>
            <a:r>
              <a:rPr sz="3200" spc="315" dirty="0">
                <a:latin typeface="Cambria"/>
                <a:cs typeface="Cambria"/>
              </a:rPr>
              <a:t> </a:t>
            </a:r>
            <a:r>
              <a:rPr sz="3200" spc="145" dirty="0">
                <a:latin typeface="Cambria"/>
                <a:cs typeface="Cambria"/>
              </a:rPr>
              <a:t>look</a:t>
            </a:r>
            <a:r>
              <a:rPr sz="3200" spc="320" dirty="0">
                <a:latin typeface="Cambria"/>
                <a:cs typeface="Cambria"/>
              </a:rPr>
              <a:t> </a:t>
            </a:r>
            <a:r>
              <a:rPr sz="3200" spc="210" dirty="0">
                <a:latin typeface="Cambria"/>
                <a:cs typeface="Cambria"/>
              </a:rPr>
              <a:t>at</a:t>
            </a:r>
            <a:r>
              <a:rPr sz="3200" spc="320" dirty="0">
                <a:latin typeface="Cambria"/>
                <a:cs typeface="Cambria"/>
              </a:rPr>
              <a:t> </a:t>
            </a:r>
            <a:r>
              <a:rPr sz="3200" spc="190" dirty="0">
                <a:latin typeface="Cambria"/>
                <a:cs typeface="Cambria"/>
              </a:rPr>
              <a:t>the</a:t>
            </a:r>
            <a:r>
              <a:rPr sz="3200" spc="280" dirty="0">
                <a:latin typeface="Cambria"/>
                <a:cs typeface="Cambria"/>
              </a:rPr>
              <a:t> </a:t>
            </a:r>
            <a:r>
              <a:rPr sz="3200" spc="130" dirty="0">
                <a:latin typeface="Cambria"/>
                <a:cs typeface="Cambria"/>
              </a:rPr>
              <a:t>bigger</a:t>
            </a:r>
            <a:r>
              <a:rPr sz="3200" spc="320" dirty="0">
                <a:latin typeface="Cambria"/>
                <a:cs typeface="Cambria"/>
              </a:rPr>
              <a:t> </a:t>
            </a:r>
            <a:r>
              <a:rPr sz="3200" spc="175" dirty="0">
                <a:latin typeface="Cambria"/>
                <a:cs typeface="Cambria"/>
              </a:rPr>
              <a:t>picture</a:t>
            </a:r>
            <a:r>
              <a:rPr sz="3200" spc="320" dirty="0">
                <a:latin typeface="Cambria"/>
                <a:cs typeface="Cambria"/>
              </a:rPr>
              <a:t> </a:t>
            </a:r>
            <a:r>
              <a:rPr sz="3200" spc="360" dirty="0">
                <a:latin typeface="Cambria"/>
                <a:cs typeface="Cambria"/>
              </a:rPr>
              <a:t>&amp;</a:t>
            </a:r>
            <a:r>
              <a:rPr sz="3200" spc="315" dirty="0">
                <a:latin typeface="Cambria"/>
                <a:cs typeface="Cambria"/>
              </a:rPr>
              <a:t> </a:t>
            </a:r>
            <a:r>
              <a:rPr sz="3200" spc="180" dirty="0">
                <a:latin typeface="Cambria"/>
                <a:cs typeface="Cambria"/>
              </a:rPr>
              <a:t>the </a:t>
            </a:r>
            <a:r>
              <a:rPr sz="3200" spc="-690" dirty="0">
                <a:latin typeface="Cambria"/>
                <a:cs typeface="Cambria"/>
              </a:rPr>
              <a:t> </a:t>
            </a:r>
            <a:r>
              <a:rPr sz="3200" spc="210" dirty="0">
                <a:latin typeface="Cambria"/>
                <a:cs typeface="Cambria"/>
              </a:rPr>
              <a:t>outcomes</a:t>
            </a:r>
            <a:endParaRPr sz="3200">
              <a:latin typeface="Cambria"/>
              <a:cs typeface="Cambria"/>
            </a:endParaRPr>
          </a:p>
          <a:p>
            <a:pPr>
              <a:lnSpc>
                <a:spcPct val="100000"/>
              </a:lnSpc>
              <a:spcBef>
                <a:spcPts val="55"/>
              </a:spcBef>
              <a:buFont typeface="Arial MT"/>
              <a:buChar char="•"/>
            </a:pPr>
            <a:endParaRPr sz="4200">
              <a:latin typeface="Cambria"/>
              <a:cs typeface="Cambria"/>
            </a:endParaRPr>
          </a:p>
          <a:p>
            <a:pPr marL="355600" marR="554990" indent="-343535">
              <a:lnSpc>
                <a:spcPts val="3460"/>
              </a:lnSpc>
              <a:buFont typeface="Arial MT"/>
              <a:buChar char="•"/>
              <a:tabLst>
                <a:tab pos="354965" algn="l"/>
                <a:tab pos="356235" algn="l"/>
                <a:tab pos="4839335" algn="l"/>
              </a:tabLst>
            </a:pPr>
            <a:r>
              <a:rPr sz="3200" spc="195" dirty="0">
                <a:latin typeface="Cambria"/>
                <a:cs typeface="Cambria"/>
              </a:rPr>
              <a:t>Don’t</a:t>
            </a:r>
            <a:r>
              <a:rPr sz="3200" spc="280" dirty="0">
                <a:latin typeface="Cambria"/>
                <a:cs typeface="Cambria"/>
              </a:rPr>
              <a:t> </a:t>
            </a:r>
            <a:r>
              <a:rPr sz="3200" spc="210" dirty="0">
                <a:latin typeface="Cambria"/>
                <a:cs typeface="Cambria"/>
              </a:rPr>
              <a:t>examine</a:t>
            </a:r>
            <a:r>
              <a:rPr sz="3200" spc="315" dirty="0">
                <a:latin typeface="Cambria"/>
                <a:cs typeface="Cambria"/>
              </a:rPr>
              <a:t> </a:t>
            </a:r>
            <a:r>
              <a:rPr sz="3200" spc="155" dirty="0">
                <a:latin typeface="Cambria"/>
                <a:cs typeface="Cambria"/>
              </a:rPr>
              <a:t>all</a:t>
            </a:r>
            <a:r>
              <a:rPr sz="3200" spc="315" dirty="0">
                <a:latin typeface="Cambria"/>
                <a:cs typeface="Cambria"/>
              </a:rPr>
              <a:t> </a:t>
            </a:r>
            <a:r>
              <a:rPr sz="3200" spc="185" dirty="0">
                <a:latin typeface="Cambria"/>
                <a:cs typeface="Cambria"/>
              </a:rPr>
              <a:t>thoroughly</a:t>
            </a:r>
            <a:r>
              <a:rPr sz="3200" spc="280" dirty="0">
                <a:latin typeface="Cambria"/>
                <a:cs typeface="Cambria"/>
              </a:rPr>
              <a:t> </a:t>
            </a:r>
            <a:r>
              <a:rPr sz="3200" dirty="0">
                <a:latin typeface="Cambria"/>
                <a:cs typeface="Cambria"/>
              </a:rPr>
              <a:t>– </a:t>
            </a:r>
            <a:r>
              <a:rPr sz="3200" spc="5" dirty="0">
                <a:latin typeface="Cambria"/>
                <a:cs typeface="Cambria"/>
              </a:rPr>
              <a:t> </a:t>
            </a:r>
            <a:r>
              <a:rPr sz="3200" spc="175" dirty="0">
                <a:latin typeface="Cambria"/>
                <a:cs typeface="Cambria"/>
              </a:rPr>
              <a:t>sufficient</a:t>
            </a:r>
            <a:r>
              <a:rPr sz="3200" spc="320" dirty="0">
                <a:latin typeface="Cambria"/>
                <a:cs typeface="Cambria"/>
              </a:rPr>
              <a:t> </a:t>
            </a:r>
            <a:r>
              <a:rPr sz="3200" spc="229" dirty="0">
                <a:latin typeface="Cambria"/>
                <a:cs typeface="Cambria"/>
              </a:rPr>
              <a:t>samples</a:t>
            </a:r>
            <a:r>
              <a:rPr sz="3200" spc="290" dirty="0">
                <a:latin typeface="Cambria"/>
                <a:cs typeface="Cambria"/>
              </a:rPr>
              <a:t> </a:t>
            </a:r>
            <a:r>
              <a:rPr sz="3200" spc="160" dirty="0">
                <a:latin typeface="Cambria"/>
                <a:cs typeface="Cambria"/>
              </a:rPr>
              <a:t>are	</a:t>
            </a:r>
            <a:r>
              <a:rPr sz="3200" spc="135" dirty="0">
                <a:latin typeface="Cambria"/>
                <a:cs typeface="Cambria"/>
              </a:rPr>
              <a:t>good</a:t>
            </a:r>
            <a:r>
              <a:rPr sz="3200" spc="200" dirty="0">
                <a:latin typeface="Cambria"/>
                <a:cs typeface="Cambria"/>
              </a:rPr>
              <a:t> </a:t>
            </a:r>
            <a:r>
              <a:rPr sz="3200" spc="235" dirty="0">
                <a:latin typeface="Cambria"/>
                <a:cs typeface="Cambria"/>
              </a:rPr>
              <a:t>enough</a:t>
            </a:r>
            <a:endParaRPr sz="3200">
              <a:latin typeface="Cambria"/>
              <a:cs typeface="Cambria"/>
            </a:endParaRPr>
          </a:p>
          <a:p>
            <a:pPr>
              <a:lnSpc>
                <a:spcPct val="100000"/>
              </a:lnSpc>
              <a:buFont typeface="Arial MT"/>
              <a:buChar char="•"/>
            </a:pPr>
            <a:endParaRPr sz="4250">
              <a:latin typeface="Cambria"/>
              <a:cs typeface="Cambria"/>
            </a:endParaRPr>
          </a:p>
          <a:p>
            <a:pPr marL="355600" marR="713105" indent="-343535">
              <a:lnSpc>
                <a:spcPts val="3460"/>
              </a:lnSpc>
              <a:buFont typeface="Arial MT"/>
              <a:buChar char="•"/>
              <a:tabLst>
                <a:tab pos="354965" algn="l"/>
                <a:tab pos="356235" algn="l"/>
              </a:tabLst>
            </a:pPr>
            <a:r>
              <a:rPr sz="3200" spc="195" dirty="0">
                <a:latin typeface="Cambria"/>
                <a:cs typeface="Cambria"/>
              </a:rPr>
              <a:t>Don’t</a:t>
            </a:r>
            <a:r>
              <a:rPr sz="3200" spc="280" dirty="0">
                <a:latin typeface="Cambria"/>
                <a:cs typeface="Cambria"/>
              </a:rPr>
              <a:t> </a:t>
            </a:r>
            <a:r>
              <a:rPr sz="3200" spc="180" dirty="0">
                <a:latin typeface="Cambria"/>
                <a:cs typeface="Cambria"/>
              </a:rPr>
              <a:t>engage</a:t>
            </a:r>
            <a:r>
              <a:rPr sz="3200" spc="320" dirty="0">
                <a:latin typeface="Cambria"/>
                <a:cs typeface="Cambria"/>
              </a:rPr>
              <a:t> </a:t>
            </a:r>
            <a:r>
              <a:rPr sz="3200" spc="200" dirty="0">
                <a:latin typeface="Cambria"/>
                <a:cs typeface="Cambria"/>
              </a:rPr>
              <a:t>in</a:t>
            </a:r>
            <a:r>
              <a:rPr sz="3200" spc="320" dirty="0">
                <a:latin typeface="Cambria"/>
                <a:cs typeface="Cambria"/>
              </a:rPr>
              <a:t> </a:t>
            </a:r>
            <a:r>
              <a:rPr sz="3200" spc="150" dirty="0">
                <a:latin typeface="Cambria"/>
                <a:cs typeface="Cambria"/>
              </a:rPr>
              <a:t>conflict-of-interest </a:t>
            </a:r>
            <a:r>
              <a:rPr sz="3200" spc="-690" dirty="0">
                <a:latin typeface="Cambria"/>
                <a:cs typeface="Cambria"/>
              </a:rPr>
              <a:t> </a:t>
            </a:r>
            <a:r>
              <a:rPr sz="3200" spc="145" dirty="0">
                <a:latin typeface="Cambria"/>
                <a:cs typeface="Cambria"/>
              </a:rPr>
              <a:t>activities</a:t>
            </a:r>
            <a:endParaRPr sz="3200">
              <a:latin typeface="Cambria"/>
              <a:cs typeface="Cambria"/>
            </a:endParaRPr>
          </a:p>
        </p:txBody>
      </p:sp>
      <p:pic>
        <p:nvPicPr>
          <p:cNvPr id="4" name="object 2">
            <a:extLst>
              <a:ext uri="{FF2B5EF4-FFF2-40B4-BE49-F238E27FC236}">
                <a16:creationId xmlns:a16="http://schemas.microsoft.com/office/drawing/2014/main" id="{0B70E408-96D1-4346-B4CF-ED5A43F52D9B}"/>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3100" y="491931"/>
            <a:ext cx="4724400" cy="689291"/>
          </a:xfrm>
          <a:prstGeom prst="rect">
            <a:avLst/>
          </a:prstGeom>
        </p:spPr>
        <p:txBody>
          <a:bodyPr vert="horz" wrap="square" lIns="0" tIns="12065" rIns="0" bIns="0" rtlCol="0">
            <a:spAutoFit/>
          </a:bodyPr>
          <a:lstStyle/>
          <a:p>
            <a:pPr marL="12700">
              <a:lnSpc>
                <a:spcPct val="100000"/>
              </a:lnSpc>
              <a:spcBef>
                <a:spcPts val="95"/>
              </a:spcBef>
            </a:pPr>
            <a:r>
              <a:rPr sz="4400" b="1" u="heavy" spc="229" dirty="0">
                <a:solidFill>
                  <a:srgbClr val="4B390D"/>
                </a:solidFill>
                <a:uFill>
                  <a:solidFill>
                    <a:srgbClr val="000000"/>
                  </a:solidFill>
                </a:uFill>
                <a:latin typeface="Cambria"/>
                <a:cs typeface="Cambria"/>
              </a:rPr>
              <a:t>Guidelines</a:t>
            </a:r>
            <a:endParaRPr sz="4400" b="1" dirty="0">
              <a:solidFill>
                <a:srgbClr val="4B390D"/>
              </a:solidFill>
              <a:latin typeface="Cambria"/>
              <a:cs typeface="Cambria"/>
            </a:endParaRPr>
          </a:p>
        </p:txBody>
      </p:sp>
      <p:sp>
        <p:nvSpPr>
          <p:cNvPr id="3" name="object 3"/>
          <p:cNvSpPr txBox="1"/>
          <p:nvPr/>
        </p:nvSpPr>
        <p:spPr>
          <a:xfrm>
            <a:off x="1066301" y="1727691"/>
            <a:ext cx="8558530" cy="4195445"/>
          </a:xfrm>
          <a:prstGeom prst="rect">
            <a:avLst/>
          </a:prstGeom>
        </p:spPr>
        <p:txBody>
          <a:bodyPr vert="horz" wrap="square" lIns="0" tIns="85725" rIns="0" bIns="0" rtlCol="0">
            <a:spAutoFit/>
          </a:bodyPr>
          <a:lstStyle/>
          <a:p>
            <a:pPr marL="354965" marR="7620" indent="-342900" algn="just">
              <a:lnSpc>
                <a:spcPct val="80000"/>
              </a:lnSpc>
              <a:spcBef>
                <a:spcPts val="675"/>
              </a:spcBef>
              <a:buFont typeface="PMingLiU-ExtB"/>
              <a:buChar char="➢"/>
              <a:tabLst>
                <a:tab pos="355600" algn="l"/>
              </a:tabLst>
            </a:pPr>
            <a:r>
              <a:rPr sz="2400" spc="120" dirty="0">
                <a:latin typeface="Cambria"/>
                <a:cs typeface="Cambria"/>
              </a:rPr>
              <a:t>The </a:t>
            </a:r>
            <a:r>
              <a:rPr sz="2400" spc="130" dirty="0">
                <a:latin typeface="Cambria"/>
                <a:cs typeface="Cambria"/>
              </a:rPr>
              <a:t>evenings </a:t>
            </a:r>
            <a:r>
              <a:rPr sz="2400" spc="40" dirty="0">
                <a:latin typeface="Cambria"/>
                <a:cs typeface="Cambria"/>
              </a:rPr>
              <a:t>of </a:t>
            </a:r>
            <a:r>
              <a:rPr sz="2400" spc="140" dirty="0">
                <a:latin typeface="Cambria"/>
                <a:cs typeface="Cambria"/>
              </a:rPr>
              <a:t>the </a:t>
            </a:r>
            <a:r>
              <a:rPr sz="2400" spc="110" dirty="0">
                <a:latin typeface="Cambria"/>
                <a:cs typeface="Cambria"/>
              </a:rPr>
              <a:t>visiting </a:t>
            </a:r>
            <a:r>
              <a:rPr sz="2400" spc="160" dirty="0">
                <a:latin typeface="Cambria"/>
                <a:cs typeface="Cambria"/>
              </a:rPr>
              <a:t>team </a:t>
            </a:r>
            <a:r>
              <a:rPr sz="2400" spc="114" dirty="0">
                <a:latin typeface="Cambria"/>
                <a:cs typeface="Cambria"/>
              </a:rPr>
              <a:t>are </a:t>
            </a:r>
            <a:r>
              <a:rPr sz="2400" spc="100" dirty="0">
                <a:latin typeface="Cambria"/>
                <a:cs typeface="Cambria"/>
              </a:rPr>
              <a:t>deliberately </a:t>
            </a:r>
            <a:r>
              <a:rPr sz="2400" spc="130" dirty="0">
                <a:latin typeface="Cambria"/>
                <a:cs typeface="Cambria"/>
              </a:rPr>
              <a:t>kept </a:t>
            </a:r>
            <a:r>
              <a:rPr sz="2400" spc="135" dirty="0">
                <a:latin typeface="Cambria"/>
                <a:cs typeface="Cambria"/>
              </a:rPr>
              <a:t> </a:t>
            </a:r>
            <a:r>
              <a:rPr sz="2400" spc="60" dirty="0">
                <a:latin typeface="Cambria"/>
                <a:cs typeface="Cambria"/>
              </a:rPr>
              <a:t>free</a:t>
            </a:r>
            <a:r>
              <a:rPr sz="2400" spc="65" dirty="0">
                <a:latin typeface="Cambria"/>
                <a:cs typeface="Cambria"/>
              </a:rPr>
              <a:t> </a:t>
            </a:r>
            <a:r>
              <a:rPr sz="2400" spc="50" dirty="0">
                <a:latin typeface="Cambria"/>
                <a:cs typeface="Cambria"/>
              </a:rPr>
              <a:t>of</a:t>
            </a:r>
            <a:r>
              <a:rPr sz="2400" spc="55" dirty="0">
                <a:latin typeface="Cambria"/>
                <a:cs typeface="Cambria"/>
              </a:rPr>
              <a:t> </a:t>
            </a:r>
            <a:r>
              <a:rPr sz="2400" spc="105" dirty="0">
                <a:latin typeface="Cambria"/>
                <a:cs typeface="Cambria"/>
              </a:rPr>
              <a:t>activities</a:t>
            </a:r>
            <a:r>
              <a:rPr sz="2400" spc="110" dirty="0">
                <a:latin typeface="Cambria"/>
                <a:cs typeface="Cambria"/>
              </a:rPr>
              <a:t> </a:t>
            </a:r>
            <a:r>
              <a:rPr sz="2400" spc="70" dirty="0">
                <a:latin typeface="Cambria"/>
                <a:cs typeface="Cambria"/>
              </a:rPr>
              <a:t>to</a:t>
            </a:r>
            <a:r>
              <a:rPr sz="2400" spc="75" dirty="0">
                <a:latin typeface="Cambria"/>
                <a:cs typeface="Cambria"/>
              </a:rPr>
              <a:t> </a:t>
            </a:r>
            <a:r>
              <a:rPr sz="2400" spc="140" dirty="0">
                <a:latin typeface="Cambria"/>
                <a:cs typeface="Cambria"/>
              </a:rPr>
              <a:t>enable</a:t>
            </a:r>
            <a:r>
              <a:rPr sz="2400" spc="145" dirty="0">
                <a:latin typeface="Cambria"/>
                <a:cs typeface="Cambria"/>
              </a:rPr>
              <a:t> </a:t>
            </a:r>
            <a:r>
              <a:rPr sz="2400" spc="140" dirty="0">
                <a:latin typeface="Cambria"/>
                <a:cs typeface="Cambria"/>
              </a:rPr>
              <a:t>the</a:t>
            </a:r>
            <a:r>
              <a:rPr sz="2400" spc="145" dirty="0">
                <a:latin typeface="Cambria"/>
                <a:cs typeface="Cambria"/>
              </a:rPr>
              <a:t> </a:t>
            </a:r>
            <a:r>
              <a:rPr sz="2400" spc="160" dirty="0">
                <a:latin typeface="Cambria"/>
                <a:cs typeface="Cambria"/>
              </a:rPr>
              <a:t>team </a:t>
            </a:r>
            <a:r>
              <a:rPr sz="2400" spc="70" dirty="0">
                <a:latin typeface="Cambria"/>
                <a:cs typeface="Cambria"/>
              </a:rPr>
              <a:t>to</a:t>
            </a:r>
            <a:r>
              <a:rPr sz="2400" spc="75" dirty="0">
                <a:latin typeface="Cambria"/>
                <a:cs typeface="Cambria"/>
              </a:rPr>
              <a:t> </a:t>
            </a:r>
            <a:r>
              <a:rPr sz="2400" spc="120" dirty="0">
                <a:latin typeface="Cambria"/>
                <a:cs typeface="Cambria"/>
              </a:rPr>
              <a:t>complete</a:t>
            </a:r>
            <a:r>
              <a:rPr sz="2400" spc="125" dirty="0">
                <a:latin typeface="Cambria"/>
                <a:cs typeface="Cambria"/>
              </a:rPr>
              <a:t> </a:t>
            </a:r>
            <a:r>
              <a:rPr sz="2400" spc="140" dirty="0">
                <a:latin typeface="Cambria"/>
                <a:cs typeface="Cambria"/>
              </a:rPr>
              <a:t>the </a:t>
            </a:r>
            <a:r>
              <a:rPr sz="2400" spc="145" dirty="0">
                <a:latin typeface="Cambria"/>
                <a:cs typeface="Cambria"/>
              </a:rPr>
              <a:t> </a:t>
            </a:r>
            <a:r>
              <a:rPr sz="2400" spc="90" dirty="0">
                <a:latin typeface="Cambria"/>
                <a:cs typeface="Cambria"/>
              </a:rPr>
              <a:t>writing</a:t>
            </a:r>
            <a:r>
              <a:rPr sz="2400" spc="254" dirty="0">
                <a:latin typeface="Cambria"/>
                <a:cs typeface="Cambria"/>
              </a:rPr>
              <a:t> </a:t>
            </a:r>
            <a:r>
              <a:rPr sz="2400" spc="50" dirty="0">
                <a:latin typeface="Cambria"/>
                <a:cs typeface="Cambria"/>
              </a:rPr>
              <a:t>of</a:t>
            </a:r>
            <a:r>
              <a:rPr sz="2400" spc="215" dirty="0">
                <a:latin typeface="Cambria"/>
                <a:cs typeface="Cambria"/>
              </a:rPr>
              <a:t> </a:t>
            </a:r>
            <a:r>
              <a:rPr sz="2400" spc="140" dirty="0">
                <a:latin typeface="Cambria"/>
                <a:cs typeface="Cambria"/>
              </a:rPr>
              <a:t>the</a:t>
            </a:r>
            <a:r>
              <a:rPr sz="2400" spc="235" dirty="0">
                <a:latin typeface="Cambria"/>
                <a:cs typeface="Cambria"/>
              </a:rPr>
              <a:t> </a:t>
            </a:r>
            <a:r>
              <a:rPr sz="2400" spc="110" dirty="0">
                <a:latin typeface="Cambria"/>
                <a:cs typeface="Cambria"/>
              </a:rPr>
              <a:t>report.</a:t>
            </a:r>
            <a:endParaRPr sz="2400">
              <a:latin typeface="Cambria"/>
              <a:cs typeface="Cambria"/>
            </a:endParaRPr>
          </a:p>
          <a:p>
            <a:pPr>
              <a:lnSpc>
                <a:spcPct val="100000"/>
              </a:lnSpc>
              <a:spcBef>
                <a:spcPts val="40"/>
              </a:spcBef>
              <a:buFont typeface="PMingLiU-ExtB"/>
              <a:buChar char="➢"/>
            </a:pPr>
            <a:endParaRPr sz="2900">
              <a:latin typeface="Cambria"/>
              <a:cs typeface="Cambria"/>
            </a:endParaRPr>
          </a:p>
          <a:p>
            <a:pPr marL="354965" marR="5080" indent="-342900" algn="just">
              <a:lnSpc>
                <a:spcPts val="2300"/>
              </a:lnSpc>
              <a:buFont typeface="PMingLiU-ExtB"/>
              <a:buChar char="➢"/>
              <a:tabLst>
                <a:tab pos="355600" algn="l"/>
              </a:tabLst>
            </a:pPr>
            <a:r>
              <a:rPr sz="2400" spc="65" dirty="0">
                <a:latin typeface="Cambria"/>
                <a:cs typeface="Cambria"/>
              </a:rPr>
              <a:t>It </a:t>
            </a:r>
            <a:r>
              <a:rPr sz="2400" spc="130" dirty="0">
                <a:latin typeface="Cambria"/>
                <a:cs typeface="Cambria"/>
              </a:rPr>
              <a:t>is </a:t>
            </a:r>
            <a:r>
              <a:rPr sz="2400" spc="105" dirty="0">
                <a:latin typeface="Cambria"/>
                <a:cs typeface="Cambria"/>
              </a:rPr>
              <a:t>extremely </a:t>
            </a:r>
            <a:r>
              <a:rPr sz="2400" spc="135" dirty="0">
                <a:latin typeface="Cambria"/>
                <a:cs typeface="Cambria"/>
              </a:rPr>
              <a:t>important </a:t>
            </a:r>
            <a:r>
              <a:rPr sz="2400" spc="85" dirty="0">
                <a:latin typeface="Cambria"/>
                <a:cs typeface="Cambria"/>
              </a:rPr>
              <a:t>to </a:t>
            </a:r>
            <a:r>
              <a:rPr sz="2400" spc="114" dirty="0">
                <a:latin typeface="Cambria"/>
                <a:cs typeface="Cambria"/>
              </a:rPr>
              <a:t>note </a:t>
            </a:r>
            <a:r>
              <a:rPr sz="2400" spc="165" dirty="0">
                <a:latin typeface="Cambria"/>
                <a:cs typeface="Cambria"/>
              </a:rPr>
              <a:t>that </a:t>
            </a:r>
            <a:r>
              <a:rPr sz="2400" spc="140" dirty="0">
                <a:latin typeface="Cambria"/>
                <a:cs typeface="Cambria"/>
              </a:rPr>
              <a:t>the </a:t>
            </a:r>
            <a:r>
              <a:rPr sz="2400" spc="105" dirty="0">
                <a:latin typeface="Cambria"/>
                <a:cs typeface="Cambria"/>
              </a:rPr>
              <a:t>visiting </a:t>
            </a:r>
            <a:r>
              <a:rPr sz="2400" spc="160" dirty="0">
                <a:latin typeface="Cambria"/>
                <a:cs typeface="Cambria"/>
              </a:rPr>
              <a:t>team </a:t>
            </a:r>
            <a:r>
              <a:rPr sz="2400" spc="165" dirty="0">
                <a:latin typeface="Cambria"/>
                <a:cs typeface="Cambria"/>
              </a:rPr>
              <a:t> </a:t>
            </a:r>
            <a:r>
              <a:rPr sz="2400" spc="160" dirty="0">
                <a:latin typeface="Cambria"/>
                <a:cs typeface="Cambria"/>
              </a:rPr>
              <a:t>members</a:t>
            </a:r>
            <a:r>
              <a:rPr sz="2400" spc="165" dirty="0">
                <a:latin typeface="Cambria"/>
                <a:cs typeface="Cambria"/>
              </a:rPr>
              <a:t> </a:t>
            </a:r>
            <a:r>
              <a:rPr sz="2400" spc="110" dirty="0">
                <a:latin typeface="Cambria"/>
                <a:cs typeface="Cambria"/>
              </a:rPr>
              <a:t>do</a:t>
            </a:r>
            <a:r>
              <a:rPr sz="2400" spc="114" dirty="0">
                <a:latin typeface="Cambria"/>
                <a:cs typeface="Cambria"/>
              </a:rPr>
              <a:t> </a:t>
            </a:r>
            <a:r>
              <a:rPr sz="2400" spc="130" dirty="0">
                <a:latin typeface="Cambria"/>
                <a:cs typeface="Cambria"/>
              </a:rPr>
              <a:t>not</a:t>
            </a:r>
            <a:r>
              <a:rPr sz="2400" spc="135" dirty="0">
                <a:latin typeface="Cambria"/>
                <a:cs typeface="Cambria"/>
              </a:rPr>
              <a:t> </a:t>
            </a:r>
            <a:r>
              <a:rPr sz="2400" spc="130" dirty="0">
                <a:latin typeface="Cambria"/>
                <a:cs typeface="Cambria"/>
              </a:rPr>
              <a:t>indicate</a:t>
            </a:r>
            <a:r>
              <a:rPr sz="2400" spc="135" dirty="0">
                <a:latin typeface="Cambria"/>
                <a:cs typeface="Cambria"/>
              </a:rPr>
              <a:t> </a:t>
            </a:r>
            <a:r>
              <a:rPr sz="2400" spc="85" dirty="0">
                <a:latin typeface="Cambria"/>
                <a:cs typeface="Cambria"/>
              </a:rPr>
              <a:t>to</a:t>
            </a:r>
            <a:r>
              <a:rPr sz="2400" spc="90" dirty="0">
                <a:latin typeface="Cambria"/>
                <a:cs typeface="Cambria"/>
              </a:rPr>
              <a:t> </a:t>
            </a:r>
            <a:r>
              <a:rPr sz="2400" spc="140" dirty="0">
                <a:latin typeface="Cambria"/>
                <a:cs typeface="Cambria"/>
              </a:rPr>
              <a:t>the</a:t>
            </a:r>
            <a:r>
              <a:rPr sz="2400" spc="145" dirty="0">
                <a:latin typeface="Cambria"/>
                <a:cs typeface="Cambria"/>
              </a:rPr>
              <a:t> </a:t>
            </a:r>
            <a:r>
              <a:rPr sz="2400" spc="140" dirty="0">
                <a:latin typeface="Cambria"/>
                <a:cs typeface="Cambria"/>
              </a:rPr>
              <a:t>institution  </a:t>
            </a:r>
            <a:r>
              <a:rPr sz="2400" spc="120" dirty="0">
                <a:latin typeface="Cambria"/>
                <a:cs typeface="Cambria"/>
              </a:rPr>
              <a:t>whether </a:t>
            </a:r>
            <a:r>
              <a:rPr sz="2400" spc="125" dirty="0">
                <a:latin typeface="Cambria"/>
                <a:cs typeface="Cambria"/>
              </a:rPr>
              <a:t> they</a:t>
            </a:r>
            <a:r>
              <a:rPr sz="2400" spc="130" dirty="0">
                <a:latin typeface="Cambria"/>
                <a:cs typeface="Cambria"/>
              </a:rPr>
              <a:t> </a:t>
            </a:r>
            <a:r>
              <a:rPr sz="2400" spc="125" dirty="0">
                <a:latin typeface="Cambria"/>
                <a:cs typeface="Cambria"/>
              </a:rPr>
              <a:t>would</a:t>
            </a:r>
            <a:r>
              <a:rPr sz="2400" spc="130" dirty="0">
                <a:latin typeface="Cambria"/>
                <a:cs typeface="Cambria"/>
              </a:rPr>
              <a:t> accredit</a:t>
            </a:r>
            <a:r>
              <a:rPr sz="2400" spc="135" dirty="0">
                <a:latin typeface="Cambria"/>
                <a:cs typeface="Cambria"/>
              </a:rPr>
              <a:t> </a:t>
            </a:r>
            <a:r>
              <a:rPr sz="2400" spc="50" dirty="0">
                <a:latin typeface="Cambria"/>
                <a:cs typeface="Cambria"/>
              </a:rPr>
              <a:t>or</a:t>
            </a:r>
            <a:r>
              <a:rPr sz="2400" spc="55" dirty="0">
                <a:latin typeface="Cambria"/>
                <a:cs typeface="Cambria"/>
              </a:rPr>
              <a:t> </a:t>
            </a:r>
            <a:r>
              <a:rPr sz="2400" spc="130" dirty="0">
                <a:latin typeface="Cambria"/>
                <a:cs typeface="Cambria"/>
              </a:rPr>
              <a:t>not  </a:t>
            </a:r>
            <a:r>
              <a:rPr sz="2400" spc="125" dirty="0">
                <a:latin typeface="Cambria"/>
                <a:cs typeface="Cambria"/>
              </a:rPr>
              <a:t>accredit  </a:t>
            </a:r>
            <a:r>
              <a:rPr sz="2400" spc="140" dirty="0">
                <a:latin typeface="Cambria"/>
                <a:cs typeface="Cambria"/>
              </a:rPr>
              <a:t>the  programme </a:t>
            </a:r>
            <a:r>
              <a:rPr sz="2400" spc="145" dirty="0">
                <a:latin typeface="Cambria"/>
                <a:cs typeface="Cambria"/>
              </a:rPr>
              <a:t> </a:t>
            </a:r>
            <a:r>
              <a:rPr sz="2400" spc="200" dirty="0">
                <a:latin typeface="Cambria"/>
                <a:cs typeface="Cambria"/>
              </a:rPr>
              <a:t>and</a:t>
            </a:r>
            <a:r>
              <a:rPr sz="2400" spc="215" dirty="0">
                <a:latin typeface="Cambria"/>
                <a:cs typeface="Cambria"/>
              </a:rPr>
              <a:t> </a:t>
            </a:r>
            <a:r>
              <a:rPr sz="2400" spc="165" dirty="0">
                <a:latin typeface="Cambria"/>
                <a:cs typeface="Cambria"/>
              </a:rPr>
              <a:t>that</a:t>
            </a:r>
            <a:r>
              <a:rPr sz="2400" spc="260" dirty="0">
                <a:latin typeface="Cambria"/>
                <a:cs typeface="Cambria"/>
              </a:rPr>
              <a:t> </a:t>
            </a:r>
            <a:r>
              <a:rPr sz="2400" spc="140" dirty="0">
                <a:latin typeface="Cambria"/>
                <a:cs typeface="Cambria"/>
              </a:rPr>
              <a:t>the</a:t>
            </a:r>
            <a:r>
              <a:rPr sz="2400" spc="235" dirty="0">
                <a:latin typeface="Cambria"/>
                <a:cs typeface="Cambria"/>
              </a:rPr>
              <a:t> </a:t>
            </a:r>
            <a:r>
              <a:rPr sz="2400" spc="85" dirty="0">
                <a:latin typeface="Cambria"/>
                <a:cs typeface="Cambria"/>
              </a:rPr>
              <a:t>report</a:t>
            </a:r>
            <a:r>
              <a:rPr sz="2400" spc="220" dirty="0">
                <a:latin typeface="Cambria"/>
                <a:cs typeface="Cambria"/>
              </a:rPr>
              <a:t> </a:t>
            </a:r>
            <a:r>
              <a:rPr sz="2400" spc="130" dirty="0">
                <a:latin typeface="Cambria"/>
                <a:cs typeface="Cambria"/>
              </a:rPr>
              <a:t>is</a:t>
            </a:r>
            <a:r>
              <a:rPr sz="2400" spc="235" dirty="0">
                <a:latin typeface="Cambria"/>
                <a:cs typeface="Cambria"/>
              </a:rPr>
              <a:t> </a:t>
            </a:r>
            <a:r>
              <a:rPr sz="2400" spc="105" dirty="0">
                <a:latin typeface="Cambria"/>
                <a:cs typeface="Cambria"/>
              </a:rPr>
              <a:t>strictly</a:t>
            </a:r>
            <a:r>
              <a:rPr sz="2400" spc="260" dirty="0">
                <a:latin typeface="Cambria"/>
                <a:cs typeface="Cambria"/>
              </a:rPr>
              <a:t> </a:t>
            </a:r>
            <a:r>
              <a:rPr sz="2400" spc="130" dirty="0">
                <a:latin typeface="Cambria"/>
                <a:cs typeface="Cambria"/>
              </a:rPr>
              <a:t>confidential.</a:t>
            </a:r>
            <a:endParaRPr sz="2400">
              <a:latin typeface="Cambria"/>
              <a:cs typeface="Cambria"/>
            </a:endParaRPr>
          </a:p>
          <a:p>
            <a:pPr>
              <a:lnSpc>
                <a:spcPct val="100000"/>
              </a:lnSpc>
              <a:spcBef>
                <a:spcPts val="30"/>
              </a:spcBef>
              <a:buFont typeface="PMingLiU-ExtB"/>
              <a:buChar char="➢"/>
            </a:pPr>
            <a:endParaRPr sz="2950">
              <a:latin typeface="Cambria"/>
              <a:cs typeface="Cambria"/>
            </a:endParaRPr>
          </a:p>
          <a:p>
            <a:pPr marL="354965" marR="5080" indent="-342900" algn="just">
              <a:lnSpc>
                <a:spcPct val="80000"/>
              </a:lnSpc>
              <a:buFont typeface="PMingLiU-ExtB"/>
              <a:buChar char="➢"/>
              <a:tabLst>
                <a:tab pos="355600" algn="l"/>
              </a:tabLst>
            </a:pPr>
            <a:r>
              <a:rPr sz="2400" spc="80" dirty="0">
                <a:latin typeface="Cambria"/>
                <a:cs typeface="Cambria"/>
              </a:rPr>
              <a:t>After </a:t>
            </a:r>
            <a:r>
              <a:rPr sz="2400" spc="140" dirty="0">
                <a:latin typeface="Cambria"/>
                <a:cs typeface="Cambria"/>
              </a:rPr>
              <a:t>the </a:t>
            </a:r>
            <a:r>
              <a:rPr sz="2400" spc="165" dirty="0">
                <a:latin typeface="Cambria"/>
                <a:cs typeface="Cambria"/>
              </a:rPr>
              <a:t>conclusion </a:t>
            </a:r>
            <a:r>
              <a:rPr sz="2400" spc="50" dirty="0">
                <a:latin typeface="Cambria"/>
                <a:cs typeface="Cambria"/>
              </a:rPr>
              <a:t>of </a:t>
            </a:r>
            <a:r>
              <a:rPr sz="2400" spc="140" dirty="0">
                <a:latin typeface="Cambria"/>
                <a:cs typeface="Cambria"/>
              </a:rPr>
              <a:t>the </a:t>
            </a:r>
            <a:r>
              <a:rPr sz="2400" spc="100" dirty="0">
                <a:latin typeface="Cambria"/>
                <a:cs typeface="Cambria"/>
              </a:rPr>
              <a:t>exit </a:t>
            </a:r>
            <a:r>
              <a:rPr sz="2400" spc="150" dirty="0">
                <a:latin typeface="Cambria"/>
                <a:cs typeface="Cambria"/>
              </a:rPr>
              <a:t>meeting, </a:t>
            </a:r>
            <a:r>
              <a:rPr sz="2400" spc="114" dirty="0">
                <a:latin typeface="Cambria"/>
                <a:cs typeface="Cambria"/>
              </a:rPr>
              <a:t>all </a:t>
            </a:r>
            <a:r>
              <a:rPr sz="2400" spc="160" dirty="0">
                <a:latin typeface="Cambria"/>
                <a:cs typeface="Cambria"/>
              </a:rPr>
              <a:t>contacts </a:t>
            </a:r>
            <a:r>
              <a:rPr sz="2400" spc="50" dirty="0">
                <a:latin typeface="Cambria"/>
                <a:cs typeface="Cambria"/>
              </a:rPr>
              <a:t>of </a:t>
            </a:r>
            <a:r>
              <a:rPr sz="2400" spc="55" dirty="0">
                <a:latin typeface="Cambria"/>
                <a:cs typeface="Cambria"/>
              </a:rPr>
              <a:t> </a:t>
            </a:r>
            <a:r>
              <a:rPr sz="2400" spc="140" dirty="0">
                <a:latin typeface="Cambria"/>
                <a:cs typeface="Cambria"/>
              </a:rPr>
              <a:t>the</a:t>
            </a:r>
            <a:r>
              <a:rPr sz="2400" spc="145" dirty="0">
                <a:latin typeface="Cambria"/>
                <a:cs typeface="Cambria"/>
              </a:rPr>
              <a:t> </a:t>
            </a:r>
            <a:r>
              <a:rPr sz="2400" spc="140" dirty="0">
                <a:latin typeface="Cambria"/>
                <a:cs typeface="Cambria"/>
              </a:rPr>
              <a:t>institution</a:t>
            </a:r>
            <a:r>
              <a:rPr sz="2400" spc="145" dirty="0">
                <a:latin typeface="Cambria"/>
                <a:cs typeface="Cambria"/>
              </a:rPr>
              <a:t> </a:t>
            </a:r>
            <a:r>
              <a:rPr sz="2400" spc="175" dirty="0">
                <a:latin typeface="Cambria"/>
                <a:cs typeface="Cambria"/>
              </a:rPr>
              <a:t>should</a:t>
            </a:r>
            <a:r>
              <a:rPr sz="2400" spc="180" dirty="0">
                <a:latin typeface="Cambria"/>
                <a:cs typeface="Cambria"/>
              </a:rPr>
              <a:t> </a:t>
            </a:r>
            <a:r>
              <a:rPr sz="2400" spc="120" dirty="0">
                <a:latin typeface="Cambria"/>
                <a:cs typeface="Cambria"/>
              </a:rPr>
              <a:t>be</a:t>
            </a:r>
            <a:r>
              <a:rPr sz="2400" spc="125" dirty="0">
                <a:latin typeface="Cambria"/>
                <a:cs typeface="Cambria"/>
              </a:rPr>
              <a:t> </a:t>
            </a:r>
            <a:r>
              <a:rPr sz="2400" spc="165" dirty="0">
                <a:latin typeface="Cambria"/>
                <a:cs typeface="Cambria"/>
              </a:rPr>
              <a:t>through</a:t>
            </a:r>
            <a:r>
              <a:rPr sz="2400" spc="170" dirty="0">
                <a:latin typeface="Cambria"/>
                <a:cs typeface="Cambria"/>
              </a:rPr>
              <a:t> </a:t>
            </a:r>
            <a:r>
              <a:rPr sz="2400" spc="190" dirty="0">
                <a:latin typeface="Cambria"/>
                <a:cs typeface="Cambria"/>
              </a:rPr>
              <a:t>NBA</a:t>
            </a:r>
            <a:r>
              <a:rPr sz="2400" spc="195" dirty="0">
                <a:latin typeface="Cambria"/>
                <a:cs typeface="Cambria"/>
              </a:rPr>
              <a:t> </a:t>
            </a:r>
            <a:r>
              <a:rPr sz="2400" spc="145" dirty="0">
                <a:latin typeface="Cambria"/>
                <a:cs typeface="Cambria"/>
              </a:rPr>
              <a:t>only.</a:t>
            </a:r>
            <a:r>
              <a:rPr sz="2400" spc="150" dirty="0">
                <a:latin typeface="Cambria"/>
                <a:cs typeface="Cambria"/>
              </a:rPr>
              <a:t> </a:t>
            </a:r>
            <a:r>
              <a:rPr sz="2400" spc="35" dirty="0">
                <a:latin typeface="Cambria"/>
                <a:cs typeface="Cambria"/>
              </a:rPr>
              <a:t>If </a:t>
            </a:r>
            <a:r>
              <a:rPr sz="2400" spc="40" dirty="0">
                <a:latin typeface="Cambria"/>
                <a:cs typeface="Cambria"/>
              </a:rPr>
              <a:t> </a:t>
            </a:r>
            <a:r>
              <a:rPr sz="2400" spc="135" dirty="0">
                <a:latin typeface="Cambria"/>
                <a:cs typeface="Cambria"/>
              </a:rPr>
              <a:t>Institution</a:t>
            </a:r>
            <a:r>
              <a:rPr sz="2400" spc="140" dirty="0">
                <a:latin typeface="Cambria"/>
                <a:cs typeface="Cambria"/>
              </a:rPr>
              <a:t> </a:t>
            </a:r>
            <a:r>
              <a:rPr sz="2400" spc="160" dirty="0">
                <a:latin typeface="Cambria"/>
                <a:cs typeface="Cambria"/>
              </a:rPr>
              <a:t>contacts </a:t>
            </a:r>
            <a:r>
              <a:rPr sz="2400" spc="140" dirty="0">
                <a:latin typeface="Cambria"/>
                <a:cs typeface="Cambria"/>
              </a:rPr>
              <a:t>the  </a:t>
            </a:r>
            <a:r>
              <a:rPr sz="2400" spc="160" dirty="0">
                <a:latin typeface="Cambria"/>
                <a:cs typeface="Cambria"/>
              </a:rPr>
              <a:t>team  </a:t>
            </a:r>
            <a:r>
              <a:rPr sz="2400" spc="170" dirty="0">
                <a:latin typeface="Cambria"/>
                <a:cs typeface="Cambria"/>
              </a:rPr>
              <a:t>members, </a:t>
            </a:r>
            <a:r>
              <a:rPr sz="2400" spc="125" dirty="0">
                <a:latin typeface="Cambria"/>
                <a:cs typeface="Cambria"/>
              </a:rPr>
              <a:t>they  </a:t>
            </a:r>
            <a:r>
              <a:rPr sz="2400" spc="180" dirty="0">
                <a:latin typeface="Cambria"/>
                <a:cs typeface="Cambria"/>
              </a:rPr>
              <a:t>should </a:t>
            </a:r>
            <a:r>
              <a:rPr sz="2400" spc="185" dirty="0">
                <a:latin typeface="Cambria"/>
                <a:cs typeface="Cambria"/>
              </a:rPr>
              <a:t> </a:t>
            </a:r>
            <a:r>
              <a:rPr sz="2400" spc="120" dirty="0">
                <a:latin typeface="Cambria"/>
                <a:cs typeface="Cambria"/>
              </a:rPr>
              <a:t>be</a:t>
            </a:r>
            <a:r>
              <a:rPr sz="2400" spc="229" dirty="0">
                <a:latin typeface="Cambria"/>
                <a:cs typeface="Cambria"/>
              </a:rPr>
              <a:t> </a:t>
            </a:r>
            <a:r>
              <a:rPr sz="2400" spc="130" dirty="0">
                <a:latin typeface="Cambria"/>
                <a:cs typeface="Cambria"/>
              </a:rPr>
              <a:t>advised</a:t>
            </a:r>
            <a:r>
              <a:rPr sz="2400" spc="235" dirty="0">
                <a:latin typeface="Cambria"/>
                <a:cs typeface="Cambria"/>
              </a:rPr>
              <a:t> </a:t>
            </a:r>
            <a:r>
              <a:rPr sz="2400" spc="85" dirty="0">
                <a:latin typeface="Cambria"/>
                <a:cs typeface="Cambria"/>
              </a:rPr>
              <a:t>to</a:t>
            </a:r>
            <a:r>
              <a:rPr sz="2400" spc="235" dirty="0">
                <a:latin typeface="Cambria"/>
                <a:cs typeface="Cambria"/>
              </a:rPr>
              <a:t> </a:t>
            </a:r>
            <a:r>
              <a:rPr sz="2400" spc="155" dirty="0">
                <a:latin typeface="Cambria"/>
                <a:cs typeface="Cambria"/>
              </a:rPr>
              <a:t>contact</a:t>
            </a:r>
            <a:r>
              <a:rPr sz="2400" spc="229" dirty="0">
                <a:latin typeface="Cambria"/>
                <a:cs typeface="Cambria"/>
              </a:rPr>
              <a:t> </a:t>
            </a:r>
            <a:r>
              <a:rPr sz="2400" spc="210" dirty="0">
                <a:latin typeface="Cambria"/>
                <a:cs typeface="Cambria"/>
              </a:rPr>
              <a:t>NBA.</a:t>
            </a:r>
            <a:endParaRPr sz="2400">
              <a:latin typeface="Cambria"/>
              <a:cs typeface="Cambria"/>
            </a:endParaRPr>
          </a:p>
        </p:txBody>
      </p:sp>
      <p:pic>
        <p:nvPicPr>
          <p:cNvPr id="4" name="object 2">
            <a:extLst>
              <a:ext uri="{FF2B5EF4-FFF2-40B4-BE49-F238E27FC236}">
                <a16:creationId xmlns:a16="http://schemas.microsoft.com/office/drawing/2014/main" id="{241A705E-912D-4C2D-B835-24114FC1711F}"/>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4826" y="904693"/>
            <a:ext cx="7934959" cy="5130800"/>
          </a:xfrm>
          <a:prstGeom prst="rect">
            <a:avLst/>
          </a:prstGeom>
        </p:spPr>
        <p:txBody>
          <a:bodyPr vert="horz" wrap="square" lIns="0" tIns="85725" rIns="0" bIns="0" rtlCol="0">
            <a:spAutoFit/>
          </a:bodyPr>
          <a:lstStyle/>
          <a:p>
            <a:pPr marL="354965" marR="67945" indent="-342900">
              <a:lnSpc>
                <a:spcPts val="2400"/>
              </a:lnSpc>
              <a:spcBef>
                <a:spcPts val="675"/>
              </a:spcBef>
              <a:buFont typeface="Arial MT"/>
              <a:buChar char="•"/>
              <a:tabLst>
                <a:tab pos="354965" algn="l"/>
                <a:tab pos="355600" algn="l"/>
              </a:tabLst>
            </a:pPr>
            <a:r>
              <a:rPr sz="2500" spc="175" dirty="0">
                <a:latin typeface="Cambria"/>
                <a:cs typeface="Cambria"/>
              </a:rPr>
              <a:t>Assessment</a:t>
            </a:r>
            <a:r>
              <a:rPr sz="2500" spc="290" dirty="0">
                <a:latin typeface="Cambria"/>
                <a:cs typeface="Cambria"/>
              </a:rPr>
              <a:t> </a:t>
            </a:r>
            <a:r>
              <a:rPr sz="2500" spc="130" dirty="0">
                <a:latin typeface="Cambria"/>
                <a:cs typeface="Cambria"/>
              </a:rPr>
              <a:t>by</a:t>
            </a:r>
            <a:r>
              <a:rPr sz="2500" spc="240" dirty="0">
                <a:latin typeface="Cambria"/>
                <a:cs typeface="Cambria"/>
              </a:rPr>
              <a:t> </a:t>
            </a:r>
            <a:r>
              <a:rPr sz="2500" spc="145" dirty="0">
                <a:latin typeface="Cambria"/>
                <a:cs typeface="Cambria"/>
              </a:rPr>
              <a:t>the</a:t>
            </a:r>
            <a:r>
              <a:rPr sz="2500" spc="265" dirty="0">
                <a:latin typeface="Cambria"/>
                <a:cs typeface="Cambria"/>
              </a:rPr>
              <a:t> </a:t>
            </a:r>
            <a:r>
              <a:rPr sz="2500" spc="165" dirty="0">
                <a:latin typeface="Cambria"/>
                <a:cs typeface="Cambria"/>
              </a:rPr>
              <a:t>Experts</a:t>
            </a:r>
            <a:r>
              <a:rPr sz="2500" spc="240" dirty="0">
                <a:latin typeface="Cambria"/>
                <a:cs typeface="Cambria"/>
              </a:rPr>
              <a:t> </a:t>
            </a:r>
            <a:r>
              <a:rPr sz="2500" spc="210" dirty="0">
                <a:latin typeface="Cambria"/>
                <a:cs typeface="Cambria"/>
              </a:rPr>
              <a:t>and</a:t>
            </a:r>
            <a:r>
              <a:rPr sz="2500" spc="265" dirty="0">
                <a:latin typeface="Cambria"/>
                <a:cs typeface="Cambria"/>
              </a:rPr>
              <a:t> </a:t>
            </a:r>
            <a:r>
              <a:rPr sz="2500" spc="135" dirty="0">
                <a:latin typeface="Cambria"/>
                <a:cs typeface="Cambria"/>
              </a:rPr>
              <a:t>the</a:t>
            </a:r>
            <a:r>
              <a:rPr sz="2500" spc="265" dirty="0">
                <a:latin typeface="Cambria"/>
                <a:cs typeface="Cambria"/>
              </a:rPr>
              <a:t> </a:t>
            </a:r>
            <a:r>
              <a:rPr sz="2500" spc="170" dirty="0">
                <a:latin typeface="Cambria"/>
                <a:cs typeface="Cambria"/>
              </a:rPr>
              <a:t>Chairperson </a:t>
            </a:r>
            <a:r>
              <a:rPr sz="2500" spc="-535" dirty="0">
                <a:latin typeface="Cambria"/>
                <a:cs typeface="Cambria"/>
              </a:rPr>
              <a:t> </a:t>
            </a:r>
            <a:r>
              <a:rPr sz="2500" spc="175" dirty="0">
                <a:latin typeface="Cambria"/>
                <a:cs typeface="Cambria"/>
              </a:rPr>
              <a:t>should</a:t>
            </a:r>
            <a:r>
              <a:rPr sz="2500" spc="265" dirty="0">
                <a:latin typeface="Cambria"/>
                <a:cs typeface="Cambria"/>
              </a:rPr>
              <a:t> </a:t>
            </a:r>
            <a:r>
              <a:rPr sz="2500" spc="125" dirty="0">
                <a:latin typeface="Cambria"/>
                <a:cs typeface="Cambria"/>
              </a:rPr>
              <a:t>be</a:t>
            </a:r>
            <a:r>
              <a:rPr sz="2500" spc="270" dirty="0">
                <a:latin typeface="Cambria"/>
                <a:cs typeface="Cambria"/>
              </a:rPr>
              <a:t> </a:t>
            </a:r>
            <a:r>
              <a:rPr sz="2500" spc="125" dirty="0">
                <a:latin typeface="Cambria"/>
                <a:cs typeface="Cambria"/>
              </a:rPr>
              <a:t>holistic</a:t>
            </a:r>
            <a:r>
              <a:rPr sz="2500" spc="295" dirty="0">
                <a:latin typeface="Cambria"/>
                <a:cs typeface="Cambria"/>
              </a:rPr>
              <a:t> </a:t>
            </a:r>
            <a:r>
              <a:rPr sz="2500" spc="210" dirty="0">
                <a:latin typeface="Cambria"/>
                <a:cs typeface="Cambria"/>
              </a:rPr>
              <a:t>and</a:t>
            </a:r>
            <a:r>
              <a:rPr sz="2500" spc="240" dirty="0">
                <a:latin typeface="Cambria"/>
                <a:cs typeface="Cambria"/>
              </a:rPr>
              <a:t> </a:t>
            </a:r>
            <a:r>
              <a:rPr sz="2500" spc="130" dirty="0">
                <a:latin typeface="Cambria"/>
                <a:cs typeface="Cambria"/>
              </a:rPr>
              <a:t>fair.</a:t>
            </a:r>
            <a:endParaRPr sz="2500">
              <a:latin typeface="Cambria"/>
              <a:cs typeface="Cambria"/>
            </a:endParaRPr>
          </a:p>
          <a:p>
            <a:pPr>
              <a:lnSpc>
                <a:spcPct val="100000"/>
              </a:lnSpc>
              <a:spcBef>
                <a:spcPts val="45"/>
              </a:spcBef>
              <a:buFont typeface="Arial MT"/>
              <a:buChar char="•"/>
            </a:pPr>
            <a:endParaRPr sz="3050">
              <a:latin typeface="Cambria"/>
              <a:cs typeface="Cambria"/>
            </a:endParaRPr>
          </a:p>
          <a:p>
            <a:pPr marL="354965" marR="5080" indent="-342900">
              <a:lnSpc>
                <a:spcPct val="80000"/>
              </a:lnSpc>
              <a:buFont typeface="Arial MT"/>
              <a:buChar char="•"/>
              <a:tabLst>
                <a:tab pos="354965" algn="l"/>
                <a:tab pos="355600" algn="l"/>
              </a:tabLst>
            </a:pPr>
            <a:r>
              <a:rPr sz="2500" spc="260" dirty="0">
                <a:latin typeface="Cambria"/>
                <a:cs typeface="Cambria"/>
              </a:rPr>
              <a:t>Each</a:t>
            </a:r>
            <a:r>
              <a:rPr sz="2500" spc="245" dirty="0">
                <a:latin typeface="Cambria"/>
                <a:cs typeface="Cambria"/>
              </a:rPr>
              <a:t> </a:t>
            </a:r>
            <a:r>
              <a:rPr sz="2500" spc="100" dirty="0">
                <a:latin typeface="Cambria"/>
                <a:cs typeface="Cambria"/>
              </a:rPr>
              <a:t>cell</a:t>
            </a:r>
            <a:r>
              <a:rPr sz="2500" spc="270" dirty="0">
                <a:latin typeface="Cambria"/>
                <a:cs typeface="Cambria"/>
              </a:rPr>
              <a:t> </a:t>
            </a:r>
            <a:r>
              <a:rPr sz="2500" spc="165" dirty="0">
                <a:latin typeface="Cambria"/>
                <a:cs typeface="Cambria"/>
              </a:rPr>
              <a:t>shall</a:t>
            </a:r>
            <a:r>
              <a:rPr sz="2500" spc="245" dirty="0">
                <a:latin typeface="Cambria"/>
                <a:cs typeface="Cambria"/>
              </a:rPr>
              <a:t> </a:t>
            </a:r>
            <a:r>
              <a:rPr sz="2500" spc="125" dirty="0">
                <a:latin typeface="Cambria"/>
                <a:cs typeface="Cambria"/>
              </a:rPr>
              <a:t>be</a:t>
            </a:r>
            <a:r>
              <a:rPr sz="2500" spc="245" dirty="0">
                <a:latin typeface="Cambria"/>
                <a:cs typeface="Cambria"/>
              </a:rPr>
              <a:t> </a:t>
            </a:r>
            <a:r>
              <a:rPr sz="2500" spc="75" dirty="0">
                <a:latin typeface="Cambria"/>
                <a:cs typeface="Cambria"/>
              </a:rPr>
              <a:t>filled</a:t>
            </a:r>
            <a:r>
              <a:rPr sz="2500" spc="270" dirty="0">
                <a:latin typeface="Cambria"/>
                <a:cs typeface="Cambria"/>
              </a:rPr>
              <a:t> </a:t>
            </a:r>
            <a:r>
              <a:rPr sz="2500" spc="105" dirty="0">
                <a:latin typeface="Cambria"/>
                <a:cs typeface="Cambria"/>
              </a:rPr>
              <a:t>with</a:t>
            </a:r>
            <a:r>
              <a:rPr sz="2500" spc="245" dirty="0">
                <a:latin typeface="Cambria"/>
                <a:cs typeface="Cambria"/>
              </a:rPr>
              <a:t> </a:t>
            </a:r>
            <a:r>
              <a:rPr sz="2500" spc="185" dirty="0">
                <a:latin typeface="Cambria"/>
                <a:cs typeface="Cambria"/>
              </a:rPr>
              <a:t>any</a:t>
            </a:r>
            <a:r>
              <a:rPr sz="2500" spc="250" dirty="0">
                <a:latin typeface="Cambria"/>
                <a:cs typeface="Cambria"/>
              </a:rPr>
              <a:t> </a:t>
            </a:r>
            <a:r>
              <a:rPr sz="2500" spc="130" dirty="0">
                <a:latin typeface="Cambria"/>
                <a:cs typeface="Cambria"/>
              </a:rPr>
              <a:t>one</a:t>
            </a:r>
            <a:r>
              <a:rPr sz="2500" spc="270" dirty="0">
                <a:latin typeface="Cambria"/>
                <a:cs typeface="Cambria"/>
              </a:rPr>
              <a:t> </a:t>
            </a:r>
            <a:r>
              <a:rPr sz="2500" spc="120" dirty="0">
                <a:latin typeface="Cambria"/>
                <a:cs typeface="Cambria"/>
              </a:rPr>
              <a:t>observation </a:t>
            </a:r>
            <a:r>
              <a:rPr sz="2500" spc="-535" dirty="0">
                <a:latin typeface="Cambria"/>
                <a:cs typeface="Cambria"/>
              </a:rPr>
              <a:t> </a:t>
            </a:r>
            <a:r>
              <a:rPr sz="2500" spc="170" dirty="0">
                <a:latin typeface="Cambria"/>
                <a:cs typeface="Cambria"/>
              </a:rPr>
              <a:t>Y</a:t>
            </a:r>
            <a:r>
              <a:rPr sz="2500" spc="245" dirty="0">
                <a:latin typeface="Cambria"/>
                <a:cs typeface="Cambria"/>
              </a:rPr>
              <a:t> </a:t>
            </a:r>
            <a:r>
              <a:rPr sz="2500" spc="55" dirty="0">
                <a:latin typeface="Cambria"/>
                <a:cs typeface="Cambria"/>
              </a:rPr>
              <a:t>for</a:t>
            </a:r>
            <a:r>
              <a:rPr sz="2500" spc="275" dirty="0">
                <a:latin typeface="Cambria"/>
                <a:cs typeface="Cambria"/>
              </a:rPr>
              <a:t> </a:t>
            </a:r>
            <a:r>
              <a:rPr sz="2500" spc="160" dirty="0">
                <a:latin typeface="Cambria"/>
                <a:cs typeface="Cambria"/>
              </a:rPr>
              <a:t>compliance,</a:t>
            </a:r>
            <a:r>
              <a:rPr sz="2500" spc="275" dirty="0">
                <a:latin typeface="Cambria"/>
                <a:cs typeface="Cambria"/>
              </a:rPr>
              <a:t> </a:t>
            </a:r>
            <a:r>
              <a:rPr sz="2500" spc="440" dirty="0">
                <a:latin typeface="Cambria"/>
                <a:cs typeface="Cambria"/>
              </a:rPr>
              <a:t>C</a:t>
            </a:r>
            <a:r>
              <a:rPr sz="2500" spc="270" dirty="0">
                <a:latin typeface="Cambria"/>
                <a:cs typeface="Cambria"/>
              </a:rPr>
              <a:t> </a:t>
            </a:r>
            <a:r>
              <a:rPr sz="2500" spc="55" dirty="0">
                <a:latin typeface="Cambria"/>
                <a:cs typeface="Cambria"/>
              </a:rPr>
              <a:t>for</a:t>
            </a:r>
            <a:r>
              <a:rPr sz="2500" spc="250" dirty="0">
                <a:latin typeface="Cambria"/>
                <a:cs typeface="Cambria"/>
              </a:rPr>
              <a:t> </a:t>
            </a:r>
            <a:r>
              <a:rPr sz="2500" spc="170" dirty="0">
                <a:latin typeface="Cambria"/>
                <a:cs typeface="Cambria"/>
              </a:rPr>
              <a:t>concern,</a:t>
            </a:r>
            <a:r>
              <a:rPr sz="2500" spc="250" dirty="0">
                <a:latin typeface="Cambria"/>
                <a:cs typeface="Cambria"/>
              </a:rPr>
              <a:t> </a:t>
            </a:r>
            <a:r>
              <a:rPr sz="2500" spc="90" dirty="0">
                <a:latin typeface="Cambria"/>
                <a:cs typeface="Cambria"/>
              </a:rPr>
              <a:t>W</a:t>
            </a:r>
            <a:r>
              <a:rPr sz="2500" spc="270" dirty="0">
                <a:latin typeface="Cambria"/>
                <a:cs typeface="Cambria"/>
              </a:rPr>
              <a:t> </a:t>
            </a:r>
            <a:r>
              <a:rPr sz="2500" spc="55" dirty="0">
                <a:latin typeface="Cambria"/>
                <a:cs typeface="Cambria"/>
              </a:rPr>
              <a:t>for</a:t>
            </a:r>
            <a:r>
              <a:rPr sz="2500" spc="250" dirty="0">
                <a:latin typeface="Cambria"/>
                <a:cs typeface="Cambria"/>
              </a:rPr>
              <a:t> </a:t>
            </a:r>
            <a:r>
              <a:rPr sz="2500" spc="160" dirty="0">
                <a:latin typeface="Cambria"/>
                <a:cs typeface="Cambria"/>
              </a:rPr>
              <a:t>weakness </a:t>
            </a:r>
            <a:r>
              <a:rPr sz="2500" spc="-535" dirty="0">
                <a:latin typeface="Cambria"/>
                <a:cs typeface="Cambria"/>
              </a:rPr>
              <a:t> </a:t>
            </a:r>
            <a:r>
              <a:rPr sz="2500" spc="210" dirty="0">
                <a:latin typeface="Cambria"/>
                <a:cs typeface="Cambria"/>
              </a:rPr>
              <a:t>and </a:t>
            </a:r>
            <a:r>
              <a:rPr sz="2500" spc="340" dirty="0">
                <a:latin typeface="Cambria"/>
                <a:cs typeface="Cambria"/>
              </a:rPr>
              <a:t>D </a:t>
            </a:r>
            <a:r>
              <a:rPr sz="2500" spc="55" dirty="0">
                <a:latin typeface="Cambria"/>
                <a:cs typeface="Cambria"/>
              </a:rPr>
              <a:t>for</a:t>
            </a:r>
            <a:r>
              <a:rPr sz="2500" spc="60" dirty="0">
                <a:latin typeface="Cambria"/>
                <a:cs typeface="Cambria"/>
              </a:rPr>
              <a:t> </a:t>
            </a:r>
            <a:r>
              <a:rPr sz="2500" spc="114" dirty="0">
                <a:latin typeface="Cambria"/>
                <a:cs typeface="Cambria"/>
              </a:rPr>
              <a:t>deficiency </a:t>
            </a:r>
            <a:r>
              <a:rPr sz="2500" spc="210" dirty="0">
                <a:latin typeface="Cambria"/>
                <a:cs typeface="Cambria"/>
              </a:rPr>
              <a:t>and </a:t>
            </a:r>
            <a:r>
              <a:rPr sz="2500" spc="175" dirty="0">
                <a:latin typeface="Cambria"/>
                <a:cs typeface="Cambria"/>
              </a:rPr>
              <a:t>should </a:t>
            </a:r>
            <a:r>
              <a:rPr sz="2500" spc="125" dirty="0">
                <a:latin typeface="Cambria"/>
                <a:cs typeface="Cambria"/>
              </a:rPr>
              <a:t>be </a:t>
            </a:r>
            <a:r>
              <a:rPr sz="2500" spc="150" dirty="0">
                <a:latin typeface="Cambria"/>
                <a:cs typeface="Cambria"/>
              </a:rPr>
              <a:t>consistent </a:t>
            </a:r>
            <a:r>
              <a:rPr sz="2500" spc="155" dirty="0">
                <a:latin typeface="Cambria"/>
                <a:cs typeface="Cambria"/>
              </a:rPr>
              <a:t> </a:t>
            </a:r>
            <a:r>
              <a:rPr sz="2500" spc="105" dirty="0">
                <a:latin typeface="Cambria"/>
                <a:cs typeface="Cambria"/>
              </a:rPr>
              <a:t>with</a:t>
            </a:r>
            <a:r>
              <a:rPr sz="2500" spc="240" dirty="0">
                <a:latin typeface="Cambria"/>
                <a:cs typeface="Cambria"/>
              </a:rPr>
              <a:t> </a:t>
            </a:r>
            <a:r>
              <a:rPr sz="2500" spc="130" dirty="0">
                <a:latin typeface="Cambria"/>
                <a:cs typeface="Cambria"/>
              </a:rPr>
              <a:t>corresponding</a:t>
            </a:r>
            <a:r>
              <a:rPr sz="2500" spc="295" dirty="0">
                <a:latin typeface="Cambria"/>
                <a:cs typeface="Cambria"/>
              </a:rPr>
              <a:t> </a:t>
            </a:r>
            <a:r>
              <a:rPr sz="2500" spc="135" dirty="0">
                <a:latin typeface="Cambria"/>
                <a:cs typeface="Cambria"/>
              </a:rPr>
              <a:t>points</a:t>
            </a:r>
            <a:r>
              <a:rPr sz="2500" spc="270" dirty="0">
                <a:latin typeface="Cambria"/>
                <a:cs typeface="Cambria"/>
              </a:rPr>
              <a:t> </a:t>
            </a:r>
            <a:r>
              <a:rPr sz="2500" spc="150" dirty="0">
                <a:latin typeface="Cambria"/>
                <a:cs typeface="Cambria"/>
              </a:rPr>
              <a:t>awarded.</a:t>
            </a:r>
            <a:endParaRPr sz="2500">
              <a:latin typeface="Cambria"/>
              <a:cs typeface="Cambria"/>
            </a:endParaRPr>
          </a:p>
          <a:p>
            <a:pPr>
              <a:lnSpc>
                <a:spcPct val="100000"/>
              </a:lnSpc>
              <a:spcBef>
                <a:spcPts val="5"/>
              </a:spcBef>
              <a:buFont typeface="Arial MT"/>
              <a:buChar char="•"/>
            </a:pPr>
            <a:endParaRPr sz="3050">
              <a:latin typeface="Cambria"/>
              <a:cs typeface="Cambria"/>
            </a:endParaRPr>
          </a:p>
          <a:p>
            <a:pPr marL="354965" marR="36195" indent="-342900">
              <a:lnSpc>
                <a:spcPts val="2400"/>
              </a:lnSpc>
              <a:buFont typeface="Arial MT"/>
              <a:buChar char="•"/>
              <a:tabLst>
                <a:tab pos="354965" algn="l"/>
                <a:tab pos="355600" algn="l"/>
              </a:tabLst>
            </a:pPr>
            <a:r>
              <a:rPr sz="2500" spc="155" dirty="0">
                <a:latin typeface="Cambria"/>
                <a:cs typeface="Cambria"/>
              </a:rPr>
              <a:t>Finding</a:t>
            </a:r>
            <a:r>
              <a:rPr sz="2500" spc="295" dirty="0">
                <a:latin typeface="Cambria"/>
                <a:cs typeface="Cambria"/>
              </a:rPr>
              <a:t> </a:t>
            </a:r>
            <a:r>
              <a:rPr sz="2500" spc="225" dirty="0">
                <a:latin typeface="Cambria"/>
                <a:cs typeface="Cambria"/>
              </a:rPr>
              <a:t>must</a:t>
            </a:r>
            <a:r>
              <a:rPr sz="2500" spc="245" dirty="0">
                <a:latin typeface="Cambria"/>
                <a:cs typeface="Cambria"/>
              </a:rPr>
              <a:t> </a:t>
            </a:r>
            <a:r>
              <a:rPr sz="2500" spc="125" dirty="0">
                <a:latin typeface="Cambria"/>
                <a:cs typeface="Cambria"/>
              </a:rPr>
              <a:t>be</a:t>
            </a:r>
            <a:r>
              <a:rPr sz="2500" spc="270" dirty="0">
                <a:latin typeface="Cambria"/>
                <a:cs typeface="Cambria"/>
              </a:rPr>
              <a:t> </a:t>
            </a:r>
            <a:r>
              <a:rPr sz="2500" spc="70" dirty="0">
                <a:latin typeface="Cambria"/>
                <a:cs typeface="Cambria"/>
              </a:rPr>
              <a:t>filled</a:t>
            </a:r>
            <a:r>
              <a:rPr sz="2500" spc="270" dirty="0">
                <a:latin typeface="Cambria"/>
                <a:cs typeface="Cambria"/>
              </a:rPr>
              <a:t> </a:t>
            </a:r>
            <a:r>
              <a:rPr sz="2500" spc="150" dirty="0">
                <a:latin typeface="Cambria"/>
                <a:cs typeface="Cambria"/>
              </a:rPr>
              <a:t>in</a:t>
            </a:r>
            <a:r>
              <a:rPr sz="2500" spc="245" dirty="0">
                <a:latin typeface="Cambria"/>
                <a:cs typeface="Cambria"/>
              </a:rPr>
              <a:t> </a:t>
            </a:r>
            <a:r>
              <a:rPr sz="2500" spc="175" dirty="0">
                <a:latin typeface="Cambria"/>
                <a:cs typeface="Cambria"/>
              </a:rPr>
              <a:t>ink</a:t>
            </a:r>
            <a:r>
              <a:rPr sz="2500" spc="245" dirty="0">
                <a:latin typeface="Cambria"/>
                <a:cs typeface="Cambria"/>
              </a:rPr>
              <a:t> </a:t>
            </a:r>
            <a:r>
              <a:rPr sz="2500" spc="150" dirty="0">
                <a:latin typeface="Cambria"/>
                <a:cs typeface="Cambria"/>
              </a:rPr>
              <a:t>in</a:t>
            </a:r>
            <a:r>
              <a:rPr sz="2500" spc="245" dirty="0">
                <a:latin typeface="Cambria"/>
                <a:cs typeface="Cambria"/>
              </a:rPr>
              <a:t> </a:t>
            </a:r>
            <a:r>
              <a:rPr sz="2500" spc="195" dirty="0">
                <a:latin typeface="Cambria"/>
                <a:cs typeface="Cambria"/>
              </a:rPr>
              <a:t>each</a:t>
            </a:r>
            <a:r>
              <a:rPr sz="2500" spc="250" dirty="0">
                <a:latin typeface="Cambria"/>
                <a:cs typeface="Cambria"/>
              </a:rPr>
              <a:t> </a:t>
            </a:r>
            <a:r>
              <a:rPr sz="2500" spc="210" dirty="0">
                <a:latin typeface="Cambria"/>
                <a:cs typeface="Cambria"/>
              </a:rPr>
              <a:t>and</a:t>
            </a:r>
            <a:r>
              <a:rPr sz="2500" spc="245" dirty="0">
                <a:latin typeface="Cambria"/>
                <a:cs typeface="Cambria"/>
              </a:rPr>
              <a:t> </a:t>
            </a:r>
            <a:r>
              <a:rPr sz="2500" spc="65" dirty="0">
                <a:latin typeface="Cambria"/>
                <a:cs typeface="Cambria"/>
              </a:rPr>
              <a:t>every </a:t>
            </a:r>
            <a:r>
              <a:rPr sz="2500" spc="70" dirty="0">
                <a:latin typeface="Cambria"/>
                <a:cs typeface="Cambria"/>
              </a:rPr>
              <a:t> </a:t>
            </a:r>
            <a:r>
              <a:rPr sz="2500" spc="100" dirty="0">
                <a:latin typeface="Cambria"/>
                <a:cs typeface="Cambria"/>
              </a:rPr>
              <a:t>cell</a:t>
            </a:r>
            <a:r>
              <a:rPr sz="2500" spc="245" dirty="0">
                <a:latin typeface="Cambria"/>
                <a:cs typeface="Cambria"/>
              </a:rPr>
              <a:t> </a:t>
            </a:r>
            <a:r>
              <a:rPr sz="2500" spc="150" dirty="0">
                <a:latin typeface="Cambria"/>
                <a:cs typeface="Cambria"/>
              </a:rPr>
              <a:t>in</a:t>
            </a:r>
            <a:r>
              <a:rPr sz="2500" spc="275" dirty="0">
                <a:latin typeface="Cambria"/>
                <a:cs typeface="Cambria"/>
              </a:rPr>
              <a:t> </a:t>
            </a:r>
            <a:r>
              <a:rPr sz="2500" spc="130" dirty="0">
                <a:latin typeface="Cambria"/>
                <a:cs typeface="Cambria"/>
              </a:rPr>
              <a:t>Program</a:t>
            </a:r>
            <a:r>
              <a:rPr sz="2500" spc="250" dirty="0">
                <a:latin typeface="Cambria"/>
                <a:cs typeface="Cambria"/>
              </a:rPr>
              <a:t> </a:t>
            </a:r>
            <a:r>
              <a:rPr sz="2500" spc="165" dirty="0">
                <a:latin typeface="Cambria"/>
                <a:cs typeface="Cambria"/>
              </a:rPr>
              <a:t>Evaluation</a:t>
            </a:r>
            <a:r>
              <a:rPr sz="2500" spc="270" dirty="0">
                <a:latin typeface="Cambria"/>
                <a:cs typeface="Cambria"/>
              </a:rPr>
              <a:t> </a:t>
            </a:r>
            <a:r>
              <a:rPr sz="2500" spc="145" dirty="0">
                <a:latin typeface="Cambria"/>
                <a:cs typeface="Cambria"/>
              </a:rPr>
              <a:t>Worksheet.</a:t>
            </a:r>
            <a:r>
              <a:rPr sz="2500" spc="275" dirty="0">
                <a:latin typeface="Cambria"/>
                <a:cs typeface="Cambria"/>
              </a:rPr>
              <a:t> </a:t>
            </a:r>
            <a:r>
              <a:rPr sz="2500" spc="35" dirty="0">
                <a:latin typeface="Cambria"/>
                <a:cs typeface="Cambria"/>
              </a:rPr>
              <a:t>If</a:t>
            </a:r>
            <a:r>
              <a:rPr sz="2500" spc="250" dirty="0">
                <a:latin typeface="Cambria"/>
                <a:cs typeface="Cambria"/>
              </a:rPr>
              <a:t> </a:t>
            </a:r>
            <a:r>
              <a:rPr sz="2500" spc="114" dirty="0">
                <a:latin typeface="Cambria"/>
                <a:cs typeface="Cambria"/>
              </a:rPr>
              <a:t>there</a:t>
            </a:r>
            <a:r>
              <a:rPr sz="2500" spc="275" dirty="0">
                <a:latin typeface="Cambria"/>
                <a:cs typeface="Cambria"/>
              </a:rPr>
              <a:t> </a:t>
            </a:r>
            <a:r>
              <a:rPr sz="2500" spc="125" dirty="0">
                <a:latin typeface="Cambria"/>
                <a:cs typeface="Cambria"/>
              </a:rPr>
              <a:t>is </a:t>
            </a:r>
            <a:r>
              <a:rPr sz="2500" spc="-535" dirty="0">
                <a:latin typeface="Cambria"/>
                <a:cs typeface="Cambria"/>
              </a:rPr>
              <a:t> </a:t>
            </a:r>
            <a:r>
              <a:rPr sz="2500" spc="185" dirty="0">
                <a:latin typeface="Cambria"/>
                <a:cs typeface="Cambria"/>
              </a:rPr>
              <a:t>any</a:t>
            </a:r>
            <a:r>
              <a:rPr sz="2500" spc="240" dirty="0">
                <a:latin typeface="Cambria"/>
                <a:cs typeface="Cambria"/>
              </a:rPr>
              <a:t> </a:t>
            </a:r>
            <a:r>
              <a:rPr sz="2500" spc="160" dirty="0">
                <a:latin typeface="Cambria"/>
                <a:cs typeface="Cambria"/>
              </a:rPr>
              <a:t>crossing,</a:t>
            </a:r>
            <a:r>
              <a:rPr sz="2500" spc="290" dirty="0">
                <a:latin typeface="Cambria"/>
                <a:cs typeface="Cambria"/>
              </a:rPr>
              <a:t> </a:t>
            </a:r>
            <a:r>
              <a:rPr sz="2500" spc="145" dirty="0">
                <a:latin typeface="Cambria"/>
                <a:cs typeface="Cambria"/>
              </a:rPr>
              <a:t>the</a:t>
            </a:r>
            <a:r>
              <a:rPr sz="2500" spc="240" dirty="0">
                <a:latin typeface="Cambria"/>
                <a:cs typeface="Cambria"/>
              </a:rPr>
              <a:t> </a:t>
            </a:r>
            <a:r>
              <a:rPr sz="2500" spc="200" dirty="0">
                <a:latin typeface="Cambria"/>
                <a:cs typeface="Cambria"/>
              </a:rPr>
              <a:t>same</a:t>
            </a:r>
            <a:r>
              <a:rPr sz="2500" spc="240" dirty="0">
                <a:latin typeface="Cambria"/>
                <a:cs typeface="Cambria"/>
              </a:rPr>
              <a:t> </a:t>
            </a:r>
            <a:r>
              <a:rPr sz="2500" spc="225" dirty="0">
                <a:latin typeface="Cambria"/>
                <a:cs typeface="Cambria"/>
              </a:rPr>
              <a:t>must</a:t>
            </a:r>
            <a:r>
              <a:rPr sz="2500" spc="240" dirty="0">
                <a:latin typeface="Cambria"/>
                <a:cs typeface="Cambria"/>
              </a:rPr>
              <a:t> </a:t>
            </a:r>
            <a:r>
              <a:rPr sz="2500" spc="125" dirty="0">
                <a:latin typeface="Cambria"/>
                <a:cs typeface="Cambria"/>
              </a:rPr>
              <a:t>be</a:t>
            </a:r>
            <a:r>
              <a:rPr sz="2500" spc="240" dirty="0">
                <a:latin typeface="Cambria"/>
                <a:cs typeface="Cambria"/>
              </a:rPr>
              <a:t> </a:t>
            </a:r>
            <a:r>
              <a:rPr sz="2500" spc="150" dirty="0">
                <a:latin typeface="Cambria"/>
                <a:cs typeface="Cambria"/>
              </a:rPr>
              <a:t>counter</a:t>
            </a:r>
            <a:r>
              <a:rPr sz="2500" spc="270" dirty="0">
                <a:latin typeface="Cambria"/>
                <a:cs typeface="Cambria"/>
              </a:rPr>
              <a:t> </a:t>
            </a:r>
            <a:r>
              <a:rPr sz="2500" spc="140" dirty="0">
                <a:latin typeface="Cambria"/>
                <a:cs typeface="Cambria"/>
              </a:rPr>
              <a:t>signed </a:t>
            </a:r>
            <a:r>
              <a:rPr sz="2500" spc="145" dirty="0">
                <a:latin typeface="Cambria"/>
                <a:cs typeface="Cambria"/>
              </a:rPr>
              <a:t> </a:t>
            </a:r>
            <a:r>
              <a:rPr sz="2500" spc="130" dirty="0">
                <a:latin typeface="Cambria"/>
                <a:cs typeface="Cambria"/>
              </a:rPr>
              <a:t>by</a:t>
            </a:r>
            <a:r>
              <a:rPr sz="2500" spc="240" dirty="0">
                <a:latin typeface="Cambria"/>
                <a:cs typeface="Cambria"/>
              </a:rPr>
              <a:t> </a:t>
            </a:r>
            <a:r>
              <a:rPr sz="2500" spc="150" dirty="0">
                <a:latin typeface="Cambria"/>
                <a:cs typeface="Cambria"/>
              </a:rPr>
              <a:t>both</a:t>
            </a:r>
            <a:r>
              <a:rPr sz="2500" spc="245" dirty="0">
                <a:latin typeface="Cambria"/>
                <a:cs typeface="Cambria"/>
              </a:rPr>
              <a:t> </a:t>
            </a:r>
            <a:r>
              <a:rPr sz="2500" spc="145" dirty="0">
                <a:latin typeface="Cambria"/>
                <a:cs typeface="Cambria"/>
              </a:rPr>
              <a:t>the</a:t>
            </a:r>
            <a:r>
              <a:rPr sz="2500" spc="270" dirty="0">
                <a:latin typeface="Cambria"/>
                <a:cs typeface="Cambria"/>
              </a:rPr>
              <a:t> </a:t>
            </a:r>
            <a:r>
              <a:rPr sz="2500" spc="145" dirty="0">
                <a:latin typeface="Cambria"/>
                <a:cs typeface="Cambria"/>
              </a:rPr>
              <a:t>experts.</a:t>
            </a:r>
            <a:endParaRPr sz="2500">
              <a:latin typeface="Cambria"/>
              <a:cs typeface="Cambria"/>
            </a:endParaRPr>
          </a:p>
          <a:p>
            <a:pPr>
              <a:lnSpc>
                <a:spcPct val="100000"/>
              </a:lnSpc>
              <a:spcBef>
                <a:spcPts val="45"/>
              </a:spcBef>
              <a:buFont typeface="Arial MT"/>
              <a:buChar char="•"/>
            </a:pPr>
            <a:endParaRPr sz="3050">
              <a:latin typeface="Cambria"/>
              <a:cs typeface="Cambria"/>
            </a:endParaRPr>
          </a:p>
          <a:p>
            <a:pPr marL="354965" marR="394970" indent="-342900">
              <a:lnSpc>
                <a:spcPct val="80000"/>
              </a:lnSpc>
              <a:buFont typeface="Arial MT"/>
              <a:buChar char="•"/>
              <a:tabLst>
                <a:tab pos="354965" algn="l"/>
                <a:tab pos="355600" algn="l"/>
              </a:tabLst>
            </a:pPr>
            <a:r>
              <a:rPr sz="2500" spc="85" dirty="0">
                <a:latin typeface="Cambria"/>
                <a:cs typeface="Cambria"/>
              </a:rPr>
              <a:t>Avoid</a:t>
            </a:r>
            <a:r>
              <a:rPr sz="2500" spc="265" dirty="0">
                <a:latin typeface="Cambria"/>
                <a:cs typeface="Cambria"/>
              </a:rPr>
              <a:t> </a:t>
            </a:r>
            <a:r>
              <a:rPr sz="2500" spc="120" dirty="0">
                <a:latin typeface="Cambria"/>
                <a:cs typeface="Cambria"/>
              </a:rPr>
              <a:t>subjectivity</a:t>
            </a:r>
            <a:r>
              <a:rPr sz="2500" spc="295" dirty="0">
                <a:latin typeface="Cambria"/>
                <a:cs typeface="Cambria"/>
              </a:rPr>
              <a:t> </a:t>
            </a:r>
            <a:r>
              <a:rPr sz="2500" spc="150" dirty="0">
                <a:latin typeface="Cambria"/>
                <a:cs typeface="Cambria"/>
              </a:rPr>
              <a:t>in</a:t>
            </a:r>
            <a:r>
              <a:rPr sz="2500" spc="270" dirty="0">
                <a:latin typeface="Cambria"/>
                <a:cs typeface="Cambria"/>
              </a:rPr>
              <a:t> </a:t>
            </a:r>
            <a:r>
              <a:rPr sz="2500" spc="135" dirty="0">
                <a:latin typeface="Cambria"/>
                <a:cs typeface="Cambria"/>
              </a:rPr>
              <a:t>awarding</a:t>
            </a:r>
            <a:r>
              <a:rPr sz="2500" spc="240" dirty="0">
                <a:latin typeface="Cambria"/>
                <a:cs typeface="Cambria"/>
              </a:rPr>
              <a:t> </a:t>
            </a:r>
            <a:r>
              <a:rPr sz="2500" spc="204" dirty="0">
                <a:latin typeface="Cambria"/>
                <a:cs typeface="Cambria"/>
              </a:rPr>
              <a:t>marks</a:t>
            </a:r>
            <a:r>
              <a:rPr sz="2500" spc="245" dirty="0">
                <a:latin typeface="Cambria"/>
                <a:cs typeface="Cambria"/>
              </a:rPr>
              <a:t> </a:t>
            </a:r>
            <a:r>
              <a:rPr sz="2500" spc="220" dirty="0">
                <a:latin typeface="Cambria"/>
                <a:cs typeface="Cambria"/>
              </a:rPr>
              <a:t>as</a:t>
            </a:r>
            <a:r>
              <a:rPr sz="2500" spc="245" dirty="0">
                <a:latin typeface="Cambria"/>
                <a:cs typeface="Cambria"/>
              </a:rPr>
              <a:t> </a:t>
            </a:r>
            <a:r>
              <a:rPr sz="2500" spc="105" dirty="0">
                <a:latin typeface="Cambria"/>
                <a:cs typeface="Cambria"/>
              </a:rPr>
              <a:t>far</a:t>
            </a:r>
            <a:r>
              <a:rPr sz="2500" spc="240" dirty="0">
                <a:latin typeface="Cambria"/>
                <a:cs typeface="Cambria"/>
              </a:rPr>
              <a:t> </a:t>
            </a:r>
            <a:r>
              <a:rPr sz="2500" spc="235" dirty="0">
                <a:latin typeface="Cambria"/>
                <a:cs typeface="Cambria"/>
              </a:rPr>
              <a:t>as </a:t>
            </a:r>
            <a:r>
              <a:rPr sz="2500" spc="-535" dirty="0">
                <a:latin typeface="Cambria"/>
                <a:cs typeface="Cambria"/>
              </a:rPr>
              <a:t> </a:t>
            </a:r>
            <a:r>
              <a:rPr sz="2500" spc="140" dirty="0">
                <a:latin typeface="Cambria"/>
                <a:cs typeface="Cambria"/>
              </a:rPr>
              <a:t>possible.</a:t>
            </a:r>
            <a:endParaRPr sz="2500">
              <a:latin typeface="Cambria"/>
              <a:cs typeface="Cambria"/>
            </a:endParaRPr>
          </a:p>
        </p:txBody>
      </p:sp>
      <p:pic>
        <p:nvPicPr>
          <p:cNvPr id="3" name="object 2">
            <a:extLst>
              <a:ext uri="{FF2B5EF4-FFF2-40B4-BE49-F238E27FC236}">
                <a16:creationId xmlns:a16="http://schemas.microsoft.com/office/drawing/2014/main" id="{605349C7-785B-4894-8385-4CACEA2BA0E9}"/>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0371" y="2105025"/>
            <a:ext cx="8761171" cy="4244752"/>
          </a:xfrm>
          <a:prstGeom prst="rect">
            <a:avLst/>
          </a:prstGeom>
        </p:spPr>
        <p:txBody>
          <a:bodyPr vert="horz" wrap="square" lIns="0" tIns="12700" rIns="0" bIns="0" rtlCol="0">
            <a:spAutoFit/>
          </a:bodyPr>
          <a:lstStyle/>
          <a:p>
            <a:pPr marL="469265" marR="6985" indent="-457200" algn="just">
              <a:lnSpc>
                <a:spcPct val="100000"/>
              </a:lnSpc>
              <a:spcBef>
                <a:spcPts val="100"/>
              </a:spcBef>
              <a:buFont typeface="PMingLiU-ExtB"/>
              <a:buChar char="❑"/>
              <a:tabLst>
                <a:tab pos="469900" algn="l"/>
              </a:tabLst>
            </a:pPr>
            <a:r>
              <a:rPr sz="2400" b="1" dirty="0">
                <a:solidFill>
                  <a:srgbClr val="FF0000"/>
                </a:solidFill>
                <a:latin typeface="Calibri"/>
                <a:cs typeface="Calibri"/>
              </a:rPr>
              <a:t>Not </a:t>
            </a:r>
            <a:r>
              <a:rPr sz="2400" b="1" spc="-10" dirty="0">
                <a:solidFill>
                  <a:srgbClr val="FF0000"/>
                </a:solidFill>
                <a:latin typeface="Calibri"/>
                <a:cs typeface="Calibri"/>
              </a:rPr>
              <a:t>to </a:t>
            </a:r>
            <a:r>
              <a:rPr sz="2400" spc="-5" dirty="0">
                <a:solidFill>
                  <a:srgbClr val="1F497C"/>
                </a:solidFill>
                <a:latin typeface="Calibri"/>
                <a:cs typeface="Calibri"/>
              </a:rPr>
              <a:t>find </a:t>
            </a:r>
            <a:r>
              <a:rPr sz="2400" spc="-10" dirty="0">
                <a:solidFill>
                  <a:srgbClr val="1F497C"/>
                </a:solidFill>
                <a:latin typeface="Calibri"/>
                <a:cs typeface="Calibri"/>
              </a:rPr>
              <a:t>faults </a:t>
            </a:r>
            <a:r>
              <a:rPr sz="2400" spc="-5" dirty="0">
                <a:solidFill>
                  <a:srgbClr val="1F497C"/>
                </a:solidFill>
                <a:latin typeface="Calibri"/>
                <a:cs typeface="Calibri"/>
              </a:rPr>
              <a:t>with the institution but </a:t>
            </a:r>
            <a:r>
              <a:rPr sz="2400" spc="-10" dirty="0">
                <a:solidFill>
                  <a:srgbClr val="1F497C"/>
                </a:solidFill>
                <a:latin typeface="Calibri"/>
                <a:cs typeface="Calibri"/>
              </a:rPr>
              <a:t>to </a:t>
            </a:r>
            <a:r>
              <a:rPr sz="2400" spc="-5" dirty="0">
                <a:solidFill>
                  <a:srgbClr val="1F497C"/>
                </a:solidFill>
                <a:latin typeface="Calibri"/>
                <a:cs typeface="Calibri"/>
              </a:rPr>
              <a:t>assess the </a:t>
            </a:r>
            <a:r>
              <a:rPr sz="2400" spc="-15" dirty="0">
                <a:solidFill>
                  <a:srgbClr val="1F497C"/>
                </a:solidFill>
                <a:latin typeface="Calibri"/>
                <a:cs typeface="Calibri"/>
              </a:rPr>
              <a:t>status- </a:t>
            </a:r>
            <a:r>
              <a:rPr sz="2400" spc="-10" dirty="0">
                <a:solidFill>
                  <a:srgbClr val="1F497C"/>
                </a:solidFill>
                <a:latin typeface="Calibri"/>
                <a:cs typeface="Calibri"/>
              </a:rPr>
              <a:t> </a:t>
            </a:r>
            <a:r>
              <a:rPr sz="2400" spc="-15" dirty="0">
                <a:solidFill>
                  <a:srgbClr val="1F497C"/>
                </a:solidFill>
                <a:latin typeface="Calibri"/>
                <a:cs typeface="Calibri"/>
              </a:rPr>
              <a:t>ante </a:t>
            </a:r>
            <a:r>
              <a:rPr sz="2400" spc="-10" dirty="0">
                <a:solidFill>
                  <a:srgbClr val="1F497C"/>
                </a:solidFill>
                <a:latin typeface="Calibri"/>
                <a:cs typeface="Calibri"/>
              </a:rPr>
              <a:t>of</a:t>
            </a:r>
            <a:r>
              <a:rPr sz="2400" spc="20" dirty="0">
                <a:solidFill>
                  <a:srgbClr val="1F497C"/>
                </a:solidFill>
                <a:latin typeface="Calibri"/>
                <a:cs typeface="Calibri"/>
              </a:rPr>
              <a:t> </a:t>
            </a:r>
            <a:r>
              <a:rPr sz="2400" spc="-5" dirty="0">
                <a:solidFill>
                  <a:srgbClr val="1F497C"/>
                </a:solidFill>
                <a:latin typeface="Calibri"/>
                <a:cs typeface="Calibri"/>
              </a:rPr>
              <a:t>the</a:t>
            </a:r>
            <a:r>
              <a:rPr sz="2400" spc="15" dirty="0">
                <a:solidFill>
                  <a:srgbClr val="1F497C"/>
                </a:solidFill>
                <a:latin typeface="Calibri"/>
                <a:cs typeface="Calibri"/>
              </a:rPr>
              <a:t> </a:t>
            </a:r>
            <a:r>
              <a:rPr sz="2400" spc="-10" dirty="0">
                <a:solidFill>
                  <a:srgbClr val="1F497C"/>
                </a:solidFill>
                <a:latin typeface="Calibri"/>
                <a:cs typeface="Calibri"/>
              </a:rPr>
              <a:t>performance.</a:t>
            </a:r>
            <a:endParaRPr sz="2400" dirty="0">
              <a:latin typeface="Calibri"/>
              <a:cs typeface="Calibri"/>
            </a:endParaRPr>
          </a:p>
          <a:p>
            <a:pPr marL="469265" marR="5080" indent="-457200" algn="just">
              <a:lnSpc>
                <a:spcPct val="100000"/>
              </a:lnSpc>
              <a:spcBef>
                <a:spcPts val="1440"/>
              </a:spcBef>
              <a:buFont typeface="PMingLiU-ExtB"/>
              <a:buChar char="❑"/>
              <a:tabLst>
                <a:tab pos="469900" algn="l"/>
              </a:tabLst>
            </a:pPr>
            <a:r>
              <a:rPr sz="2400" b="1" dirty="0">
                <a:solidFill>
                  <a:srgbClr val="FF0000"/>
                </a:solidFill>
                <a:latin typeface="Calibri"/>
                <a:cs typeface="Calibri"/>
              </a:rPr>
              <a:t>Not </a:t>
            </a:r>
            <a:r>
              <a:rPr sz="2400" b="1" spc="-20" dirty="0">
                <a:solidFill>
                  <a:srgbClr val="FF0000"/>
                </a:solidFill>
                <a:latin typeface="Calibri"/>
                <a:cs typeface="Calibri"/>
              </a:rPr>
              <a:t>to </a:t>
            </a:r>
            <a:r>
              <a:rPr sz="2400" spc="-10" dirty="0">
                <a:solidFill>
                  <a:srgbClr val="1F497C"/>
                </a:solidFill>
                <a:latin typeface="Calibri"/>
                <a:cs typeface="Calibri"/>
              </a:rPr>
              <a:t>denigrate </a:t>
            </a:r>
            <a:r>
              <a:rPr sz="2400" spc="-5" dirty="0">
                <a:solidFill>
                  <a:srgbClr val="1F497C"/>
                </a:solidFill>
                <a:latin typeface="Calibri"/>
                <a:cs typeface="Calibri"/>
              </a:rPr>
              <a:t>the </a:t>
            </a:r>
            <a:r>
              <a:rPr sz="2400" spc="-10" dirty="0">
                <a:solidFill>
                  <a:srgbClr val="1F497C"/>
                </a:solidFill>
                <a:latin typeface="Calibri"/>
                <a:cs typeface="Calibri"/>
              </a:rPr>
              <a:t>working </a:t>
            </a:r>
            <a:r>
              <a:rPr sz="2400" spc="-15" dirty="0">
                <a:solidFill>
                  <a:srgbClr val="1F497C"/>
                </a:solidFill>
                <a:latin typeface="Calibri"/>
                <a:cs typeface="Calibri"/>
              </a:rPr>
              <a:t>style </a:t>
            </a:r>
            <a:r>
              <a:rPr sz="2400" spc="-10" dirty="0">
                <a:solidFill>
                  <a:srgbClr val="1F497C"/>
                </a:solidFill>
                <a:latin typeface="Calibri"/>
                <a:cs typeface="Calibri"/>
              </a:rPr>
              <a:t>of </a:t>
            </a:r>
            <a:r>
              <a:rPr sz="2400" spc="-5" dirty="0">
                <a:solidFill>
                  <a:srgbClr val="1F497C"/>
                </a:solidFill>
                <a:latin typeface="Calibri"/>
                <a:cs typeface="Calibri"/>
              </a:rPr>
              <a:t>the institution </a:t>
            </a:r>
            <a:r>
              <a:rPr sz="2400" dirty="0">
                <a:solidFill>
                  <a:srgbClr val="1F497C"/>
                </a:solidFill>
                <a:latin typeface="Calibri"/>
                <a:cs typeface="Calibri"/>
              </a:rPr>
              <a:t>and </a:t>
            </a:r>
            <a:r>
              <a:rPr sz="2400" spc="-5" dirty="0">
                <a:solidFill>
                  <a:srgbClr val="1F497C"/>
                </a:solidFill>
                <a:latin typeface="Calibri"/>
                <a:cs typeface="Calibri"/>
              </a:rPr>
              <a:t>its </a:t>
            </a:r>
            <a:r>
              <a:rPr sz="2400" dirty="0">
                <a:solidFill>
                  <a:srgbClr val="1F497C"/>
                </a:solidFill>
                <a:latin typeface="Calibri"/>
                <a:cs typeface="Calibri"/>
              </a:rPr>
              <a:t> </a:t>
            </a:r>
            <a:r>
              <a:rPr sz="2400" spc="-15" dirty="0">
                <a:solidFill>
                  <a:srgbClr val="1F497C"/>
                </a:solidFill>
                <a:latin typeface="Calibri"/>
                <a:cs typeface="Calibri"/>
              </a:rPr>
              <a:t>programs </a:t>
            </a:r>
            <a:r>
              <a:rPr sz="2400" spc="-10" dirty="0">
                <a:solidFill>
                  <a:srgbClr val="1F497C"/>
                </a:solidFill>
                <a:latin typeface="Calibri"/>
                <a:cs typeface="Calibri"/>
              </a:rPr>
              <a:t>but </a:t>
            </a:r>
            <a:r>
              <a:rPr sz="2400" spc="-20" dirty="0">
                <a:solidFill>
                  <a:srgbClr val="1F497C"/>
                </a:solidFill>
                <a:latin typeface="Calibri"/>
                <a:cs typeface="Calibri"/>
              </a:rPr>
              <a:t>to </a:t>
            </a:r>
            <a:r>
              <a:rPr sz="2400" spc="-10" dirty="0">
                <a:solidFill>
                  <a:srgbClr val="1F497C"/>
                </a:solidFill>
                <a:latin typeface="Calibri"/>
                <a:cs typeface="Calibri"/>
              </a:rPr>
              <a:t>provide </a:t>
            </a:r>
            <a:r>
              <a:rPr sz="2400" dirty="0">
                <a:solidFill>
                  <a:srgbClr val="1F497C"/>
                </a:solidFill>
                <a:latin typeface="Calibri"/>
                <a:cs typeface="Calibri"/>
              </a:rPr>
              <a:t>a </a:t>
            </a:r>
            <a:r>
              <a:rPr sz="2400" spc="-15" dirty="0">
                <a:solidFill>
                  <a:srgbClr val="1F497C"/>
                </a:solidFill>
                <a:latin typeface="Calibri"/>
                <a:cs typeface="Calibri"/>
              </a:rPr>
              <a:t>feed </a:t>
            </a:r>
            <a:r>
              <a:rPr sz="2400" dirty="0">
                <a:solidFill>
                  <a:srgbClr val="1F497C"/>
                </a:solidFill>
                <a:latin typeface="Calibri"/>
                <a:cs typeface="Calibri"/>
              </a:rPr>
              <a:t>back on their </a:t>
            </a:r>
            <a:r>
              <a:rPr sz="2400" spc="-15" dirty="0">
                <a:solidFill>
                  <a:srgbClr val="1F497C"/>
                </a:solidFill>
                <a:latin typeface="Calibri"/>
                <a:cs typeface="Calibri"/>
              </a:rPr>
              <a:t>strengths </a:t>
            </a:r>
            <a:r>
              <a:rPr sz="2400" spc="-5" dirty="0">
                <a:solidFill>
                  <a:srgbClr val="1F497C"/>
                </a:solidFill>
                <a:latin typeface="Calibri"/>
                <a:cs typeface="Calibri"/>
              </a:rPr>
              <a:t>and </a:t>
            </a:r>
            <a:r>
              <a:rPr sz="2400" dirty="0">
                <a:solidFill>
                  <a:srgbClr val="1F497C"/>
                </a:solidFill>
                <a:latin typeface="Calibri"/>
                <a:cs typeface="Calibri"/>
              </a:rPr>
              <a:t> </a:t>
            </a:r>
            <a:r>
              <a:rPr sz="2400" spc="-5" dirty="0">
                <a:solidFill>
                  <a:srgbClr val="1F497C"/>
                </a:solidFill>
                <a:latin typeface="Calibri"/>
                <a:cs typeface="Calibri"/>
              </a:rPr>
              <a:t>weaknesses.</a:t>
            </a:r>
            <a:endParaRPr sz="2400" dirty="0">
              <a:latin typeface="Calibri"/>
              <a:cs typeface="Calibri"/>
            </a:endParaRPr>
          </a:p>
          <a:p>
            <a:pPr marL="469265" marR="5080" indent="-457200" algn="just">
              <a:lnSpc>
                <a:spcPct val="100000"/>
              </a:lnSpc>
              <a:spcBef>
                <a:spcPts val="1440"/>
              </a:spcBef>
              <a:buFont typeface="PMingLiU-ExtB"/>
              <a:buChar char="❑"/>
              <a:tabLst>
                <a:tab pos="469900" algn="l"/>
              </a:tabLst>
            </a:pPr>
            <a:r>
              <a:rPr sz="2400" b="1" dirty="0">
                <a:solidFill>
                  <a:srgbClr val="FF0000"/>
                </a:solidFill>
                <a:latin typeface="Calibri"/>
                <a:cs typeface="Calibri"/>
              </a:rPr>
              <a:t>Not</a:t>
            </a:r>
            <a:r>
              <a:rPr sz="2400" b="1" spc="5" dirty="0">
                <a:solidFill>
                  <a:srgbClr val="FF0000"/>
                </a:solidFill>
                <a:latin typeface="Calibri"/>
                <a:cs typeface="Calibri"/>
              </a:rPr>
              <a:t> </a:t>
            </a:r>
            <a:r>
              <a:rPr sz="2400" b="1" spc="-20" dirty="0">
                <a:solidFill>
                  <a:srgbClr val="FF0000"/>
                </a:solidFill>
                <a:latin typeface="Calibri"/>
                <a:cs typeface="Calibri"/>
              </a:rPr>
              <a:t>to</a:t>
            </a:r>
            <a:r>
              <a:rPr sz="2400" b="1" spc="-15" dirty="0">
                <a:solidFill>
                  <a:srgbClr val="FF0000"/>
                </a:solidFill>
                <a:latin typeface="Calibri"/>
                <a:cs typeface="Calibri"/>
              </a:rPr>
              <a:t> </a:t>
            </a:r>
            <a:r>
              <a:rPr sz="2400" spc="-15" dirty="0">
                <a:solidFill>
                  <a:srgbClr val="1F497C"/>
                </a:solidFill>
                <a:latin typeface="Calibri"/>
                <a:cs typeface="Calibri"/>
              </a:rPr>
              <a:t>demarcate</a:t>
            </a:r>
            <a:r>
              <a:rPr sz="2400" spc="-10" dirty="0">
                <a:solidFill>
                  <a:srgbClr val="1F497C"/>
                </a:solidFill>
                <a:latin typeface="Calibri"/>
                <a:cs typeface="Calibri"/>
              </a:rPr>
              <a:t> </a:t>
            </a:r>
            <a:r>
              <a:rPr sz="2400" spc="-5" dirty="0">
                <a:solidFill>
                  <a:srgbClr val="1F497C"/>
                </a:solidFill>
                <a:latin typeface="Calibri"/>
                <a:cs typeface="Calibri"/>
              </a:rPr>
              <a:t>the</a:t>
            </a:r>
            <a:r>
              <a:rPr sz="2400" dirty="0">
                <a:solidFill>
                  <a:srgbClr val="1F497C"/>
                </a:solidFill>
                <a:latin typeface="Calibri"/>
                <a:cs typeface="Calibri"/>
              </a:rPr>
              <a:t> </a:t>
            </a:r>
            <a:r>
              <a:rPr sz="2400" spc="-5" dirty="0">
                <a:solidFill>
                  <a:srgbClr val="1F497C"/>
                </a:solidFill>
                <a:latin typeface="Calibri"/>
                <a:cs typeface="Calibri"/>
              </a:rPr>
              <a:t>boundaries</a:t>
            </a:r>
            <a:r>
              <a:rPr sz="2400" dirty="0">
                <a:solidFill>
                  <a:srgbClr val="1F497C"/>
                </a:solidFill>
                <a:latin typeface="Calibri"/>
                <a:cs typeface="Calibri"/>
              </a:rPr>
              <a:t> of</a:t>
            </a:r>
            <a:r>
              <a:rPr sz="2400" spc="5" dirty="0">
                <a:solidFill>
                  <a:srgbClr val="1F497C"/>
                </a:solidFill>
                <a:latin typeface="Calibri"/>
                <a:cs typeface="Calibri"/>
              </a:rPr>
              <a:t> </a:t>
            </a:r>
            <a:r>
              <a:rPr sz="2400" spc="-5" dirty="0">
                <a:solidFill>
                  <a:srgbClr val="1F497C"/>
                </a:solidFill>
                <a:latin typeface="Calibri"/>
                <a:cs typeface="Calibri"/>
              </a:rPr>
              <a:t>quality</a:t>
            </a:r>
            <a:r>
              <a:rPr sz="2400" dirty="0">
                <a:solidFill>
                  <a:srgbClr val="1F497C"/>
                </a:solidFill>
                <a:latin typeface="Calibri"/>
                <a:cs typeface="Calibri"/>
              </a:rPr>
              <a:t> </a:t>
            </a:r>
            <a:r>
              <a:rPr sz="2400" spc="-5" dirty="0">
                <a:solidFill>
                  <a:srgbClr val="1F497C"/>
                </a:solidFill>
                <a:latin typeface="Calibri"/>
                <a:cs typeface="Calibri"/>
              </a:rPr>
              <a:t>but</a:t>
            </a:r>
            <a:r>
              <a:rPr sz="2400" dirty="0">
                <a:solidFill>
                  <a:srgbClr val="1F497C"/>
                </a:solidFill>
                <a:latin typeface="Calibri"/>
                <a:cs typeface="Calibri"/>
              </a:rPr>
              <a:t> </a:t>
            </a:r>
            <a:r>
              <a:rPr sz="2400" spc="-20" dirty="0">
                <a:solidFill>
                  <a:srgbClr val="1F497C"/>
                </a:solidFill>
                <a:latin typeface="Calibri"/>
                <a:cs typeface="Calibri"/>
              </a:rPr>
              <a:t>to</a:t>
            </a:r>
            <a:r>
              <a:rPr sz="2400" spc="-15" dirty="0">
                <a:solidFill>
                  <a:srgbClr val="1F497C"/>
                </a:solidFill>
                <a:latin typeface="Calibri"/>
                <a:cs typeface="Calibri"/>
              </a:rPr>
              <a:t> </a:t>
            </a:r>
            <a:r>
              <a:rPr sz="2400" spc="-20" dirty="0">
                <a:solidFill>
                  <a:srgbClr val="1F497C"/>
                </a:solidFill>
                <a:latin typeface="Calibri"/>
                <a:cs typeface="Calibri"/>
              </a:rPr>
              <a:t>offer</a:t>
            </a:r>
            <a:r>
              <a:rPr sz="2400" spc="-15" dirty="0">
                <a:solidFill>
                  <a:srgbClr val="1F497C"/>
                </a:solidFill>
                <a:latin typeface="Calibri"/>
                <a:cs typeface="Calibri"/>
              </a:rPr>
              <a:t> </a:t>
            </a:r>
            <a:r>
              <a:rPr sz="2400" dirty="0">
                <a:solidFill>
                  <a:srgbClr val="1F497C"/>
                </a:solidFill>
                <a:latin typeface="Calibri"/>
                <a:cs typeface="Calibri"/>
              </a:rPr>
              <a:t>a </a:t>
            </a:r>
            <a:r>
              <a:rPr sz="2400" spc="5" dirty="0">
                <a:solidFill>
                  <a:srgbClr val="1F497C"/>
                </a:solidFill>
                <a:latin typeface="Calibri"/>
                <a:cs typeface="Calibri"/>
              </a:rPr>
              <a:t> </a:t>
            </a:r>
            <a:r>
              <a:rPr sz="2400" spc="-5" dirty="0">
                <a:solidFill>
                  <a:srgbClr val="1F497C"/>
                </a:solidFill>
                <a:latin typeface="Calibri"/>
                <a:cs typeface="Calibri"/>
              </a:rPr>
              <a:t>sensitizing</a:t>
            </a:r>
            <a:r>
              <a:rPr sz="2400" dirty="0">
                <a:solidFill>
                  <a:srgbClr val="1F497C"/>
                </a:solidFill>
                <a:latin typeface="Calibri"/>
                <a:cs typeface="Calibri"/>
              </a:rPr>
              <a:t> </a:t>
            </a:r>
            <a:r>
              <a:rPr sz="2400" spc="-10" dirty="0">
                <a:solidFill>
                  <a:srgbClr val="1F497C"/>
                </a:solidFill>
                <a:latin typeface="Calibri"/>
                <a:cs typeface="Calibri"/>
              </a:rPr>
              <a:t>process</a:t>
            </a:r>
            <a:r>
              <a:rPr sz="2400" spc="-5" dirty="0">
                <a:solidFill>
                  <a:srgbClr val="1F497C"/>
                </a:solidFill>
                <a:latin typeface="Calibri"/>
                <a:cs typeface="Calibri"/>
              </a:rPr>
              <a:t> </a:t>
            </a:r>
            <a:r>
              <a:rPr sz="2400" spc="-20" dirty="0">
                <a:solidFill>
                  <a:srgbClr val="1F497C"/>
                </a:solidFill>
                <a:latin typeface="Calibri"/>
                <a:cs typeface="Calibri"/>
              </a:rPr>
              <a:t>for</a:t>
            </a:r>
            <a:r>
              <a:rPr sz="2400" spc="-15" dirty="0">
                <a:solidFill>
                  <a:srgbClr val="1F497C"/>
                </a:solidFill>
                <a:latin typeface="Calibri"/>
                <a:cs typeface="Calibri"/>
              </a:rPr>
              <a:t> </a:t>
            </a:r>
            <a:r>
              <a:rPr sz="2400" spc="-10" dirty="0">
                <a:solidFill>
                  <a:srgbClr val="1F497C"/>
                </a:solidFill>
                <a:latin typeface="Calibri"/>
                <a:cs typeface="Calibri"/>
              </a:rPr>
              <a:t>continuous</a:t>
            </a:r>
            <a:r>
              <a:rPr sz="2400" spc="-5" dirty="0">
                <a:solidFill>
                  <a:srgbClr val="1F497C"/>
                </a:solidFill>
                <a:latin typeface="Calibri"/>
                <a:cs typeface="Calibri"/>
              </a:rPr>
              <a:t> </a:t>
            </a:r>
            <a:r>
              <a:rPr sz="2400" spc="-15" dirty="0">
                <a:solidFill>
                  <a:srgbClr val="1F497C"/>
                </a:solidFill>
                <a:latin typeface="Calibri"/>
                <a:cs typeface="Calibri"/>
              </a:rPr>
              <a:t>improvement</a:t>
            </a:r>
            <a:r>
              <a:rPr sz="2400" spc="-10" dirty="0">
                <a:solidFill>
                  <a:srgbClr val="1F497C"/>
                </a:solidFill>
                <a:latin typeface="Calibri"/>
                <a:cs typeface="Calibri"/>
              </a:rPr>
              <a:t> </a:t>
            </a:r>
            <a:r>
              <a:rPr sz="2400" dirty="0">
                <a:solidFill>
                  <a:srgbClr val="1F497C"/>
                </a:solidFill>
                <a:latin typeface="Calibri"/>
                <a:cs typeface="Calibri"/>
              </a:rPr>
              <a:t>in</a:t>
            </a:r>
            <a:r>
              <a:rPr sz="2400" spc="5" dirty="0">
                <a:solidFill>
                  <a:srgbClr val="1F497C"/>
                </a:solidFill>
                <a:latin typeface="Calibri"/>
                <a:cs typeface="Calibri"/>
              </a:rPr>
              <a:t> </a:t>
            </a:r>
            <a:r>
              <a:rPr sz="2400" dirty="0">
                <a:solidFill>
                  <a:srgbClr val="1F497C"/>
                </a:solidFill>
                <a:latin typeface="Calibri"/>
                <a:cs typeface="Calibri"/>
              </a:rPr>
              <a:t>quality </a:t>
            </a:r>
            <a:r>
              <a:rPr sz="2400" spc="5" dirty="0">
                <a:solidFill>
                  <a:srgbClr val="1F497C"/>
                </a:solidFill>
                <a:latin typeface="Calibri"/>
                <a:cs typeface="Calibri"/>
              </a:rPr>
              <a:t> </a:t>
            </a:r>
            <a:r>
              <a:rPr sz="2400" spc="-10" dirty="0">
                <a:solidFill>
                  <a:srgbClr val="1F497C"/>
                </a:solidFill>
                <a:latin typeface="Calibri"/>
                <a:cs typeface="Calibri"/>
              </a:rPr>
              <a:t>provisions.</a:t>
            </a:r>
            <a:endParaRPr sz="2400" dirty="0">
              <a:latin typeface="Calibri"/>
              <a:cs typeface="Calibri"/>
            </a:endParaRPr>
          </a:p>
          <a:p>
            <a:pPr marL="469265" marR="6350" indent="-457200" algn="just">
              <a:lnSpc>
                <a:spcPct val="100000"/>
              </a:lnSpc>
              <a:spcBef>
                <a:spcPts val="1440"/>
              </a:spcBef>
              <a:buFont typeface="PMingLiU-ExtB"/>
              <a:buChar char="❑"/>
              <a:tabLst>
                <a:tab pos="469900" algn="l"/>
              </a:tabLst>
            </a:pPr>
            <a:r>
              <a:rPr sz="2400" b="1" dirty="0">
                <a:solidFill>
                  <a:srgbClr val="FF0000"/>
                </a:solidFill>
                <a:latin typeface="Calibri"/>
                <a:cs typeface="Calibri"/>
              </a:rPr>
              <a:t>Not</a:t>
            </a:r>
            <a:r>
              <a:rPr sz="2400" b="1" spc="5" dirty="0">
                <a:solidFill>
                  <a:srgbClr val="FF0000"/>
                </a:solidFill>
                <a:latin typeface="Calibri"/>
                <a:cs typeface="Calibri"/>
              </a:rPr>
              <a:t> </a:t>
            </a:r>
            <a:r>
              <a:rPr sz="2400" b="1" spc="-20" dirty="0">
                <a:solidFill>
                  <a:srgbClr val="FF0000"/>
                </a:solidFill>
                <a:latin typeface="Calibri"/>
                <a:cs typeface="Calibri"/>
              </a:rPr>
              <a:t>to</a:t>
            </a:r>
            <a:r>
              <a:rPr sz="2400" b="1" spc="-15" dirty="0">
                <a:solidFill>
                  <a:srgbClr val="FF0000"/>
                </a:solidFill>
                <a:latin typeface="Calibri"/>
                <a:cs typeface="Calibri"/>
              </a:rPr>
              <a:t> </a:t>
            </a:r>
            <a:r>
              <a:rPr sz="2400" spc="-5" dirty="0">
                <a:solidFill>
                  <a:srgbClr val="1F497C"/>
                </a:solidFill>
                <a:latin typeface="Calibri"/>
                <a:cs typeface="Calibri"/>
              </a:rPr>
              <a:t>select</a:t>
            </a:r>
            <a:r>
              <a:rPr sz="2400" dirty="0">
                <a:solidFill>
                  <a:srgbClr val="1F497C"/>
                </a:solidFill>
                <a:latin typeface="Calibri"/>
                <a:cs typeface="Calibri"/>
              </a:rPr>
              <a:t> </a:t>
            </a:r>
            <a:r>
              <a:rPr sz="2400" spc="-5" dirty="0">
                <a:solidFill>
                  <a:srgbClr val="1F497C"/>
                </a:solidFill>
                <a:latin typeface="Calibri"/>
                <a:cs typeface="Calibri"/>
              </a:rPr>
              <a:t>only</a:t>
            </a:r>
            <a:r>
              <a:rPr sz="2400" dirty="0">
                <a:solidFill>
                  <a:srgbClr val="1F497C"/>
                </a:solidFill>
                <a:latin typeface="Calibri"/>
                <a:cs typeface="Calibri"/>
              </a:rPr>
              <a:t> </a:t>
            </a:r>
            <a:r>
              <a:rPr sz="2400" spc="-10" dirty="0">
                <a:solidFill>
                  <a:srgbClr val="1F497C"/>
                </a:solidFill>
                <a:latin typeface="Calibri"/>
                <a:cs typeface="Calibri"/>
              </a:rPr>
              <a:t>institutions</a:t>
            </a:r>
            <a:r>
              <a:rPr sz="2400" spc="-5" dirty="0">
                <a:solidFill>
                  <a:srgbClr val="1F497C"/>
                </a:solidFill>
                <a:latin typeface="Calibri"/>
                <a:cs typeface="Calibri"/>
              </a:rPr>
              <a:t> </a:t>
            </a:r>
            <a:r>
              <a:rPr sz="2400" dirty="0">
                <a:solidFill>
                  <a:srgbClr val="1F497C"/>
                </a:solidFill>
                <a:latin typeface="Calibri"/>
                <a:cs typeface="Calibri"/>
              </a:rPr>
              <a:t>of </a:t>
            </a:r>
            <a:r>
              <a:rPr sz="2400" spc="-5" dirty="0">
                <a:solidFill>
                  <a:srgbClr val="1F497C"/>
                </a:solidFill>
                <a:latin typeface="Calibri"/>
                <a:cs typeface="Calibri"/>
              </a:rPr>
              <a:t>national</a:t>
            </a:r>
            <a:r>
              <a:rPr sz="2400" dirty="0">
                <a:solidFill>
                  <a:srgbClr val="1F497C"/>
                </a:solidFill>
                <a:latin typeface="Calibri"/>
                <a:cs typeface="Calibri"/>
              </a:rPr>
              <a:t> </a:t>
            </a:r>
            <a:r>
              <a:rPr sz="2400" spc="-10" dirty="0">
                <a:solidFill>
                  <a:srgbClr val="1F497C"/>
                </a:solidFill>
                <a:latin typeface="Calibri"/>
                <a:cs typeface="Calibri"/>
              </a:rPr>
              <a:t>excellence</a:t>
            </a:r>
            <a:r>
              <a:rPr sz="2400" spc="-5" dirty="0">
                <a:solidFill>
                  <a:srgbClr val="1F497C"/>
                </a:solidFill>
                <a:latin typeface="Calibri"/>
                <a:cs typeface="Calibri"/>
              </a:rPr>
              <a:t> but</a:t>
            </a:r>
            <a:r>
              <a:rPr sz="2400" dirty="0">
                <a:solidFill>
                  <a:srgbClr val="1F497C"/>
                </a:solidFill>
                <a:latin typeface="Calibri"/>
                <a:cs typeface="Calibri"/>
              </a:rPr>
              <a:t> </a:t>
            </a:r>
            <a:r>
              <a:rPr sz="2400" spc="-20" dirty="0">
                <a:solidFill>
                  <a:srgbClr val="1F497C"/>
                </a:solidFill>
                <a:latin typeface="Calibri"/>
                <a:cs typeface="Calibri"/>
              </a:rPr>
              <a:t>to </a:t>
            </a:r>
            <a:r>
              <a:rPr sz="2400" spc="-530" dirty="0">
                <a:solidFill>
                  <a:srgbClr val="1F497C"/>
                </a:solidFill>
                <a:latin typeface="Calibri"/>
                <a:cs typeface="Calibri"/>
              </a:rPr>
              <a:t> </a:t>
            </a:r>
            <a:r>
              <a:rPr sz="2400" spc="-15" dirty="0">
                <a:solidFill>
                  <a:srgbClr val="1F497C"/>
                </a:solidFill>
                <a:latin typeface="Calibri"/>
                <a:cs typeface="Calibri"/>
              </a:rPr>
              <a:t>provide </a:t>
            </a:r>
            <a:r>
              <a:rPr sz="2400" spc="-5" dirty="0">
                <a:solidFill>
                  <a:srgbClr val="1F497C"/>
                </a:solidFill>
                <a:latin typeface="Calibri"/>
                <a:cs typeface="Calibri"/>
              </a:rPr>
              <a:t>benchmarks </a:t>
            </a:r>
            <a:r>
              <a:rPr sz="2400" dirty="0">
                <a:solidFill>
                  <a:srgbClr val="1F497C"/>
                </a:solidFill>
                <a:latin typeface="Calibri"/>
                <a:cs typeface="Calibri"/>
              </a:rPr>
              <a:t>of </a:t>
            </a:r>
            <a:r>
              <a:rPr sz="2400" spc="-10" dirty="0">
                <a:solidFill>
                  <a:srgbClr val="1F497C"/>
                </a:solidFill>
                <a:latin typeface="Calibri"/>
                <a:cs typeface="Calibri"/>
              </a:rPr>
              <a:t>excellence </a:t>
            </a:r>
            <a:r>
              <a:rPr sz="2400" spc="-5" dirty="0">
                <a:solidFill>
                  <a:srgbClr val="1F497C"/>
                </a:solidFill>
                <a:latin typeface="Calibri"/>
                <a:cs typeface="Calibri"/>
              </a:rPr>
              <a:t>and </a:t>
            </a:r>
            <a:r>
              <a:rPr sz="2400" spc="-10" dirty="0">
                <a:solidFill>
                  <a:srgbClr val="1F497C"/>
                </a:solidFill>
                <a:latin typeface="Calibri"/>
                <a:cs typeface="Calibri"/>
              </a:rPr>
              <a:t>identification </a:t>
            </a:r>
            <a:r>
              <a:rPr sz="2400" dirty="0">
                <a:solidFill>
                  <a:srgbClr val="1F497C"/>
                </a:solidFill>
                <a:latin typeface="Calibri"/>
                <a:cs typeface="Calibri"/>
              </a:rPr>
              <a:t>of </a:t>
            </a:r>
            <a:r>
              <a:rPr sz="2400" spc="-5" dirty="0">
                <a:solidFill>
                  <a:srgbClr val="1F497C"/>
                </a:solidFill>
                <a:latin typeface="Calibri"/>
                <a:cs typeface="Calibri"/>
              </a:rPr>
              <a:t>good </a:t>
            </a:r>
            <a:r>
              <a:rPr sz="2400" dirty="0">
                <a:solidFill>
                  <a:srgbClr val="1F497C"/>
                </a:solidFill>
                <a:latin typeface="Calibri"/>
                <a:cs typeface="Calibri"/>
              </a:rPr>
              <a:t> </a:t>
            </a:r>
            <a:r>
              <a:rPr sz="2400" spc="-5" dirty="0">
                <a:solidFill>
                  <a:srgbClr val="1F497C"/>
                </a:solidFill>
                <a:latin typeface="Calibri"/>
                <a:cs typeface="Calibri"/>
              </a:rPr>
              <a:t>practices.</a:t>
            </a:r>
            <a:endParaRPr sz="2400" dirty="0">
              <a:latin typeface="Calibri"/>
              <a:cs typeface="Calibri"/>
            </a:endParaRPr>
          </a:p>
        </p:txBody>
      </p:sp>
      <p:sp>
        <p:nvSpPr>
          <p:cNvPr id="3" name="object 3"/>
          <p:cNvSpPr txBox="1">
            <a:spLocks noGrp="1"/>
          </p:cNvSpPr>
          <p:nvPr>
            <p:ph type="title"/>
          </p:nvPr>
        </p:nvSpPr>
        <p:spPr>
          <a:xfrm>
            <a:off x="708095" y="312596"/>
            <a:ext cx="8458200" cy="1674176"/>
          </a:xfrm>
          <a:prstGeom prst="rect">
            <a:avLst/>
          </a:prstGeom>
        </p:spPr>
        <p:txBody>
          <a:bodyPr vert="horz" wrap="square" lIns="0" tIns="12065" rIns="0" bIns="0" rtlCol="0">
            <a:spAutoFit/>
          </a:bodyPr>
          <a:lstStyle/>
          <a:p>
            <a:pPr marL="1420813" marR="5080" indent="-1420813">
              <a:lnSpc>
                <a:spcPct val="100000"/>
              </a:lnSpc>
              <a:spcBef>
                <a:spcPts val="95"/>
              </a:spcBef>
              <a:tabLst>
                <a:tab pos="1165225" algn="l"/>
              </a:tabLst>
            </a:pPr>
            <a:r>
              <a:rPr lang="en-US" sz="3600" b="1" spc="13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135" dirty="0">
                <a:solidFill>
                  <a:srgbClr val="4B390D"/>
                </a:solidFill>
                <a:uFill>
                  <a:solidFill>
                    <a:srgbClr val="000000"/>
                  </a:solidFill>
                </a:uFill>
                <a:latin typeface="Calibri" panose="020F0502020204030204" pitchFamily="34" charset="0"/>
                <a:cs typeface="Calibri" panose="020F0502020204030204" pitchFamily="34" charset="0"/>
              </a:rPr>
              <a:t>WHAT</a:t>
            </a:r>
            <a:r>
              <a:rPr sz="3600" b="1" u="heavy" spc="350"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70" dirty="0">
                <a:solidFill>
                  <a:srgbClr val="4B390D"/>
                </a:solidFill>
                <a:uFill>
                  <a:solidFill>
                    <a:srgbClr val="000000"/>
                  </a:solidFill>
                </a:uFill>
                <a:latin typeface="Calibri" panose="020F0502020204030204" pitchFamily="34" charset="0"/>
                <a:cs typeface="Calibri" panose="020F0502020204030204" pitchFamily="34" charset="0"/>
              </a:rPr>
              <a:t>IS</a:t>
            </a:r>
            <a:r>
              <a:rPr sz="3600" b="1" u="heavy" spc="32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04" dirty="0">
                <a:solidFill>
                  <a:srgbClr val="4B390D"/>
                </a:solidFill>
                <a:uFill>
                  <a:solidFill>
                    <a:srgbClr val="000000"/>
                  </a:solidFill>
                </a:uFill>
                <a:latin typeface="Calibri" panose="020F0502020204030204" pitchFamily="34" charset="0"/>
                <a:cs typeface="Calibri" panose="020F0502020204030204" pitchFamily="34" charset="0"/>
              </a:rPr>
              <a:t>NOT</a:t>
            </a:r>
            <a:r>
              <a:rPr sz="3600" b="1" u="heavy" spc="32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75" dirty="0">
                <a:solidFill>
                  <a:srgbClr val="4B390D"/>
                </a:solidFill>
                <a:uFill>
                  <a:solidFill>
                    <a:srgbClr val="000000"/>
                  </a:solidFill>
                </a:uFill>
                <a:latin typeface="Calibri" panose="020F0502020204030204" pitchFamily="34" charset="0"/>
                <a:cs typeface="Calibri" panose="020F0502020204030204" pitchFamily="34" charset="0"/>
              </a:rPr>
              <a:t>THE</a:t>
            </a:r>
            <a:r>
              <a:rPr sz="3600" b="1" u="heavy" spc="350"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60" dirty="0">
                <a:solidFill>
                  <a:srgbClr val="4B390D"/>
                </a:solidFill>
                <a:uFill>
                  <a:solidFill>
                    <a:srgbClr val="000000"/>
                  </a:solidFill>
                </a:uFill>
                <a:latin typeface="Calibri" panose="020F0502020204030204" pitchFamily="34" charset="0"/>
                <a:cs typeface="Calibri" panose="020F0502020204030204" pitchFamily="34" charset="0"/>
              </a:rPr>
              <a:t>PURPOSE</a:t>
            </a:r>
            <a:r>
              <a:rPr sz="3600" b="1" u="heavy" spc="350" dirty="0">
                <a:solidFill>
                  <a:srgbClr val="4B390D"/>
                </a:solidFill>
                <a:uFill>
                  <a:solidFill>
                    <a:srgbClr val="000000"/>
                  </a:solidFill>
                </a:uFill>
                <a:latin typeface="Calibri" panose="020F0502020204030204" pitchFamily="34" charset="0"/>
                <a:cs typeface="Calibri" panose="020F0502020204030204" pitchFamily="34" charset="0"/>
              </a:rPr>
              <a:t> </a:t>
            </a:r>
            <a:r>
              <a:rPr lang="en-IN" sz="3600" b="1" u="heavy" spc="320" dirty="0">
                <a:solidFill>
                  <a:srgbClr val="4B390D"/>
                </a:solidFill>
                <a:uFill>
                  <a:solidFill>
                    <a:srgbClr val="000000"/>
                  </a:solidFill>
                </a:uFill>
                <a:latin typeface="Calibri" panose="020F0502020204030204" pitchFamily="34" charset="0"/>
                <a:cs typeface="Calibri" panose="020F0502020204030204" pitchFamily="34" charset="0"/>
              </a:rPr>
              <a:t>OF</a:t>
            </a:r>
            <a:br>
              <a:rPr lang="en-US" sz="3600" b="1" u="heavy" spc="320" dirty="0">
                <a:solidFill>
                  <a:srgbClr val="4B390D"/>
                </a:solidFill>
                <a:uFill>
                  <a:solidFill>
                    <a:srgbClr val="000000"/>
                  </a:solidFill>
                </a:uFill>
                <a:latin typeface="Calibri" panose="020F0502020204030204" pitchFamily="34" charset="0"/>
                <a:cs typeface="Calibri" panose="020F0502020204030204" pitchFamily="34" charset="0"/>
              </a:rPr>
            </a:br>
            <a:r>
              <a:rPr sz="3600" b="1" u="heavy" spc="250" dirty="0">
                <a:solidFill>
                  <a:srgbClr val="4B390D"/>
                </a:solidFill>
                <a:uFill>
                  <a:solidFill>
                    <a:srgbClr val="000000"/>
                  </a:solidFill>
                </a:uFill>
                <a:latin typeface="Calibri" panose="020F0502020204030204" pitchFamily="34" charset="0"/>
                <a:cs typeface="Calibri" panose="020F0502020204030204" pitchFamily="34" charset="0"/>
              </a:rPr>
              <a:t>ACCREDITATION</a:t>
            </a:r>
            <a:br>
              <a:rPr lang="en-US" sz="3600" b="1" u="heavy" spc="250" dirty="0">
                <a:solidFill>
                  <a:srgbClr val="4B390D"/>
                </a:solidFill>
                <a:uFill>
                  <a:solidFill>
                    <a:srgbClr val="000000"/>
                  </a:solidFill>
                </a:uFill>
                <a:latin typeface="Calibri" panose="020F0502020204030204" pitchFamily="34" charset="0"/>
                <a:cs typeface="Calibri" panose="020F0502020204030204" pitchFamily="34" charset="0"/>
              </a:rPr>
            </a:br>
            <a:endParaRPr sz="3600" b="1" dirty="0">
              <a:solidFill>
                <a:srgbClr val="4B390D"/>
              </a:solidFill>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0" y="25323"/>
            <a:ext cx="690371" cy="574547"/>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4848" y="973302"/>
            <a:ext cx="1109345" cy="436880"/>
          </a:xfrm>
          <a:prstGeom prst="rect">
            <a:avLst/>
          </a:prstGeom>
        </p:spPr>
        <p:txBody>
          <a:bodyPr vert="horz" wrap="square" lIns="0" tIns="12700" rIns="0" bIns="0" rtlCol="0">
            <a:spAutoFit/>
          </a:bodyPr>
          <a:lstStyle/>
          <a:p>
            <a:pPr marL="355600" indent="-342900">
              <a:lnSpc>
                <a:spcPct val="100000"/>
              </a:lnSpc>
              <a:spcBef>
                <a:spcPts val="100"/>
              </a:spcBef>
              <a:buFont typeface="PMingLiU-ExtB"/>
              <a:buChar char="➢"/>
              <a:tabLst>
                <a:tab pos="355600" algn="l"/>
              </a:tabLst>
            </a:pPr>
            <a:r>
              <a:rPr sz="2700" spc="155" dirty="0">
                <a:latin typeface="Cambria"/>
                <a:cs typeface="Cambria"/>
              </a:rPr>
              <a:t>N</a:t>
            </a:r>
            <a:r>
              <a:rPr sz="2700" spc="345" dirty="0">
                <a:latin typeface="Cambria"/>
                <a:cs typeface="Cambria"/>
              </a:rPr>
              <a:t>B</a:t>
            </a:r>
            <a:r>
              <a:rPr sz="2700" spc="150" dirty="0">
                <a:latin typeface="Cambria"/>
                <a:cs typeface="Cambria"/>
              </a:rPr>
              <a:t>A</a:t>
            </a:r>
            <a:endParaRPr sz="2700">
              <a:latin typeface="Cambria"/>
              <a:cs typeface="Cambria"/>
            </a:endParaRPr>
          </a:p>
        </p:txBody>
      </p:sp>
      <p:sp>
        <p:nvSpPr>
          <p:cNvPr id="3" name="object 3"/>
          <p:cNvSpPr txBox="1"/>
          <p:nvPr/>
        </p:nvSpPr>
        <p:spPr>
          <a:xfrm>
            <a:off x="2759873" y="973302"/>
            <a:ext cx="1119505" cy="436880"/>
          </a:xfrm>
          <a:prstGeom prst="rect">
            <a:avLst/>
          </a:prstGeom>
        </p:spPr>
        <p:txBody>
          <a:bodyPr vert="horz" wrap="square" lIns="0" tIns="12700" rIns="0" bIns="0" rtlCol="0">
            <a:spAutoFit/>
          </a:bodyPr>
          <a:lstStyle/>
          <a:p>
            <a:pPr marL="12700">
              <a:lnSpc>
                <a:spcPct val="100000"/>
              </a:lnSpc>
              <a:spcBef>
                <a:spcPts val="100"/>
              </a:spcBef>
            </a:pPr>
            <a:r>
              <a:rPr sz="2700" spc="290" dirty="0">
                <a:latin typeface="Cambria"/>
                <a:cs typeface="Cambria"/>
              </a:rPr>
              <a:t>m</a:t>
            </a:r>
            <a:r>
              <a:rPr sz="2700" spc="270" dirty="0">
                <a:latin typeface="Cambria"/>
                <a:cs typeface="Cambria"/>
              </a:rPr>
              <a:t>a</a:t>
            </a:r>
            <a:r>
              <a:rPr sz="2700" spc="250" dirty="0">
                <a:latin typeface="Cambria"/>
                <a:cs typeface="Cambria"/>
              </a:rPr>
              <a:t>k</a:t>
            </a:r>
            <a:r>
              <a:rPr sz="2700" spc="80" dirty="0">
                <a:latin typeface="Cambria"/>
                <a:cs typeface="Cambria"/>
              </a:rPr>
              <a:t>e</a:t>
            </a:r>
            <a:r>
              <a:rPr sz="2700" spc="240" dirty="0">
                <a:latin typeface="Cambria"/>
                <a:cs typeface="Cambria"/>
              </a:rPr>
              <a:t>s</a:t>
            </a:r>
            <a:endParaRPr sz="2700">
              <a:latin typeface="Cambria"/>
              <a:cs typeface="Cambria"/>
            </a:endParaRPr>
          </a:p>
        </p:txBody>
      </p:sp>
      <p:sp>
        <p:nvSpPr>
          <p:cNvPr id="4" name="object 4"/>
          <p:cNvSpPr txBox="1"/>
          <p:nvPr/>
        </p:nvSpPr>
        <p:spPr>
          <a:xfrm>
            <a:off x="4145186" y="973302"/>
            <a:ext cx="4977130" cy="436880"/>
          </a:xfrm>
          <a:prstGeom prst="rect">
            <a:avLst/>
          </a:prstGeom>
        </p:spPr>
        <p:txBody>
          <a:bodyPr vert="horz" wrap="square" lIns="0" tIns="12700" rIns="0" bIns="0" rtlCol="0">
            <a:spAutoFit/>
          </a:bodyPr>
          <a:lstStyle/>
          <a:p>
            <a:pPr marL="12700">
              <a:lnSpc>
                <a:spcPct val="100000"/>
              </a:lnSpc>
              <a:spcBef>
                <a:spcPts val="100"/>
              </a:spcBef>
              <a:tabLst>
                <a:tab pos="1243330" algn="l"/>
                <a:tab pos="3684904" algn="l"/>
                <a:tab pos="4432300" algn="l"/>
              </a:tabLst>
            </a:pPr>
            <a:r>
              <a:rPr sz="2700" spc="110" dirty="0">
                <a:latin typeface="Cambria"/>
                <a:cs typeface="Cambria"/>
              </a:rPr>
              <a:t>t</a:t>
            </a:r>
            <a:r>
              <a:rPr sz="2700" spc="70" dirty="0">
                <a:latin typeface="Cambria"/>
                <a:cs typeface="Cambria"/>
              </a:rPr>
              <a:t>r</a:t>
            </a:r>
            <a:r>
              <a:rPr sz="2700" spc="240" dirty="0">
                <a:latin typeface="Cambria"/>
                <a:cs typeface="Cambria"/>
              </a:rPr>
              <a:t>a</a:t>
            </a:r>
            <a:r>
              <a:rPr sz="2700" spc="35" dirty="0">
                <a:latin typeface="Cambria"/>
                <a:cs typeface="Cambria"/>
              </a:rPr>
              <a:t>v</a:t>
            </a:r>
            <a:r>
              <a:rPr sz="2700" spc="80" dirty="0">
                <a:latin typeface="Cambria"/>
                <a:cs typeface="Cambria"/>
              </a:rPr>
              <a:t>e</a:t>
            </a:r>
            <a:r>
              <a:rPr sz="2700" spc="75" dirty="0">
                <a:latin typeface="Cambria"/>
                <a:cs typeface="Cambria"/>
              </a:rPr>
              <a:t>l</a:t>
            </a:r>
            <a:r>
              <a:rPr sz="2700" dirty="0">
                <a:latin typeface="Cambria"/>
                <a:cs typeface="Cambria"/>
              </a:rPr>
              <a:t>	</a:t>
            </a:r>
            <a:r>
              <a:rPr sz="2700" spc="270" dirty="0">
                <a:latin typeface="Cambria"/>
                <a:cs typeface="Cambria"/>
              </a:rPr>
              <a:t>a</a:t>
            </a:r>
            <a:r>
              <a:rPr sz="2700" spc="70" dirty="0">
                <a:latin typeface="Cambria"/>
                <a:cs typeface="Cambria"/>
              </a:rPr>
              <a:t>r</a:t>
            </a:r>
            <a:r>
              <a:rPr sz="2700" spc="40" dirty="0">
                <a:latin typeface="Cambria"/>
                <a:cs typeface="Cambria"/>
              </a:rPr>
              <a:t>r</a:t>
            </a:r>
            <a:r>
              <a:rPr sz="2700" spc="240" dirty="0">
                <a:latin typeface="Cambria"/>
                <a:cs typeface="Cambria"/>
              </a:rPr>
              <a:t>a</a:t>
            </a:r>
            <a:r>
              <a:rPr sz="2700" spc="270" dirty="0">
                <a:latin typeface="Cambria"/>
                <a:cs typeface="Cambria"/>
              </a:rPr>
              <a:t>n</a:t>
            </a:r>
            <a:r>
              <a:rPr sz="2700" spc="114" dirty="0">
                <a:latin typeface="Cambria"/>
                <a:cs typeface="Cambria"/>
              </a:rPr>
              <a:t>g</a:t>
            </a:r>
            <a:r>
              <a:rPr sz="2700" spc="80" dirty="0">
                <a:latin typeface="Cambria"/>
                <a:cs typeface="Cambria"/>
              </a:rPr>
              <a:t>e</a:t>
            </a:r>
            <a:r>
              <a:rPr sz="2700" spc="290" dirty="0">
                <a:latin typeface="Cambria"/>
                <a:cs typeface="Cambria"/>
              </a:rPr>
              <a:t>m</a:t>
            </a:r>
            <a:r>
              <a:rPr sz="2700" spc="80" dirty="0">
                <a:latin typeface="Cambria"/>
                <a:cs typeface="Cambria"/>
              </a:rPr>
              <a:t>e</a:t>
            </a:r>
            <a:r>
              <a:rPr sz="2700" spc="270" dirty="0">
                <a:latin typeface="Cambria"/>
                <a:cs typeface="Cambria"/>
              </a:rPr>
              <a:t>n</a:t>
            </a:r>
            <a:r>
              <a:rPr sz="2700" spc="110" dirty="0">
                <a:latin typeface="Cambria"/>
                <a:cs typeface="Cambria"/>
              </a:rPr>
              <a:t>t</a:t>
            </a:r>
            <a:r>
              <a:rPr sz="2700" dirty="0">
                <a:latin typeface="Cambria"/>
                <a:cs typeface="Cambria"/>
              </a:rPr>
              <a:t>	</a:t>
            </a:r>
            <a:r>
              <a:rPr sz="2700" spc="45" dirty="0">
                <a:latin typeface="Cambria"/>
                <a:cs typeface="Cambria"/>
              </a:rPr>
              <a:t>f</a:t>
            </a:r>
            <a:r>
              <a:rPr sz="2700" spc="70" dirty="0">
                <a:latin typeface="Cambria"/>
                <a:cs typeface="Cambria"/>
              </a:rPr>
              <a:t>or</a:t>
            </a:r>
            <a:r>
              <a:rPr sz="2700" dirty="0">
                <a:latin typeface="Cambria"/>
                <a:cs typeface="Cambria"/>
              </a:rPr>
              <a:t>	</a:t>
            </a:r>
            <a:r>
              <a:rPr sz="2700" spc="110" dirty="0">
                <a:latin typeface="Cambria"/>
                <a:cs typeface="Cambria"/>
              </a:rPr>
              <a:t>t</a:t>
            </a:r>
            <a:r>
              <a:rPr sz="2700" spc="260" dirty="0">
                <a:latin typeface="Cambria"/>
                <a:cs typeface="Cambria"/>
              </a:rPr>
              <a:t>h</a:t>
            </a:r>
            <a:r>
              <a:rPr sz="2700" spc="85" dirty="0">
                <a:latin typeface="Cambria"/>
                <a:cs typeface="Cambria"/>
              </a:rPr>
              <a:t>e</a:t>
            </a:r>
            <a:endParaRPr sz="2700">
              <a:latin typeface="Cambria"/>
              <a:cs typeface="Cambria"/>
            </a:endParaRPr>
          </a:p>
        </p:txBody>
      </p:sp>
      <p:sp>
        <p:nvSpPr>
          <p:cNvPr id="5" name="object 5"/>
          <p:cNvSpPr txBox="1"/>
          <p:nvPr/>
        </p:nvSpPr>
        <p:spPr>
          <a:xfrm>
            <a:off x="1727747" y="1302472"/>
            <a:ext cx="855344" cy="436880"/>
          </a:xfrm>
          <a:prstGeom prst="rect">
            <a:avLst/>
          </a:prstGeom>
        </p:spPr>
        <p:txBody>
          <a:bodyPr vert="horz" wrap="square" lIns="0" tIns="12700" rIns="0" bIns="0" rtlCol="0">
            <a:spAutoFit/>
          </a:bodyPr>
          <a:lstStyle/>
          <a:p>
            <a:pPr marL="12700">
              <a:lnSpc>
                <a:spcPct val="100000"/>
              </a:lnSpc>
              <a:spcBef>
                <a:spcPts val="100"/>
              </a:spcBef>
            </a:pPr>
            <a:r>
              <a:rPr sz="2700" spc="110" dirty="0">
                <a:latin typeface="Cambria"/>
                <a:cs typeface="Cambria"/>
              </a:rPr>
              <a:t>t</a:t>
            </a:r>
            <a:r>
              <a:rPr sz="2700" spc="80" dirty="0">
                <a:latin typeface="Cambria"/>
                <a:cs typeface="Cambria"/>
              </a:rPr>
              <a:t>e</a:t>
            </a:r>
            <a:r>
              <a:rPr sz="2700" spc="240" dirty="0">
                <a:latin typeface="Cambria"/>
                <a:cs typeface="Cambria"/>
              </a:rPr>
              <a:t>a</a:t>
            </a:r>
            <a:r>
              <a:rPr sz="2700" spc="290" dirty="0">
                <a:latin typeface="Cambria"/>
                <a:cs typeface="Cambria"/>
              </a:rPr>
              <a:t>m</a:t>
            </a:r>
            <a:endParaRPr sz="2700">
              <a:latin typeface="Cambria"/>
              <a:cs typeface="Cambria"/>
            </a:endParaRPr>
          </a:p>
        </p:txBody>
      </p:sp>
      <p:sp>
        <p:nvSpPr>
          <p:cNvPr id="6" name="object 6"/>
          <p:cNvSpPr txBox="1"/>
          <p:nvPr/>
        </p:nvSpPr>
        <p:spPr>
          <a:xfrm>
            <a:off x="2818166" y="1302472"/>
            <a:ext cx="6301105" cy="436880"/>
          </a:xfrm>
          <a:prstGeom prst="rect">
            <a:avLst/>
          </a:prstGeom>
        </p:spPr>
        <p:txBody>
          <a:bodyPr vert="horz" wrap="square" lIns="0" tIns="12700" rIns="0" bIns="0" rtlCol="0">
            <a:spAutoFit/>
          </a:bodyPr>
          <a:lstStyle/>
          <a:p>
            <a:pPr marL="12700">
              <a:lnSpc>
                <a:spcPct val="100000"/>
              </a:lnSpc>
              <a:spcBef>
                <a:spcPts val="100"/>
              </a:spcBef>
              <a:tabLst>
                <a:tab pos="1812289" algn="l"/>
                <a:tab pos="3643629" algn="l"/>
              </a:tabLst>
            </a:pPr>
            <a:r>
              <a:rPr sz="2700" spc="175" dirty="0">
                <a:latin typeface="Cambria"/>
                <a:cs typeface="Cambria"/>
              </a:rPr>
              <a:t>members	including	accommodation</a:t>
            </a:r>
            <a:endParaRPr sz="2700">
              <a:latin typeface="Cambria"/>
              <a:cs typeface="Cambria"/>
            </a:endParaRPr>
          </a:p>
        </p:txBody>
      </p:sp>
      <p:sp>
        <p:nvSpPr>
          <p:cNvPr id="7" name="object 7"/>
          <p:cNvSpPr txBox="1"/>
          <p:nvPr/>
        </p:nvSpPr>
        <p:spPr>
          <a:xfrm>
            <a:off x="1384848" y="1631642"/>
            <a:ext cx="7740650" cy="3729354"/>
          </a:xfrm>
          <a:prstGeom prst="rect">
            <a:avLst/>
          </a:prstGeom>
        </p:spPr>
        <p:txBody>
          <a:bodyPr vert="horz" wrap="square" lIns="0" tIns="94615" rIns="0" bIns="0" rtlCol="0">
            <a:spAutoFit/>
          </a:bodyPr>
          <a:lstStyle/>
          <a:p>
            <a:pPr marL="354965" marR="8255" algn="just">
              <a:lnSpc>
                <a:spcPct val="80000"/>
              </a:lnSpc>
              <a:spcBef>
                <a:spcPts val="745"/>
              </a:spcBef>
            </a:pPr>
            <a:r>
              <a:rPr sz="2700" spc="229" dirty="0">
                <a:latin typeface="Cambria"/>
                <a:cs typeface="Cambria"/>
              </a:rPr>
              <a:t>and </a:t>
            </a:r>
            <a:r>
              <a:rPr sz="2700" spc="100" dirty="0">
                <a:latin typeface="Cambria"/>
                <a:cs typeface="Cambria"/>
              </a:rPr>
              <a:t>travel </a:t>
            </a:r>
            <a:r>
              <a:rPr sz="2700" spc="95" dirty="0">
                <a:latin typeface="Cambria"/>
                <a:cs typeface="Cambria"/>
              </a:rPr>
              <a:t>to </a:t>
            </a:r>
            <a:r>
              <a:rPr sz="2700" spc="70" dirty="0">
                <a:latin typeface="Cambria"/>
                <a:cs typeface="Cambria"/>
              </a:rPr>
              <a:t>or </a:t>
            </a:r>
            <a:r>
              <a:rPr sz="2700" spc="120" dirty="0">
                <a:latin typeface="Cambria"/>
                <a:cs typeface="Cambria"/>
              </a:rPr>
              <a:t>from </a:t>
            </a:r>
            <a:r>
              <a:rPr sz="2700" spc="160" dirty="0">
                <a:latin typeface="Cambria"/>
                <a:cs typeface="Cambria"/>
              </a:rPr>
              <a:t>the </a:t>
            </a:r>
            <a:r>
              <a:rPr sz="2700" spc="245" dirty="0">
                <a:latin typeface="Cambria"/>
                <a:cs typeface="Cambria"/>
              </a:rPr>
              <a:t>campus </a:t>
            </a:r>
            <a:r>
              <a:rPr sz="2700" spc="105" dirty="0">
                <a:latin typeface="Cambria"/>
                <a:cs typeface="Cambria"/>
              </a:rPr>
              <a:t>where </a:t>
            </a:r>
            <a:r>
              <a:rPr sz="2700" spc="160" dirty="0">
                <a:latin typeface="Cambria"/>
                <a:cs typeface="Cambria"/>
              </a:rPr>
              <a:t>the </a:t>
            </a:r>
            <a:r>
              <a:rPr sz="2700" spc="165" dirty="0">
                <a:latin typeface="Cambria"/>
                <a:cs typeface="Cambria"/>
              </a:rPr>
              <a:t> </a:t>
            </a:r>
            <a:r>
              <a:rPr sz="2700" spc="150" dirty="0">
                <a:latin typeface="Cambria"/>
                <a:cs typeface="Cambria"/>
              </a:rPr>
              <a:t>program</a:t>
            </a:r>
            <a:r>
              <a:rPr sz="2700" spc="155" dirty="0">
                <a:latin typeface="Cambria"/>
                <a:cs typeface="Cambria"/>
              </a:rPr>
              <a:t> </a:t>
            </a:r>
            <a:r>
              <a:rPr sz="2700" spc="135" dirty="0">
                <a:latin typeface="Cambria"/>
                <a:cs typeface="Cambria"/>
              </a:rPr>
              <a:t>is</a:t>
            </a:r>
            <a:r>
              <a:rPr sz="2700" spc="865" dirty="0">
                <a:latin typeface="Cambria"/>
                <a:cs typeface="Cambria"/>
              </a:rPr>
              <a:t> </a:t>
            </a:r>
            <a:r>
              <a:rPr sz="2700" spc="90" dirty="0">
                <a:latin typeface="Cambria"/>
                <a:cs typeface="Cambria"/>
              </a:rPr>
              <a:t>delivered</a:t>
            </a:r>
            <a:r>
              <a:rPr sz="2700" spc="95" dirty="0">
                <a:latin typeface="Cambria"/>
                <a:cs typeface="Cambria"/>
              </a:rPr>
              <a:t> </a:t>
            </a:r>
            <a:r>
              <a:rPr sz="2700" spc="185" dirty="0">
                <a:latin typeface="Cambria"/>
                <a:cs typeface="Cambria"/>
              </a:rPr>
              <a:t>through</a:t>
            </a:r>
            <a:r>
              <a:rPr sz="2700" spc="965" dirty="0">
                <a:latin typeface="Cambria"/>
                <a:cs typeface="Cambria"/>
              </a:rPr>
              <a:t> </a:t>
            </a:r>
            <a:r>
              <a:rPr sz="2700" spc="160" dirty="0">
                <a:latin typeface="Cambria"/>
                <a:cs typeface="Cambria"/>
              </a:rPr>
              <a:t>the </a:t>
            </a:r>
            <a:r>
              <a:rPr sz="2700" spc="165" dirty="0">
                <a:latin typeface="Cambria"/>
                <a:cs typeface="Cambria"/>
              </a:rPr>
              <a:t> </a:t>
            </a:r>
            <a:r>
              <a:rPr sz="2700" spc="150" dirty="0">
                <a:latin typeface="Cambria"/>
                <a:cs typeface="Cambria"/>
              </a:rPr>
              <a:t>authorized</a:t>
            </a:r>
            <a:r>
              <a:rPr sz="2700" spc="260" dirty="0">
                <a:latin typeface="Cambria"/>
                <a:cs typeface="Cambria"/>
              </a:rPr>
              <a:t> </a:t>
            </a:r>
            <a:r>
              <a:rPr sz="2700" spc="100" dirty="0">
                <a:latin typeface="Cambria"/>
                <a:cs typeface="Cambria"/>
              </a:rPr>
              <a:t>travel</a:t>
            </a:r>
            <a:r>
              <a:rPr sz="2700" spc="265" dirty="0">
                <a:latin typeface="Cambria"/>
                <a:cs typeface="Cambria"/>
              </a:rPr>
              <a:t> </a:t>
            </a:r>
            <a:r>
              <a:rPr sz="2700" spc="175" dirty="0">
                <a:latin typeface="Cambria"/>
                <a:cs typeface="Cambria"/>
              </a:rPr>
              <a:t>agencies.</a:t>
            </a:r>
            <a:endParaRPr sz="2700">
              <a:latin typeface="Cambria"/>
              <a:cs typeface="Cambria"/>
            </a:endParaRPr>
          </a:p>
          <a:p>
            <a:pPr>
              <a:lnSpc>
                <a:spcPct val="100000"/>
              </a:lnSpc>
              <a:spcBef>
                <a:spcPts val="20"/>
              </a:spcBef>
            </a:pPr>
            <a:endParaRPr sz="3300">
              <a:latin typeface="Cambria"/>
              <a:cs typeface="Cambria"/>
            </a:endParaRPr>
          </a:p>
          <a:p>
            <a:pPr marL="354965" marR="5080" indent="-342900" algn="just">
              <a:lnSpc>
                <a:spcPct val="80000"/>
              </a:lnSpc>
              <a:buFont typeface="PMingLiU-ExtB"/>
              <a:buChar char="➢"/>
              <a:tabLst>
                <a:tab pos="355600" algn="l"/>
              </a:tabLst>
            </a:pPr>
            <a:r>
              <a:rPr sz="2700" spc="220" dirty="0">
                <a:latin typeface="Cambria"/>
                <a:cs typeface="Cambria"/>
              </a:rPr>
              <a:t>NBA </a:t>
            </a:r>
            <a:r>
              <a:rPr sz="2700" spc="125" dirty="0">
                <a:latin typeface="Cambria"/>
                <a:cs typeface="Cambria"/>
              </a:rPr>
              <a:t>requires </a:t>
            </a:r>
            <a:r>
              <a:rPr sz="2700" spc="65" dirty="0">
                <a:latin typeface="Cambria"/>
                <a:cs typeface="Cambria"/>
              </a:rPr>
              <a:t>every </a:t>
            </a:r>
            <a:r>
              <a:rPr sz="2700" spc="180" dirty="0">
                <a:latin typeface="Cambria"/>
                <a:cs typeface="Cambria"/>
              </a:rPr>
              <a:t>team </a:t>
            </a:r>
            <a:r>
              <a:rPr sz="2700" spc="165" dirty="0">
                <a:latin typeface="Cambria"/>
                <a:cs typeface="Cambria"/>
              </a:rPr>
              <a:t>member </a:t>
            </a:r>
            <a:r>
              <a:rPr sz="2700" spc="95" dirty="0">
                <a:latin typeface="Cambria"/>
                <a:cs typeface="Cambria"/>
              </a:rPr>
              <a:t>to </a:t>
            </a:r>
            <a:r>
              <a:rPr sz="2700" spc="145" dirty="0">
                <a:latin typeface="Cambria"/>
                <a:cs typeface="Cambria"/>
              </a:rPr>
              <a:t>exhibit </a:t>
            </a:r>
            <a:r>
              <a:rPr sz="2700" spc="150" dirty="0">
                <a:latin typeface="Cambria"/>
                <a:cs typeface="Cambria"/>
              </a:rPr>
              <a:t> </a:t>
            </a:r>
            <a:r>
              <a:rPr sz="2700" spc="160" dirty="0">
                <a:latin typeface="Cambria"/>
                <a:cs typeface="Cambria"/>
              </a:rPr>
              <a:t>the</a:t>
            </a:r>
            <a:r>
              <a:rPr sz="2700" spc="165" dirty="0">
                <a:latin typeface="Cambria"/>
                <a:cs typeface="Cambria"/>
              </a:rPr>
              <a:t> </a:t>
            </a:r>
            <a:r>
              <a:rPr sz="2700" spc="170" dirty="0">
                <a:latin typeface="Cambria"/>
                <a:cs typeface="Cambria"/>
              </a:rPr>
              <a:t>highest</a:t>
            </a:r>
            <a:r>
              <a:rPr sz="2700" spc="175" dirty="0">
                <a:latin typeface="Cambria"/>
                <a:cs typeface="Cambria"/>
              </a:rPr>
              <a:t> </a:t>
            </a:r>
            <a:r>
              <a:rPr sz="2700" spc="190" dirty="0">
                <a:latin typeface="Cambria"/>
                <a:cs typeface="Cambria"/>
              </a:rPr>
              <a:t>standard</a:t>
            </a:r>
            <a:r>
              <a:rPr sz="2700" spc="195" dirty="0">
                <a:latin typeface="Cambria"/>
                <a:cs typeface="Cambria"/>
              </a:rPr>
              <a:t> </a:t>
            </a:r>
            <a:r>
              <a:rPr sz="2700" spc="60" dirty="0">
                <a:latin typeface="Cambria"/>
                <a:cs typeface="Cambria"/>
              </a:rPr>
              <a:t>of</a:t>
            </a:r>
            <a:r>
              <a:rPr sz="2700" spc="715" dirty="0">
                <a:latin typeface="Cambria"/>
                <a:cs typeface="Cambria"/>
              </a:rPr>
              <a:t> </a:t>
            </a:r>
            <a:r>
              <a:rPr sz="2700" spc="155" dirty="0">
                <a:latin typeface="Cambria"/>
                <a:cs typeface="Cambria"/>
              </a:rPr>
              <a:t>professionalism, </a:t>
            </a:r>
            <a:r>
              <a:rPr sz="2700" spc="160" dirty="0">
                <a:latin typeface="Cambria"/>
                <a:cs typeface="Cambria"/>
              </a:rPr>
              <a:t> </a:t>
            </a:r>
            <a:r>
              <a:rPr sz="2700" spc="165" dirty="0">
                <a:latin typeface="Cambria"/>
                <a:cs typeface="Cambria"/>
              </a:rPr>
              <a:t>honesty</a:t>
            </a:r>
            <a:r>
              <a:rPr sz="2700" spc="260" dirty="0">
                <a:latin typeface="Cambria"/>
                <a:cs typeface="Cambria"/>
              </a:rPr>
              <a:t> </a:t>
            </a:r>
            <a:r>
              <a:rPr sz="2700" spc="229" dirty="0">
                <a:latin typeface="Cambria"/>
                <a:cs typeface="Cambria"/>
              </a:rPr>
              <a:t>and</a:t>
            </a:r>
            <a:r>
              <a:rPr sz="2700" spc="265" dirty="0">
                <a:latin typeface="Cambria"/>
                <a:cs typeface="Cambria"/>
              </a:rPr>
              <a:t> </a:t>
            </a:r>
            <a:r>
              <a:rPr sz="2700" spc="125" dirty="0">
                <a:latin typeface="Cambria"/>
                <a:cs typeface="Cambria"/>
              </a:rPr>
              <a:t>integrity.</a:t>
            </a:r>
            <a:endParaRPr sz="2700">
              <a:latin typeface="Cambria"/>
              <a:cs typeface="Cambria"/>
            </a:endParaRPr>
          </a:p>
          <a:p>
            <a:pPr>
              <a:lnSpc>
                <a:spcPct val="100000"/>
              </a:lnSpc>
              <a:spcBef>
                <a:spcPts val="20"/>
              </a:spcBef>
              <a:buFont typeface="PMingLiU-ExtB"/>
              <a:buChar char="➢"/>
            </a:pPr>
            <a:endParaRPr sz="3300">
              <a:latin typeface="Cambria"/>
              <a:cs typeface="Cambria"/>
            </a:endParaRPr>
          </a:p>
          <a:p>
            <a:pPr marL="354965" marR="5080" indent="-342900" algn="just">
              <a:lnSpc>
                <a:spcPct val="80000"/>
              </a:lnSpc>
              <a:buFont typeface="PMingLiU-ExtB"/>
              <a:buChar char="➢"/>
              <a:tabLst>
                <a:tab pos="355600" algn="l"/>
              </a:tabLst>
            </a:pPr>
            <a:r>
              <a:rPr sz="2700" spc="229" dirty="0">
                <a:latin typeface="Cambria"/>
                <a:cs typeface="Cambria"/>
              </a:rPr>
              <a:t>ET </a:t>
            </a:r>
            <a:r>
              <a:rPr sz="2700" spc="180" dirty="0">
                <a:latin typeface="Cambria"/>
                <a:cs typeface="Cambria"/>
              </a:rPr>
              <a:t>members </a:t>
            </a:r>
            <a:r>
              <a:rPr sz="2700" spc="245" dirty="0">
                <a:latin typeface="Cambria"/>
                <a:cs typeface="Cambria"/>
              </a:rPr>
              <a:t>must </a:t>
            </a:r>
            <a:r>
              <a:rPr sz="2700" spc="135" dirty="0">
                <a:latin typeface="Cambria"/>
                <a:cs typeface="Cambria"/>
              </a:rPr>
              <a:t>be </a:t>
            </a:r>
            <a:r>
              <a:rPr sz="2700" spc="100" dirty="0">
                <a:latin typeface="Cambria"/>
                <a:cs typeface="Cambria"/>
              </a:rPr>
              <a:t>objective </a:t>
            </a:r>
            <a:r>
              <a:rPr sz="2700" spc="229" dirty="0">
                <a:latin typeface="Cambria"/>
                <a:cs typeface="Cambria"/>
              </a:rPr>
              <a:t>and </a:t>
            </a:r>
            <a:r>
              <a:rPr sz="2700" spc="175" dirty="0">
                <a:latin typeface="Cambria"/>
                <a:cs typeface="Cambria"/>
              </a:rPr>
              <a:t>truthful </a:t>
            </a:r>
            <a:r>
              <a:rPr sz="2700" spc="180" dirty="0">
                <a:latin typeface="Cambria"/>
                <a:cs typeface="Cambria"/>
              </a:rPr>
              <a:t> </a:t>
            </a:r>
            <a:r>
              <a:rPr sz="2700" spc="165" dirty="0">
                <a:latin typeface="Cambria"/>
                <a:cs typeface="Cambria"/>
              </a:rPr>
              <a:t>in</a:t>
            </a:r>
            <a:r>
              <a:rPr sz="2700" spc="260" dirty="0">
                <a:latin typeface="Cambria"/>
                <a:cs typeface="Cambria"/>
              </a:rPr>
              <a:t> </a:t>
            </a:r>
            <a:r>
              <a:rPr sz="2700" spc="140" dirty="0">
                <a:latin typeface="Cambria"/>
                <a:cs typeface="Cambria"/>
              </a:rPr>
              <a:t>reports,</a:t>
            </a:r>
            <a:r>
              <a:rPr sz="2700" spc="265" dirty="0">
                <a:latin typeface="Cambria"/>
                <a:cs typeface="Cambria"/>
              </a:rPr>
              <a:t> </a:t>
            </a:r>
            <a:r>
              <a:rPr sz="2700" spc="170" dirty="0">
                <a:latin typeface="Cambria"/>
                <a:cs typeface="Cambria"/>
              </a:rPr>
              <a:t>statement</a:t>
            </a:r>
            <a:r>
              <a:rPr sz="2700" spc="235" dirty="0">
                <a:latin typeface="Cambria"/>
                <a:cs typeface="Cambria"/>
              </a:rPr>
              <a:t> </a:t>
            </a:r>
            <a:r>
              <a:rPr sz="2700" spc="240" dirty="0">
                <a:latin typeface="Cambria"/>
                <a:cs typeface="Cambria"/>
              </a:rPr>
              <a:t>and </a:t>
            </a:r>
            <a:r>
              <a:rPr sz="2700" spc="160" dirty="0">
                <a:latin typeface="Cambria"/>
                <a:cs typeface="Cambria"/>
              </a:rPr>
              <a:t>testimony.</a:t>
            </a:r>
            <a:endParaRPr sz="2700">
              <a:latin typeface="Cambria"/>
              <a:cs typeface="Cambria"/>
            </a:endParaRPr>
          </a:p>
        </p:txBody>
      </p:sp>
      <p:pic>
        <p:nvPicPr>
          <p:cNvPr id="8" name="object 2">
            <a:extLst>
              <a:ext uri="{FF2B5EF4-FFF2-40B4-BE49-F238E27FC236}">
                <a16:creationId xmlns:a16="http://schemas.microsoft.com/office/drawing/2014/main" id="{673D8420-C2B1-4966-BFA5-3FDE6FB82353}"/>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4826" y="1057153"/>
            <a:ext cx="7799070" cy="710565"/>
          </a:xfrm>
          <a:prstGeom prst="rect">
            <a:avLst/>
          </a:prstGeom>
        </p:spPr>
        <p:txBody>
          <a:bodyPr vert="horz" wrap="square" lIns="0" tIns="88265" rIns="0" bIns="0" rtlCol="0">
            <a:spAutoFit/>
          </a:bodyPr>
          <a:lstStyle/>
          <a:p>
            <a:pPr marL="354965" marR="5080" indent="-342900">
              <a:lnSpc>
                <a:spcPct val="80000"/>
              </a:lnSpc>
              <a:spcBef>
                <a:spcPts val="695"/>
              </a:spcBef>
              <a:buFont typeface="Arial MT"/>
              <a:buChar char="•"/>
              <a:tabLst>
                <a:tab pos="354965" algn="l"/>
                <a:tab pos="355600" algn="l"/>
                <a:tab pos="1090295" algn="l"/>
                <a:tab pos="2668905" algn="l"/>
                <a:tab pos="3778885" algn="l"/>
                <a:tab pos="5163820" algn="l"/>
                <a:tab pos="6536690" algn="l"/>
                <a:tab pos="7145020" algn="l"/>
              </a:tabLst>
            </a:pPr>
            <a:r>
              <a:rPr sz="2500" spc="350" dirty="0">
                <a:latin typeface="Cambria"/>
                <a:cs typeface="Cambria"/>
              </a:rPr>
              <a:t>E</a:t>
            </a:r>
            <a:r>
              <a:rPr sz="2500" spc="65" dirty="0">
                <a:latin typeface="Cambria"/>
                <a:cs typeface="Cambria"/>
              </a:rPr>
              <a:t>T</a:t>
            </a:r>
            <a:r>
              <a:rPr sz="2500" dirty="0">
                <a:latin typeface="Cambria"/>
                <a:cs typeface="Cambria"/>
              </a:rPr>
              <a:t>	</a:t>
            </a:r>
            <a:r>
              <a:rPr sz="2500" spc="265" dirty="0">
                <a:latin typeface="Cambria"/>
                <a:cs typeface="Cambria"/>
              </a:rPr>
              <a:t>m</a:t>
            </a:r>
            <a:r>
              <a:rPr sz="2500" spc="75" dirty="0">
                <a:latin typeface="Cambria"/>
                <a:cs typeface="Cambria"/>
              </a:rPr>
              <a:t>e</a:t>
            </a:r>
            <a:r>
              <a:rPr sz="2500" spc="290" dirty="0">
                <a:latin typeface="Cambria"/>
                <a:cs typeface="Cambria"/>
              </a:rPr>
              <a:t>m</a:t>
            </a:r>
            <a:r>
              <a:rPr sz="2500" spc="170" dirty="0">
                <a:latin typeface="Cambria"/>
                <a:cs typeface="Cambria"/>
              </a:rPr>
              <a:t>b</a:t>
            </a:r>
            <a:r>
              <a:rPr sz="2500" spc="75" dirty="0">
                <a:latin typeface="Cambria"/>
                <a:cs typeface="Cambria"/>
              </a:rPr>
              <a:t>e</a:t>
            </a:r>
            <a:r>
              <a:rPr sz="2500" spc="60" dirty="0">
                <a:latin typeface="Cambria"/>
                <a:cs typeface="Cambria"/>
              </a:rPr>
              <a:t>r</a:t>
            </a:r>
            <a:r>
              <a:rPr sz="2500" dirty="0">
                <a:latin typeface="Cambria"/>
                <a:cs typeface="Cambria"/>
              </a:rPr>
              <a:t>	</a:t>
            </a:r>
            <a:r>
              <a:rPr sz="2500" spc="265" dirty="0">
                <a:latin typeface="Cambria"/>
                <a:cs typeface="Cambria"/>
              </a:rPr>
              <a:t>m</a:t>
            </a:r>
            <a:r>
              <a:rPr sz="2500" spc="310" dirty="0">
                <a:latin typeface="Cambria"/>
                <a:cs typeface="Cambria"/>
              </a:rPr>
              <a:t>u</a:t>
            </a:r>
            <a:r>
              <a:rPr sz="2500" spc="220" dirty="0">
                <a:latin typeface="Cambria"/>
                <a:cs typeface="Cambria"/>
              </a:rPr>
              <a:t>s</a:t>
            </a:r>
            <a:r>
              <a:rPr sz="2500" spc="100" dirty="0">
                <a:latin typeface="Cambria"/>
                <a:cs typeface="Cambria"/>
              </a:rPr>
              <a:t>t</a:t>
            </a:r>
            <a:r>
              <a:rPr sz="2500" dirty="0">
                <a:latin typeface="Cambria"/>
                <a:cs typeface="Cambria"/>
              </a:rPr>
              <a:t>	</a:t>
            </a:r>
            <a:r>
              <a:rPr sz="2500" spc="220" dirty="0">
                <a:latin typeface="Cambria"/>
                <a:cs typeface="Cambria"/>
              </a:rPr>
              <a:t>s</a:t>
            </a:r>
            <a:r>
              <a:rPr sz="2500" spc="100" dirty="0">
                <a:latin typeface="Cambria"/>
                <a:cs typeface="Cambria"/>
              </a:rPr>
              <a:t>t</a:t>
            </a:r>
            <a:r>
              <a:rPr sz="2500" spc="60" dirty="0">
                <a:latin typeface="Cambria"/>
                <a:cs typeface="Cambria"/>
              </a:rPr>
              <a:t>r</a:t>
            </a:r>
            <a:r>
              <a:rPr sz="2500" spc="50" dirty="0">
                <a:latin typeface="Cambria"/>
                <a:cs typeface="Cambria"/>
              </a:rPr>
              <a:t>i</a:t>
            </a:r>
            <a:r>
              <a:rPr sz="2500" spc="195" dirty="0">
                <a:latin typeface="Cambria"/>
                <a:cs typeface="Cambria"/>
              </a:rPr>
              <a:t>c</a:t>
            </a:r>
            <a:r>
              <a:rPr sz="2500" spc="100" dirty="0">
                <a:latin typeface="Cambria"/>
                <a:cs typeface="Cambria"/>
              </a:rPr>
              <a:t>t</a:t>
            </a:r>
            <a:r>
              <a:rPr sz="2500" spc="65" dirty="0">
                <a:latin typeface="Cambria"/>
                <a:cs typeface="Cambria"/>
              </a:rPr>
              <a:t>l</a:t>
            </a:r>
            <a:r>
              <a:rPr sz="2500" spc="85" dirty="0">
                <a:latin typeface="Cambria"/>
                <a:cs typeface="Cambria"/>
              </a:rPr>
              <a:t>y</a:t>
            </a:r>
            <a:r>
              <a:rPr sz="2500" dirty="0">
                <a:latin typeface="Cambria"/>
                <a:cs typeface="Cambria"/>
              </a:rPr>
              <a:t>	</a:t>
            </a:r>
            <a:r>
              <a:rPr sz="2500" spc="220" dirty="0">
                <a:latin typeface="Cambria"/>
                <a:cs typeface="Cambria"/>
              </a:rPr>
              <a:t>a</a:t>
            </a:r>
            <a:r>
              <a:rPr sz="2500" spc="180" dirty="0">
                <a:latin typeface="Cambria"/>
                <a:cs typeface="Cambria"/>
              </a:rPr>
              <a:t>d</a:t>
            </a:r>
            <a:r>
              <a:rPr sz="2500" spc="235" dirty="0">
                <a:latin typeface="Cambria"/>
                <a:cs typeface="Cambria"/>
              </a:rPr>
              <a:t>h</a:t>
            </a:r>
            <a:r>
              <a:rPr sz="2500" spc="75" dirty="0">
                <a:latin typeface="Cambria"/>
                <a:cs typeface="Cambria"/>
              </a:rPr>
              <a:t>e</a:t>
            </a:r>
            <a:r>
              <a:rPr sz="2500" spc="85" dirty="0">
                <a:latin typeface="Cambria"/>
                <a:cs typeface="Cambria"/>
              </a:rPr>
              <a:t>r</a:t>
            </a:r>
            <a:r>
              <a:rPr sz="2500" spc="75" dirty="0">
                <a:latin typeface="Cambria"/>
                <a:cs typeface="Cambria"/>
              </a:rPr>
              <a:t>e</a:t>
            </a:r>
            <a:r>
              <a:rPr sz="2500" dirty="0">
                <a:latin typeface="Cambria"/>
                <a:cs typeface="Cambria"/>
              </a:rPr>
              <a:t>	</a:t>
            </a:r>
            <a:r>
              <a:rPr sz="2500" spc="100" dirty="0">
                <a:latin typeface="Cambria"/>
                <a:cs typeface="Cambria"/>
              </a:rPr>
              <a:t>t</a:t>
            </a:r>
            <a:r>
              <a:rPr sz="2500" spc="70" dirty="0">
                <a:latin typeface="Cambria"/>
                <a:cs typeface="Cambria"/>
              </a:rPr>
              <a:t>o</a:t>
            </a:r>
            <a:r>
              <a:rPr sz="2500" dirty="0">
                <a:latin typeface="Cambria"/>
                <a:cs typeface="Cambria"/>
              </a:rPr>
              <a:t>	</a:t>
            </a:r>
            <a:r>
              <a:rPr sz="2500" spc="35" dirty="0">
                <a:latin typeface="Cambria"/>
                <a:cs typeface="Cambria"/>
              </a:rPr>
              <a:t>v</a:t>
            </a:r>
            <a:r>
              <a:rPr sz="2500" spc="50" dirty="0">
                <a:latin typeface="Cambria"/>
                <a:cs typeface="Cambria"/>
              </a:rPr>
              <a:t>i</a:t>
            </a:r>
            <a:r>
              <a:rPr sz="2500" spc="220" dirty="0">
                <a:latin typeface="Cambria"/>
                <a:cs typeface="Cambria"/>
              </a:rPr>
              <a:t>s</a:t>
            </a:r>
            <a:r>
              <a:rPr sz="2500" spc="50" dirty="0">
                <a:latin typeface="Cambria"/>
                <a:cs typeface="Cambria"/>
              </a:rPr>
              <a:t>i</a:t>
            </a:r>
            <a:r>
              <a:rPr sz="2500" spc="75" dirty="0">
                <a:latin typeface="Cambria"/>
                <a:cs typeface="Cambria"/>
              </a:rPr>
              <a:t>t  </a:t>
            </a:r>
            <a:r>
              <a:rPr sz="2500" spc="180" dirty="0">
                <a:latin typeface="Cambria"/>
                <a:cs typeface="Cambria"/>
              </a:rPr>
              <a:t>schedule.</a:t>
            </a:r>
            <a:endParaRPr sz="2500">
              <a:latin typeface="Cambria"/>
              <a:cs typeface="Cambria"/>
            </a:endParaRPr>
          </a:p>
        </p:txBody>
      </p:sp>
      <p:sp>
        <p:nvSpPr>
          <p:cNvPr id="3" name="object 3"/>
          <p:cNvSpPr txBox="1"/>
          <p:nvPr/>
        </p:nvSpPr>
        <p:spPr>
          <a:xfrm>
            <a:off x="1384826" y="2123910"/>
            <a:ext cx="2527300" cy="406400"/>
          </a:xfrm>
          <a:prstGeom prst="rect">
            <a:avLst/>
          </a:prstGeom>
        </p:spPr>
        <p:txBody>
          <a:bodyPr vert="horz" wrap="square" lIns="0" tIns="12065" rIns="0" bIns="0" rtlCol="0">
            <a:spAutoFit/>
          </a:bodyPr>
          <a:lstStyle/>
          <a:p>
            <a:pPr marL="354965" indent="-342900">
              <a:lnSpc>
                <a:spcPct val="100000"/>
              </a:lnSpc>
              <a:spcBef>
                <a:spcPts val="95"/>
              </a:spcBef>
              <a:buFont typeface="Arial MT"/>
              <a:buChar char="•"/>
              <a:tabLst>
                <a:tab pos="354965" algn="l"/>
                <a:tab pos="355600" algn="l"/>
                <a:tab pos="1083945" algn="l"/>
              </a:tabLst>
            </a:pPr>
            <a:r>
              <a:rPr sz="2500" spc="350" dirty="0">
                <a:latin typeface="Cambria"/>
                <a:cs typeface="Cambria"/>
              </a:rPr>
              <a:t>E</a:t>
            </a:r>
            <a:r>
              <a:rPr sz="2500" spc="65" dirty="0">
                <a:latin typeface="Cambria"/>
                <a:cs typeface="Cambria"/>
              </a:rPr>
              <a:t>T</a:t>
            </a:r>
            <a:r>
              <a:rPr sz="2500" dirty="0">
                <a:latin typeface="Cambria"/>
                <a:cs typeface="Cambria"/>
              </a:rPr>
              <a:t>	</a:t>
            </a:r>
            <a:r>
              <a:rPr sz="2500" spc="290" dirty="0">
                <a:latin typeface="Cambria"/>
                <a:cs typeface="Cambria"/>
              </a:rPr>
              <a:t>m</a:t>
            </a:r>
            <a:r>
              <a:rPr sz="2500" spc="50" dirty="0">
                <a:latin typeface="Cambria"/>
                <a:cs typeface="Cambria"/>
              </a:rPr>
              <a:t>e</a:t>
            </a:r>
            <a:r>
              <a:rPr sz="2500" spc="290" dirty="0">
                <a:latin typeface="Cambria"/>
                <a:cs typeface="Cambria"/>
              </a:rPr>
              <a:t>m</a:t>
            </a:r>
            <a:r>
              <a:rPr sz="2500" spc="170" dirty="0">
                <a:latin typeface="Cambria"/>
                <a:cs typeface="Cambria"/>
              </a:rPr>
              <a:t>b</a:t>
            </a:r>
            <a:r>
              <a:rPr sz="2500" spc="75" dirty="0">
                <a:latin typeface="Cambria"/>
                <a:cs typeface="Cambria"/>
              </a:rPr>
              <a:t>e</a:t>
            </a:r>
            <a:r>
              <a:rPr sz="2500" spc="60" dirty="0">
                <a:latin typeface="Cambria"/>
                <a:cs typeface="Cambria"/>
              </a:rPr>
              <a:t>r</a:t>
            </a:r>
            <a:r>
              <a:rPr sz="2500" spc="220" dirty="0">
                <a:latin typeface="Cambria"/>
                <a:cs typeface="Cambria"/>
              </a:rPr>
              <a:t>s</a:t>
            </a:r>
            <a:endParaRPr sz="2500">
              <a:latin typeface="Cambria"/>
              <a:cs typeface="Cambria"/>
            </a:endParaRPr>
          </a:p>
        </p:txBody>
      </p:sp>
      <p:sp>
        <p:nvSpPr>
          <p:cNvPr id="4" name="object 4"/>
          <p:cNvSpPr txBox="1"/>
          <p:nvPr/>
        </p:nvSpPr>
        <p:spPr>
          <a:xfrm>
            <a:off x="4190708" y="2123910"/>
            <a:ext cx="4989830" cy="406400"/>
          </a:xfrm>
          <a:prstGeom prst="rect">
            <a:avLst/>
          </a:prstGeom>
        </p:spPr>
        <p:txBody>
          <a:bodyPr vert="horz" wrap="square" lIns="0" tIns="12065" rIns="0" bIns="0" rtlCol="0">
            <a:spAutoFit/>
          </a:bodyPr>
          <a:lstStyle/>
          <a:p>
            <a:pPr marL="12700">
              <a:lnSpc>
                <a:spcPct val="100000"/>
              </a:lnSpc>
              <a:spcBef>
                <a:spcPts val="95"/>
              </a:spcBef>
              <a:tabLst>
                <a:tab pos="1118870" algn="l"/>
                <a:tab pos="2244090" algn="l"/>
                <a:tab pos="4152265" algn="l"/>
              </a:tabLst>
            </a:pPr>
            <a:r>
              <a:rPr sz="2500" spc="290" dirty="0">
                <a:latin typeface="Cambria"/>
                <a:cs typeface="Cambria"/>
              </a:rPr>
              <a:t>m</a:t>
            </a:r>
            <a:r>
              <a:rPr sz="2500" spc="285" dirty="0">
                <a:latin typeface="Cambria"/>
                <a:cs typeface="Cambria"/>
              </a:rPr>
              <a:t>u</a:t>
            </a:r>
            <a:r>
              <a:rPr sz="2500" spc="220" dirty="0">
                <a:latin typeface="Cambria"/>
                <a:cs typeface="Cambria"/>
              </a:rPr>
              <a:t>s</a:t>
            </a:r>
            <a:r>
              <a:rPr sz="2500" spc="100" dirty="0">
                <a:latin typeface="Cambria"/>
                <a:cs typeface="Cambria"/>
              </a:rPr>
              <a:t>t</a:t>
            </a:r>
            <a:r>
              <a:rPr sz="2500" dirty="0">
                <a:latin typeface="Cambria"/>
                <a:cs typeface="Cambria"/>
              </a:rPr>
              <a:t>	</a:t>
            </a:r>
            <a:r>
              <a:rPr sz="2500" spc="220" dirty="0">
                <a:latin typeface="Cambria"/>
                <a:cs typeface="Cambria"/>
              </a:rPr>
              <a:t>a</a:t>
            </a:r>
            <a:r>
              <a:rPr sz="2500" spc="35" dirty="0">
                <a:latin typeface="Cambria"/>
                <a:cs typeface="Cambria"/>
              </a:rPr>
              <a:t>v</a:t>
            </a:r>
            <a:r>
              <a:rPr sz="2500" spc="65" dirty="0">
                <a:latin typeface="Cambria"/>
                <a:cs typeface="Cambria"/>
              </a:rPr>
              <a:t>o</a:t>
            </a:r>
            <a:r>
              <a:rPr sz="2500" spc="50" dirty="0">
                <a:latin typeface="Cambria"/>
                <a:cs typeface="Cambria"/>
              </a:rPr>
              <a:t>i</a:t>
            </a:r>
            <a:r>
              <a:rPr sz="2500" spc="160" dirty="0">
                <a:latin typeface="Cambria"/>
                <a:cs typeface="Cambria"/>
              </a:rPr>
              <a:t>d</a:t>
            </a:r>
            <a:r>
              <a:rPr sz="2500" dirty="0">
                <a:latin typeface="Cambria"/>
                <a:cs typeface="Cambria"/>
              </a:rPr>
              <a:t>	</a:t>
            </a:r>
            <a:r>
              <a:rPr sz="2500" spc="220" dirty="0">
                <a:latin typeface="Cambria"/>
                <a:cs typeface="Cambria"/>
              </a:rPr>
              <a:t>s</a:t>
            </a:r>
            <a:r>
              <a:rPr sz="2500" spc="40" dirty="0">
                <a:latin typeface="Cambria"/>
                <a:cs typeface="Cambria"/>
              </a:rPr>
              <a:t>o</a:t>
            </a:r>
            <a:r>
              <a:rPr sz="2500" spc="195" dirty="0">
                <a:latin typeface="Cambria"/>
                <a:cs typeface="Cambria"/>
              </a:rPr>
              <a:t>c</a:t>
            </a:r>
            <a:r>
              <a:rPr sz="2500" spc="50" dirty="0">
                <a:latin typeface="Cambria"/>
                <a:cs typeface="Cambria"/>
              </a:rPr>
              <a:t>i</a:t>
            </a:r>
            <a:r>
              <a:rPr sz="2500" spc="220" dirty="0">
                <a:latin typeface="Cambria"/>
                <a:cs typeface="Cambria"/>
              </a:rPr>
              <a:t>a</a:t>
            </a:r>
            <a:r>
              <a:rPr sz="2500" spc="90" dirty="0">
                <a:latin typeface="Cambria"/>
                <a:cs typeface="Cambria"/>
              </a:rPr>
              <a:t>l</a:t>
            </a:r>
            <a:r>
              <a:rPr sz="2500" spc="25" dirty="0">
                <a:latin typeface="Cambria"/>
                <a:cs typeface="Cambria"/>
              </a:rPr>
              <a:t>i</a:t>
            </a:r>
            <a:r>
              <a:rPr sz="2500" spc="85" dirty="0">
                <a:latin typeface="Cambria"/>
                <a:cs typeface="Cambria"/>
              </a:rPr>
              <a:t>z</a:t>
            </a:r>
            <a:r>
              <a:rPr sz="2500" spc="50" dirty="0">
                <a:latin typeface="Cambria"/>
                <a:cs typeface="Cambria"/>
              </a:rPr>
              <a:t>i</a:t>
            </a:r>
            <a:r>
              <a:rPr sz="2500" spc="245" dirty="0">
                <a:latin typeface="Cambria"/>
                <a:cs typeface="Cambria"/>
              </a:rPr>
              <a:t>n</a:t>
            </a:r>
            <a:r>
              <a:rPr sz="2500" spc="110" dirty="0">
                <a:latin typeface="Cambria"/>
                <a:cs typeface="Cambria"/>
              </a:rPr>
              <a:t>g</a:t>
            </a:r>
            <a:r>
              <a:rPr sz="2500" dirty="0">
                <a:latin typeface="Cambria"/>
                <a:cs typeface="Cambria"/>
              </a:rPr>
              <a:t>	</a:t>
            </a:r>
            <a:r>
              <a:rPr sz="2500" spc="75" dirty="0">
                <a:latin typeface="Cambria"/>
                <a:cs typeface="Cambria"/>
              </a:rPr>
              <a:t>e</a:t>
            </a:r>
            <a:r>
              <a:rPr sz="2500" spc="35" dirty="0">
                <a:latin typeface="Cambria"/>
                <a:cs typeface="Cambria"/>
              </a:rPr>
              <a:t>v</a:t>
            </a:r>
            <a:r>
              <a:rPr sz="2500" spc="75" dirty="0">
                <a:latin typeface="Cambria"/>
                <a:cs typeface="Cambria"/>
              </a:rPr>
              <a:t>e</a:t>
            </a:r>
            <a:r>
              <a:rPr sz="2500" spc="245" dirty="0">
                <a:latin typeface="Cambria"/>
                <a:cs typeface="Cambria"/>
              </a:rPr>
              <a:t>n</a:t>
            </a:r>
            <a:r>
              <a:rPr sz="2500" spc="100" dirty="0">
                <a:latin typeface="Cambria"/>
                <a:cs typeface="Cambria"/>
              </a:rPr>
              <a:t>t</a:t>
            </a:r>
            <a:endParaRPr sz="2500">
              <a:latin typeface="Cambria"/>
              <a:cs typeface="Cambria"/>
            </a:endParaRPr>
          </a:p>
        </p:txBody>
      </p:sp>
      <p:sp>
        <p:nvSpPr>
          <p:cNvPr id="5" name="object 5"/>
          <p:cNvSpPr txBox="1"/>
          <p:nvPr/>
        </p:nvSpPr>
        <p:spPr>
          <a:xfrm>
            <a:off x="1384826" y="2428831"/>
            <a:ext cx="7799070" cy="3606165"/>
          </a:xfrm>
          <a:prstGeom prst="rect">
            <a:avLst/>
          </a:prstGeom>
        </p:spPr>
        <p:txBody>
          <a:bodyPr vert="horz" wrap="square" lIns="0" tIns="12065" rIns="0" bIns="0" rtlCol="0">
            <a:spAutoFit/>
          </a:bodyPr>
          <a:lstStyle/>
          <a:p>
            <a:pPr marL="354965">
              <a:lnSpc>
                <a:spcPct val="100000"/>
              </a:lnSpc>
              <a:spcBef>
                <a:spcPts val="95"/>
              </a:spcBef>
            </a:pPr>
            <a:r>
              <a:rPr sz="2500" spc="155" dirty="0">
                <a:latin typeface="Cambria"/>
                <a:cs typeface="Cambria"/>
              </a:rPr>
              <a:t>during</a:t>
            </a:r>
            <a:r>
              <a:rPr sz="2500" spc="265" dirty="0">
                <a:latin typeface="Cambria"/>
                <a:cs typeface="Cambria"/>
              </a:rPr>
              <a:t> </a:t>
            </a:r>
            <a:r>
              <a:rPr sz="2500" spc="145" dirty="0">
                <a:latin typeface="Cambria"/>
                <a:cs typeface="Cambria"/>
              </a:rPr>
              <a:t>the</a:t>
            </a:r>
            <a:r>
              <a:rPr sz="2500" spc="240" dirty="0">
                <a:latin typeface="Cambria"/>
                <a:cs typeface="Cambria"/>
              </a:rPr>
              <a:t> </a:t>
            </a:r>
            <a:r>
              <a:rPr sz="2500" spc="130" dirty="0">
                <a:latin typeface="Cambria"/>
                <a:cs typeface="Cambria"/>
              </a:rPr>
              <a:t>accreditation</a:t>
            </a:r>
            <a:r>
              <a:rPr sz="2500" spc="295" dirty="0">
                <a:latin typeface="Cambria"/>
                <a:cs typeface="Cambria"/>
              </a:rPr>
              <a:t> </a:t>
            </a:r>
            <a:r>
              <a:rPr sz="2500" spc="120" dirty="0">
                <a:latin typeface="Cambria"/>
                <a:cs typeface="Cambria"/>
              </a:rPr>
              <a:t>visit.</a:t>
            </a:r>
            <a:endParaRPr sz="2500">
              <a:latin typeface="Cambria"/>
              <a:cs typeface="Cambria"/>
            </a:endParaRPr>
          </a:p>
          <a:p>
            <a:pPr>
              <a:lnSpc>
                <a:spcPct val="100000"/>
              </a:lnSpc>
              <a:spcBef>
                <a:spcPts val="25"/>
              </a:spcBef>
            </a:pPr>
            <a:endParaRPr sz="3050">
              <a:latin typeface="Cambria"/>
              <a:cs typeface="Cambria"/>
            </a:endParaRPr>
          </a:p>
          <a:p>
            <a:pPr marL="354965" marR="5080" indent="-342900">
              <a:lnSpc>
                <a:spcPct val="80000"/>
              </a:lnSpc>
              <a:buFont typeface="Arial MT"/>
              <a:buChar char="•"/>
              <a:tabLst>
                <a:tab pos="354965" algn="l"/>
                <a:tab pos="355600" algn="l"/>
                <a:tab pos="929005" algn="l"/>
                <a:tab pos="2507615" algn="l"/>
                <a:tab pos="3404870" algn="l"/>
                <a:tab pos="4060825" algn="l"/>
                <a:tab pos="6311265" algn="l"/>
              </a:tabLst>
            </a:pPr>
            <a:r>
              <a:rPr sz="2500" spc="350" dirty="0">
                <a:latin typeface="Cambria"/>
                <a:cs typeface="Cambria"/>
              </a:rPr>
              <a:t>E</a:t>
            </a:r>
            <a:r>
              <a:rPr sz="2500" spc="65" dirty="0">
                <a:latin typeface="Cambria"/>
                <a:cs typeface="Cambria"/>
              </a:rPr>
              <a:t>T</a:t>
            </a:r>
            <a:r>
              <a:rPr sz="2500" dirty="0">
                <a:latin typeface="Cambria"/>
                <a:cs typeface="Cambria"/>
              </a:rPr>
              <a:t>	</a:t>
            </a:r>
            <a:r>
              <a:rPr sz="2500" spc="265" dirty="0">
                <a:latin typeface="Cambria"/>
                <a:cs typeface="Cambria"/>
              </a:rPr>
              <a:t>m</a:t>
            </a:r>
            <a:r>
              <a:rPr sz="2500" spc="75" dirty="0">
                <a:latin typeface="Cambria"/>
                <a:cs typeface="Cambria"/>
              </a:rPr>
              <a:t>e</a:t>
            </a:r>
            <a:r>
              <a:rPr sz="2500" spc="265" dirty="0">
                <a:latin typeface="Cambria"/>
                <a:cs typeface="Cambria"/>
              </a:rPr>
              <a:t>m</a:t>
            </a:r>
            <a:r>
              <a:rPr sz="2500" spc="195" dirty="0">
                <a:latin typeface="Cambria"/>
                <a:cs typeface="Cambria"/>
              </a:rPr>
              <a:t>b</a:t>
            </a:r>
            <a:r>
              <a:rPr sz="2500" spc="75" dirty="0">
                <a:latin typeface="Cambria"/>
                <a:cs typeface="Cambria"/>
              </a:rPr>
              <a:t>e</a:t>
            </a:r>
            <a:r>
              <a:rPr sz="2500" spc="60" dirty="0">
                <a:latin typeface="Cambria"/>
                <a:cs typeface="Cambria"/>
              </a:rPr>
              <a:t>r</a:t>
            </a:r>
            <a:r>
              <a:rPr sz="2500" spc="220" dirty="0">
                <a:latin typeface="Cambria"/>
                <a:cs typeface="Cambria"/>
              </a:rPr>
              <a:t>s</a:t>
            </a:r>
            <a:r>
              <a:rPr sz="2500" dirty="0">
                <a:latin typeface="Cambria"/>
                <a:cs typeface="Cambria"/>
              </a:rPr>
              <a:t>	</a:t>
            </a:r>
            <a:r>
              <a:rPr sz="2500" spc="220" dirty="0">
                <a:latin typeface="Cambria"/>
                <a:cs typeface="Cambria"/>
              </a:rPr>
              <a:t>s</a:t>
            </a:r>
            <a:r>
              <a:rPr sz="2500" spc="260" dirty="0">
                <a:latin typeface="Cambria"/>
                <a:cs typeface="Cambria"/>
              </a:rPr>
              <a:t>h</a:t>
            </a:r>
            <a:r>
              <a:rPr sz="2500" spc="220" dirty="0">
                <a:latin typeface="Cambria"/>
                <a:cs typeface="Cambria"/>
              </a:rPr>
              <a:t>a</a:t>
            </a:r>
            <a:r>
              <a:rPr sz="2500" spc="65" dirty="0">
                <a:latin typeface="Cambria"/>
                <a:cs typeface="Cambria"/>
              </a:rPr>
              <a:t>ll</a:t>
            </a:r>
            <a:r>
              <a:rPr sz="2500" dirty="0">
                <a:latin typeface="Cambria"/>
                <a:cs typeface="Cambria"/>
              </a:rPr>
              <a:t>	</a:t>
            </a:r>
            <a:r>
              <a:rPr sz="2500" spc="245" dirty="0">
                <a:latin typeface="Cambria"/>
                <a:cs typeface="Cambria"/>
              </a:rPr>
              <a:t>n</a:t>
            </a:r>
            <a:r>
              <a:rPr sz="2500" spc="65" dirty="0">
                <a:latin typeface="Cambria"/>
                <a:cs typeface="Cambria"/>
              </a:rPr>
              <a:t>o</a:t>
            </a:r>
            <a:r>
              <a:rPr sz="2500" spc="100" dirty="0">
                <a:latin typeface="Cambria"/>
                <a:cs typeface="Cambria"/>
              </a:rPr>
              <a:t>t</a:t>
            </a:r>
            <a:r>
              <a:rPr sz="2500" dirty="0">
                <a:latin typeface="Cambria"/>
                <a:cs typeface="Cambria"/>
              </a:rPr>
              <a:t>	</a:t>
            </a:r>
            <a:r>
              <a:rPr sz="2500" spc="220" dirty="0">
                <a:latin typeface="Cambria"/>
                <a:cs typeface="Cambria"/>
              </a:rPr>
              <a:t>s</a:t>
            </a:r>
            <a:r>
              <a:rPr sz="2500" spc="65" dirty="0">
                <a:latin typeface="Cambria"/>
                <a:cs typeface="Cambria"/>
              </a:rPr>
              <a:t>ol</a:t>
            </a:r>
            <a:r>
              <a:rPr sz="2500" spc="50" dirty="0">
                <a:latin typeface="Cambria"/>
                <a:cs typeface="Cambria"/>
              </a:rPr>
              <a:t>i</a:t>
            </a:r>
            <a:r>
              <a:rPr sz="2500" spc="195" dirty="0">
                <a:latin typeface="Cambria"/>
                <a:cs typeface="Cambria"/>
              </a:rPr>
              <a:t>c</a:t>
            </a:r>
            <a:r>
              <a:rPr sz="2500" spc="75" dirty="0">
                <a:latin typeface="Cambria"/>
                <a:cs typeface="Cambria"/>
              </a:rPr>
              <a:t>i</a:t>
            </a:r>
            <a:r>
              <a:rPr sz="2500" spc="100" dirty="0">
                <a:latin typeface="Cambria"/>
                <a:cs typeface="Cambria"/>
              </a:rPr>
              <a:t>t</a:t>
            </a:r>
            <a:r>
              <a:rPr sz="2500" spc="265" dirty="0">
                <a:latin typeface="Cambria"/>
                <a:cs typeface="Cambria"/>
              </a:rPr>
              <a:t>/</a:t>
            </a:r>
            <a:r>
              <a:rPr sz="2500" spc="220" dirty="0">
                <a:latin typeface="Cambria"/>
                <a:cs typeface="Cambria"/>
              </a:rPr>
              <a:t>a</a:t>
            </a:r>
            <a:r>
              <a:rPr sz="2500" spc="195" dirty="0">
                <a:latin typeface="Cambria"/>
                <a:cs typeface="Cambria"/>
              </a:rPr>
              <a:t>cc</a:t>
            </a:r>
            <a:r>
              <a:rPr sz="2500" spc="75" dirty="0">
                <a:latin typeface="Cambria"/>
                <a:cs typeface="Cambria"/>
              </a:rPr>
              <a:t>e</a:t>
            </a:r>
            <a:r>
              <a:rPr sz="2500" spc="150" dirty="0">
                <a:latin typeface="Cambria"/>
                <a:cs typeface="Cambria"/>
              </a:rPr>
              <a:t>p</a:t>
            </a:r>
            <a:r>
              <a:rPr sz="2500" spc="100" dirty="0">
                <a:latin typeface="Cambria"/>
                <a:cs typeface="Cambria"/>
              </a:rPr>
              <a:t>t</a:t>
            </a:r>
            <a:r>
              <a:rPr sz="2500" dirty="0">
                <a:latin typeface="Cambria"/>
                <a:cs typeface="Cambria"/>
              </a:rPr>
              <a:t>	</a:t>
            </a:r>
            <a:r>
              <a:rPr sz="2500" spc="105" dirty="0">
                <a:latin typeface="Cambria"/>
                <a:cs typeface="Cambria"/>
              </a:rPr>
              <a:t>g</a:t>
            </a:r>
            <a:r>
              <a:rPr sz="2500" spc="60" dirty="0">
                <a:latin typeface="Cambria"/>
                <a:cs typeface="Cambria"/>
              </a:rPr>
              <a:t>r</a:t>
            </a:r>
            <a:r>
              <a:rPr sz="2500" spc="245" dirty="0">
                <a:latin typeface="Cambria"/>
                <a:cs typeface="Cambria"/>
              </a:rPr>
              <a:t>a</a:t>
            </a:r>
            <a:r>
              <a:rPr sz="2500" spc="100" dirty="0">
                <a:latin typeface="Cambria"/>
                <a:cs typeface="Cambria"/>
              </a:rPr>
              <a:t>t</a:t>
            </a:r>
            <a:r>
              <a:rPr sz="2500" spc="285" dirty="0">
                <a:latin typeface="Cambria"/>
                <a:cs typeface="Cambria"/>
              </a:rPr>
              <a:t>u</a:t>
            </a:r>
            <a:r>
              <a:rPr sz="2500" spc="50" dirty="0">
                <a:latin typeface="Cambria"/>
                <a:cs typeface="Cambria"/>
              </a:rPr>
              <a:t>i</a:t>
            </a:r>
            <a:r>
              <a:rPr sz="2500" spc="125" dirty="0">
                <a:latin typeface="Cambria"/>
                <a:cs typeface="Cambria"/>
              </a:rPr>
              <a:t>t</a:t>
            </a:r>
            <a:r>
              <a:rPr sz="2500" spc="25" dirty="0">
                <a:latin typeface="Cambria"/>
                <a:cs typeface="Cambria"/>
              </a:rPr>
              <a:t>i</a:t>
            </a:r>
            <a:r>
              <a:rPr sz="2500" spc="95" dirty="0">
                <a:latin typeface="Cambria"/>
                <a:cs typeface="Cambria"/>
              </a:rPr>
              <a:t>e</a:t>
            </a:r>
            <a:r>
              <a:rPr sz="2500" spc="150" dirty="0">
                <a:latin typeface="Cambria"/>
                <a:cs typeface="Cambria"/>
              </a:rPr>
              <a:t>s  </a:t>
            </a:r>
            <a:r>
              <a:rPr sz="2500" spc="105" dirty="0">
                <a:latin typeface="Cambria"/>
                <a:cs typeface="Cambria"/>
              </a:rPr>
              <a:t>from</a:t>
            </a:r>
            <a:r>
              <a:rPr sz="2500" spc="240" dirty="0">
                <a:latin typeface="Cambria"/>
                <a:cs typeface="Cambria"/>
              </a:rPr>
              <a:t> </a:t>
            </a:r>
            <a:r>
              <a:rPr sz="2500" spc="145" dirty="0">
                <a:latin typeface="Cambria"/>
                <a:cs typeface="Cambria"/>
              </a:rPr>
              <a:t>the</a:t>
            </a:r>
            <a:r>
              <a:rPr sz="2500" spc="270" dirty="0">
                <a:latin typeface="Cambria"/>
                <a:cs typeface="Cambria"/>
              </a:rPr>
              <a:t> </a:t>
            </a:r>
            <a:r>
              <a:rPr sz="2500" spc="155" dirty="0">
                <a:latin typeface="Cambria"/>
                <a:cs typeface="Cambria"/>
              </a:rPr>
              <a:t>institutions.</a:t>
            </a:r>
            <a:endParaRPr sz="2500">
              <a:latin typeface="Cambria"/>
              <a:cs typeface="Cambria"/>
            </a:endParaRPr>
          </a:p>
          <a:p>
            <a:pPr>
              <a:lnSpc>
                <a:spcPct val="100000"/>
              </a:lnSpc>
              <a:spcBef>
                <a:spcPts val="20"/>
              </a:spcBef>
              <a:buFont typeface="Arial MT"/>
              <a:buChar char="•"/>
            </a:pPr>
            <a:endParaRPr sz="3050">
              <a:latin typeface="Cambria"/>
              <a:cs typeface="Cambria"/>
            </a:endParaRPr>
          </a:p>
          <a:p>
            <a:pPr marL="354965" marR="5080" indent="-342900">
              <a:lnSpc>
                <a:spcPct val="80000"/>
              </a:lnSpc>
              <a:spcBef>
                <a:spcPts val="5"/>
              </a:spcBef>
              <a:buFont typeface="Arial MT"/>
              <a:buChar char="•"/>
              <a:tabLst>
                <a:tab pos="354965" algn="l"/>
                <a:tab pos="355600" algn="l"/>
                <a:tab pos="1075055" algn="l"/>
                <a:tab pos="1867535" algn="l"/>
                <a:tab pos="3077845" algn="l"/>
                <a:tab pos="3591560" algn="l"/>
                <a:tab pos="5354320" algn="l"/>
                <a:tab pos="5810885" algn="l"/>
                <a:tab pos="6143625" algn="l"/>
                <a:tab pos="6936105" algn="l"/>
              </a:tabLst>
            </a:pPr>
            <a:r>
              <a:rPr sz="2500" spc="60" dirty="0">
                <a:latin typeface="Cambria"/>
                <a:cs typeface="Cambria"/>
              </a:rPr>
              <a:t>T</a:t>
            </a:r>
            <a:r>
              <a:rPr sz="2500" spc="260" dirty="0">
                <a:latin typeface="Cambria"/>
                <a:cs typeface="Cambria"/>
              </a:rPr>
              <a:t>h</a:t>
            </a:r>
            <a:r>
              <a:rPr sz="2500" spc="75" dirty="0">
                <a:latin typeface="Cambria"/>
                <a:cs typeface="Cambria"/>
              </a:rPr>
              <a:t>e</a:t>
            </a:r>
            <a:r>
              <a:rPr sz="2500" dirty="0">
                <a:latin typeface="Cambria"/>
                <a:cs typeface="Cambria"/>
              </a:rPr>
              <a:t>	</a:t>
            </a:r>
            <a:r>
              <a:rPr sz="2500" spc="35" dirty="0">
                <a:latin typeface="Cambria"/>
                <a:cs typeface="Cambria"/>
              </a:rPr>
              <a:t>v</a:t>
            </a:r>
            <a:r>
              <a:rPr sz="2500" spc="75" dirty="0">
                <a:latin typeface="Cambria"/>
                <a:cs typeface="Cambria"/>
              </a:rPr>
              <a:t>i</a:t>
            </a:r>
            <a:r>
              <a:rPr sz="2500" spc="220" dirty="0">
                <a:latin typeface="Cambria"/>
                <a:cs typeface="Cambria"/>
              </a:rPr>
              <a:t>s</a:t>
            </a:r>
            <a:r>
              <a:rPr sz="2500" spc="25" dirty="0">
                <a:latin typeface="Cambria"/>
                <a:cs typeface="Cambria"/>
              </a:rPr>
              <a:t>i</a:t>
            </a:r>
            <a:r>
              <a:rPr sz="2500" spc="100" dirty="0">
                <a:latin typeface="Cambria"/>
                <a:cs typeface="Cambria"/>
              </a:rPr>
              <a:t>t</a:t>
            </a:r>
            <a:r>
              <a:rPr sz="2500" dirty="0">
                <a:latin typeface="Cambria"/>
                <a:cs typeface="Cambria"/>
              </a:rPr>
              <a:t>	</a:t>
            </a:r>
            <a:r>
              <a:rPr sz="2500" spc="220" dirty="0">
                <a:latin typeface="Cambria"/>
                <a:cs typeface="Cambria"/>
              </a:rPr>
              <a:t>s</a:t>
            </a:r>
            <a:r>
              <a:rPr sz="2500" spc="260" dirty="0">
                <a:latin typeface="Cambria"/>
                <a:cs typeface="Cambria"/>
              </a:rPr>
              <a:t>h</a:t>
            </a:r>
            <a:r>
              <a:rPr sz="2500" spc="65" dirty="0">
                <a:latin typeface="Cambria"/>
                <a:cs typeface="Cambria"/>
              </a:rPr>
              <a:t>o</a:t>
            </a:r>
            <a:r>
              <a:rPr sz="2500" spc="335" dirty="0">
                <a:latin typeface="Cambria"/>
                <a:cs typeface="Cambria"/>
              </a:rPr>
              <a:t>u</a:t>
            </a:r>
            <a:r>
              <a:rPr sz="2500" spc="65" dirty="0">
                <a:latin typeface="Cambria"/>
                <a:cs typeface="Cambria"/>
              </a:rPr>
              <a:t>l</a:t>
            </a:r>
            <a:r>
              <a:rPr sz="2500" spc="160" dirty="0">
                <a:latin typeface="Cambria"/>
                <a:cs typeface="Cambria"/>
              </a:rPr>
              <a:t>d</a:t>
            </a:r>
            <a:r>
              <a:rPr sz="2500" dirty="0">
                <a:latin typeface="Cambria"/>
                <a:cs typeface="Cambria"/>
              </a:rPr>
              <a:t>	</a:t>
            </a:r>
            <a:r>
              <a:rPr sz="2500" spc="195" dirty="0">
                <a:latin typeface="Cambria"/>
                <a:cs typeface="Cambria"/>
              </a:rPr>
              <a:t>b</a:t>
            </a:r>
            <a:r>
              <a:rPr sz="2500" spc="75" dirty="0">
                <a:latin typeface="Cambria"/>
                <a:cs typeface="Cambria"/>
              </a:rPr>
              <a:t>e</a:t>
            </a:r>
            <a:r>
              <a:rPr sz="2500" dirty="0">
                <a:latin typeface="Cambria"/>
                <a:cs typeface="Cambria"/>
              </a:rPr>
              <a:t>	</a:t>
            </a:r>
            <a:r>
              <a:rPr sz="2500" spc="195" dirty="0">
                <a:latin typeface="Cambria"/>
                <a:cs typeface="Cambria"/>
              </a:rPr>
              <a:t>c</a:t>
            </a:r>
            <a:r>
              <a:rPr sz="2500" spc="65" dirty="0">
                <a:latin typeface="Cambria"/>
                <a:cs typeface="Cambria"/>
              </a:rPr>
              <a:t>o</a:t>
            </a:r>
            <a:r>
              <a:rPr sz="2500" spc="245" dirty="0">
                <a:latin typeface="Cambria"/>
                <a:cs typeface="Cambria"/>
              </a:rPr>
              <a:t>n</a:t>
            </a:r>
            <a:r>
              <a:rPr sz="2500" spc="155" dirty="0">
                <a:latin typeface="Cambria"/>
                <a:cs typeface="Cambria"/>
              </a:rPr>
              <a:t>d</a:t>
            </a:r>
            <a:r>
              <a:rPr sz="2500" spc="310" dirty="0">
                <a:latin typeface="Cambria"/>
                <a:cs typeface="Cambria"/>
              </a:rPr>
              <a:t>u</a:t>
            </a:r>
            <a:r>
              <a:rPr sz="2500" spc="215" dirty="0">
                <a:latin typeface="Cambria"/>
                <a:cs typeface="Cambria"/>
              </a:rPr>
              <a:t>c</a:t>
            </a:r>
            <a:r>
              <a:rPr sz="2500" spc="100" dirty="0">
                <a:latin typeface="Cambria"/>
                <a:cs typeface="Cambria"/>
              </a:rPr>
              <a:t>t</a:t>
            </a:r>
            <a:r>
              <a:rPr sz="2500" spc="75" dirty="0">
                <a:latin typeface="Cambria"/>
                <a:cs typeface="Cambria"/>
              </a:rPr>
              <a:t>e</a:t>
            </a:r>
            <a:r>
              <a:rPr sz="2500" spc="160" dirty="0">
                <a:latin typeface="Cambria"/>
                <a:cs typeface="Cambria"/>
              </a:rPr>
              <a:t>d</a:t>
            </a:r>
            <a:r>
              <a:rPr sz="2500" dirty="0">
                <a:latin typeface="Cambria"/>
                <a:cs typeface="Cambria"/>
              </a:rPr>
              <a:t>	</a:t>
            </a:r>
            <a:r>
              <a:rPr sz="2500" spc="50" dirty="0">
                <a:latin typeface="Cambria"/>
                <a:cs typeface="Cambria"/>
              </a:rPr>
              <a:t>i</a:t>
            </a:r>
            <a:r>
              <a:rPr sz="2500" spc="250" dirty="0">
                <a:latin typeface="Cambria"/>
                <a:cs typeface="Cambria"/>
              </a:rPr>
              <a:t>n</a:t>
            </a:r>
            <a:r>
              <a:rPr sz="2500" dirty="0">
                <a:latin typeface="Cambria"/>
                <a:cs typeface="Cambria"/>
              </a:rPr>
              <a:t>	</a:t>
            </a:r>
            <a:r>
              <a:rPr sz="2500" spc="225" dirty="0">
                <a:latin typeface="Cambria"/>
                <a:cs typeface="Cambria"/>
              </a:rPr>
              <a:t>a</a:t>
            </a:r>
            <a:r>
              <a:rPr sz="2500" dirty="0">
                <a:latin typeface="Cambria"/>
                <a:cs typeface="Cambria"/>
              </a:rPr>
              <a:t>	</a:t>
            </a:r>
            <a:r>
              <a:rPr sz="2500" spc="35" dirty="0">
                <a:latin typeface="Cambria"/>
                <a:cs typeface="Cambria"/>
              </a:rPr>
              <a:t>v</a:t>
            </a:r>
            <a:r>
              <a:rPr sz="2500" spc="75" dirty="0">
                <a:latin typeface="Cambria"/>
                <a:cs typeface="Cambria"/>
              </a:rPr>
              <a:t>e</a:t>
            </a:r>
            <a:r>
              <a:rPr sz="2500" spc="85" dirty="0">
                <a:latin typeface="Cambria"/>
                <a:cs typeface="Cambria"/>
              </a:rPr>
              <a:t>ry</a:t>
            </a:r>
            <a:r>
              <a:rPr sz="2500" dirty="0">
                <a:latin typeface="Cambria"/>
                <a:cs typeface="Cambria"/>
              </a:rPr>
              <a:t>	</a:t>
            </a:r>
            <a:r>
              <a:rPr sz="2500" spc="150" dirty="0">
                <a:latin typeface="Cambria"/>
                <a:cs typeface="Cambria"/>
              </a:rPr>
              <a:t>p</a:t>
            </a:r>
            <a:r>
              <a:rPr sz="2500" spc="65" dirty="0">
                <a:latin typeface="Cambria"/>
                <a:cs typeface="Cambria"/>
              </a:rPr>
              <a:t>ol</a:t>
            </a:r>
            <a:r>
              <a:rPr sz="2500" spc="50" dirty="0">
                <a:latin typeface="Cambria"/>
                <a:cs typeface="Cambria"/>
              </a:rPr>
              <a:t>i</a:t>
            </a:r>
            <a:r>
              <a:rPr sz="2500" spc="100" dirty="0">
                <a:latin typeface="Cambria"/>
                <a:cs typeface="Cambria"/>
              </a:rPr>
              <a:t>t</a:t>
            </a:r>
            <a:r>
              <a:rPr sz="2500" spc="45" dirty="0">
                <a:latin typeface="Cambria"/>
                <a:cs typeface="Cambria"/>
              </a:rPr>
              <a:t>e  </a:t>
            </a:r>
            <a:r>
              <a:rPr sz="2500" spc="210" dirty="0">
                <a:latin typeface="Cambria"/>
                <a:cs typeface="Cambria"/>
              </a:rPr>
              <a:t>and</a:t>
            </a:r>
            <a:r>
              <a:rPr sz="2500" spc="240" dirty="0">
                <a:latin typeface="Cambria"/>
                <a:cs typeface="Cambria"/>
              </a:rPr>
              <a:t> </a:t>
            </a:r>
            <a:r>
              <a:rPr sz="2500" spc="114" dirty="0">
                <a:latin typeface="Cambria"/>
                <a:cs typeface="Cambria"/>
              </a:rPr>
              <a:t>cordial</a:t>
            </a:r>
            <a:r>
              <a:rPr sz="2500" spc="270" dirty="0">
                <a:latin typeface="Cambria"/>
                <a:cs typeface="Cambria"/>
              </a:rPr>
              <a:t> </a:t>
            </a:r>
            <a:r>
              <a:rPr sz="2500" spc="160" dirty="0">
                <a:latin typeface="Cambria"/>
                <a:cs typeface="Cambria"/>
              </a:rPr>
              <a:t>atmosphere.</a:t>
            </a:r>
            <a:endParaRPr sz="2500">
              <a:latin typeface="Cambria"/>
              <a:cs typeface="Cambria"/>
            </a:endParaRPr>
          </a:p>
          <a:p>
            <a:pPr>
              <a:lnSpc>
                <a:spcPct val="100000"/>
              </a:lnSpc>
              <a:spcBef>
                <a:spcPts val="20"/>
              </a:spcBef>
              <a:buFont typeface="Arial MT"/>
              <a:buChar char="•"/>
            </a:pPr>
            <a:endParaRPr sz="3050">
              <a:latin typeface="Cambria"/>
              <a:cs typeface="Cambria"/>
            </a:endParaRPr>
          </a:p>
          <a:p>
            <a:pPr marL="354965" marR="8890" indent="-342900">
              <a:lnSpc>
                <a:spcPct val="80000"/>
              </a:lnSpc>
              <a:buFont typeface="Arial MT"/>
              <a:buChar char="•"/>
              <a:tabLst>
                <a:tab pos="354965" algn="l"/>
                <a:tab pos="355600" algn="l"/>
                <a:tab pos="1268095" algn="l"/>
                <a:tab pos="2941955" algn="l"/>
                <a:tab pos="3873500" algn="l"/>
                <a:tab pos="5433695" algn="l"/>
                <a:tab pos="6574790" algn="l"/>
                <a:tab pos="7421245" algn="l"/>
              </a:tabLst>
            </a:pPr>
            <a:r>
              <a:rPr sz="2500" spc="60" dirty="0">
                <a:latin typeface="Cambria"/>
                <a:cs typeface="Cambria"/>
              </a:rPr>
              <a:t>T</a:t>
            </a:r>
            <a:r>
              <a:rPr sz="2500" spc="260" dirty="0">
                <a:latin typeface="Cambria"/>
                <a:cs typeface="Cambria"/>
              </a:rPr>
              <a:t>h</a:t>
            </a:r>
            <a:r>
              <a:rPr sz="2500" spc="75" dirty="0">
                <a:latin typeface="Cambria"/>
                <a:cs typeface="Cambria"/>
              </a:rPr>
              <a:t>e</a:t>
            </a:r>
            <a:r>
              <a:rPr sz="2500" dirty="0">
                <a:latin typeface="Cambria"/>
                <a:cs typeface="Cambria"/>
              </a:rPr>
              <a:t>	</a:t>
            </a:r>
            <a:r>
              <a:rPr sz="2500" spc="170" dirty="0">
                <a:latin typeface="Cambria"/>
                <a:cs typeface="Cambria"/>
              </a:rPr>
              <a:t>b</a:t>
            </a:r>
            <a:r>
              <a:rPr sz="2500" spc="75" dirty="0">
                <a:latin typeface="Cambria"/>
                <a:cs typeface="Cambria"/>
              </a:rPr>
              <a:t>e</a:t>
            </a:r>
            <a:r>
              <a:rPr sz="2500" spc="260" dirty="0">
                <a:latin typeface="Cambria"/>
                <a:cs typeface="Cambria"/>
              </a:rPr>
              <a:t>h</a:t>
            </a:r>
            <a:r>
              <a:rPr sz="2500" spc="220" dirty="0">
                <a:latin typeface="Cambria"/>
                <a:cs typeface="Cambria"/>
              </a:rPr>
              <a:t>a</a:t>
            </a:r>
            <a:r>
              <a:rPr sz="2500" spc="35" dirty="0">
                <a:latin typeface="Cambria"/>
                <a:cs typeface="Cambria"/>
              </a:rPr>
              <a:t>v</a:t>
            </a:r>
            <a:r>
              <a:rPr sz="2500" spc="50" dirty="0">
                <a:latin typeface="Cambria"/>
                <a:cs typeface="Cambria"/>
              </a:rPr>
              <a:t>i</a:t>
            </a:r>
            <a:r>
              <a:rPr sz="2500" spc="65" dirty="0">
                <a:latin typeface="Cambria"/>
                <a:cs typeface="Cambria"/>
              </a:rPr>
              <a:t>o</a:t>
            </a:r>
            <a:r>
              <a:rPr sz="2500" spc="60" dirty="0">
                <a:latin typeface="Cambria"/>
                <a:cs typeface="Cambria"/>
              </a:rPr>
              <a:t>r</a:t>
            </a:r>
            <a:r>
              <a:rPr sz="2500" dirty="0">
                <a:latin typeface="Cambria"/>
                <a:cs typeface="Cambria"/>
              </a:rPr>
              <a:t>	</a:t>
            </a:r>
            <a:r>
              <a:rPr sz="2500" spc="220" dirty="0">
                <a:latin typeface="Cambria"/>
                <a:cs typeface="Cambria"/>
              </a:rPr>
              <a:t>a</a:t>
            </a:r>
            <a:r>
              <a:rPr sz="2500" spc="245" dirty="0">
                <a:latin typeface="Cambria"/>
                <a:cs typeface="Cambria"/>
              </a:rPr>
              <a:t>n</a:t>
            </a:r>
            <a:r>
              <a:rPr sz="2500" spc="160" dirty="0">
                <a:latin typeface="Cambria"/>
                <a:cs typeface="Cambria"/>
              </a:rPr>
              <a:t>d</a:t>
            </a:r>
            <a:r>
              <a:rPr sz="2500" dirty="0">
                <a:latin typeface="Cambria"/>
                <a:cs typeface="Cambria"/>
              </a:rPr>
              <a:t>	</a:t>
            </a:r>
            <a:r>
              <a:rPr sz="2500" spc="220" dirty="0">
                <a:latin typeface="Cambria"/>
                <a:cs typeface="Cambria"/>
              </a:rPr>
              <a:t>a</a:t>
            </a:r>
            <a:r>
              <a:rPr sz="2500" spc="100" dirty="0">
                <a:latin typeface="Cambria"/>
                <a:cs typeface="Cambria"/>
              </a:rPr>
              <a:t>tt</a:t>
            </a:r>
            <a:r>
              <a:rPr sz="2500" spc="50" dirty="0">
                <a:latin typeface="Cambria"/>
                <a:cs typeface="Cambria"/>
              </a:rPr>
              <a:t>i</a:t>
            </a:r>
            <a:r>
              <a:rPr sz="2500" spc="100" dirty="0">
                <a:latin typeface="Cambria"/>
                <a:cs typeface="Cambria"/>
              </a:rPr>
              <a:t>t</a:t>
            </a:r>
            <a:r>
              <a:rPr sz="2500" spc="310" dirty="0">
                <a:latin typeface="Cambria"/>
                <a:cs typeface="Cambria"/>
              </a:rPr>
              <a:t>u</a:t>
            </a:r>
            <a:r>
              <a:rPr sz="2500" spc="155" dirty="0">
                <a:latin typeface="Cambria"/>
                <a:cs typeface="Cambria"/>
              </a:rPr>
              <a:t>d</a:t>
            </a:r>
            <a:r>
              <a:rPr sz="2500" spc="75" dirty="0">
                <a:latin typeface="Cambria"/>
                <a:cs typeface="Cambria"/>
              </a:rPr>
              <a:t>e</a:t>
            </a:r>
            <a:r>
              <a:rPr sz="2500" dirty="0">
                <a:latin typeface="Cambria"/>
                <a:cs typeface="Cambria"/>
              </a:rPr>
              <a:t>	</a:t>
            </a:r>
            <a:r>
              <a:rPr sz="2500" spc="265" dirty="0">
                <a:latin typeface="Cambria"/>
                <a:cs typeface="Cambria"/>
              </a:rPr>
              <a:t>m</a:t>
            </a:r>
            <a:r>
              <a:rPr sz="2500" spc="310" dirty="0">
                <a:latin typeface="Cambria"/>
                <a:cs typeface="Cambria"/>
              </a:rPr>
              <a:t>u</a:t>
            </a:r>
            <a:r>
              <a:rPr sz="2500" spc="220" dirty="0">
                <a:latin typeface="Cambria"/>
                <a:cs typeface="Cambria"/>
              </a:rPr>
              <a:t>s</a:t>
            </a:r>
            <a:r>
              <a:rPr sz="2500" spc="100" dirty="0">
                <a:latin typeface="Cambria"/>
                <a:cs typeface="Cambria"/>
              </a:rPr>
              <a:t>t</a:t>
            </a:r>
            <a:r>
              <a:rPr sz="2500" dirty="0">
                <a:latin typeface="Cambria"/>
                <a:cs typeface="Cambria"/>
              </a:rPr>
              <a:t>	</a:t>
            </a:r>
            <a:r>
              <a:rPr sz="2500" spc="245" dirty="0">
                <a:latin typeface="Cambria"/>
                <a:cs typeface="Cambria"/>
              </a:rPr>
              <a:t>n</a:t>
            </a:r>
            <a:r>
              <a:rPr sz="2500" spc="65" dirty="0">
                <a:latin typeface="Cambria"/>
                <a:cs typeface="Cambria"/>
              </a:rPr>
              <a:t>o</a:t>
            </a:r>
            <a:r>
              <a:rPr sz="2500" spc="100" dirty="0">
                <a:latin typeface="Cambria"/>
                <a:cs typeface="Cambria"/>
              </a:rPr>
              <a:t>t</a:t>
            </a:r>
            <a:r>
              <a:rPr sz="2500" dirty="0">
                <a:latin typeface="Cambria"/>
                <a:cs typeface="Cambria"/>
              </a:rPr>
              <a:t>	</a:t>
            </a:r>
            <a:r>
              <a:rPr sz="2500" spc="170" dirty="0">
                <a:latin typeface="Cambria"/>
                <a:cs typeface="Cambria"/>
              </a:rPr>
              <a:t>b</a:t>
            </a:r>
            <a:r>
              <a:rPr sz="2500" spc="45" dirty="0">
                <a:latin typeface="Cambria"/>
                <a:cs typeface="Cambria"/>
              </a:rPr>
              <a:t>e  </a:t>
            </a:r>
            <a:r>
              <a:rPr sz="2500" spc="125" dirty="0">
                <a:latin typeface="Cambria"/>
                <a:cs typeface="Cambria"/>
              </a:rPr>
              <a:t>authoritative</a:t>
            </a:r>
            <a:r>
              <a:rPr sz="2500" spc="295" dirty="0">
                <a:latin typeface="Cambria"/>
                <a:cs typeface="Cambria"/>
              </a:rPr>
              <a:t> </a:t>
            </a:r>
            <a:r>
              <a:rPr sz="2500" spc="210" dirty="0">
                <a:latin typeface="Cambria"/>
                <a:cs typeface="Cambria"/>
              </a:rPr>
              <a:t>and</a:t>
            </a:r>
            <a:r>
              <a:rPr sz="2500" spc="245" dirty="0">
                <a:latin typeface="Cambria"/>
                <a:cs typeface="Cambria"/>
              </a:rPr>
              <a:t> </a:t>
            </a:r>
            <a:r>
              <a:rPr sz="2500" spc="155" dirty="0">
                <a:latin typeface="Cambria"/>
                <a:cs typeface="Cambria"/>
              </a:rPr>
              <a:t>humiliating</a:t>
            </a:r>
            <a:r>
              <a:rPr sz="2500" spc="300" dirty="0">
                <a:latin typeface="Cambria"/>
                <a:cs typeface="Cambria"/>
              </a:rPr>
              <a:t> </a:t>
            </a:r>
            <a:r>
              <a:rPr sz="2500" spc="55" dirty="0">
                <a:latin typeface="Cambria"/>
                <a:cs typeface="Cambria"/>
              </a:rPr>
              <a:t>for</a:t>
            </a:r>
            <a:r>
              <a:rPr sz="2500" spc="270" dirty="0">
                <a:latin typeface="Cambria"/>
                <a:cs typeface="Cambria"/>
              </a:rPr>
              <a:t> </a:t>
            </a:r>
            <a:r>
              <a:rPr sz="2500" spc="145" dirty="0">
                <a:latin typeface="Cambria"/>
                <a:cs typeface="Cambria"/>
              </a:rPr>
              <a:t>the</a:t>
            </a:r>
            <a:r>
              <a:rPr sz="2500" spc="250" dirty="0">
                <a:latin typeface="Cambria"/>
                <a:cs typeface="Cambria"/>
              </a:rPr>
              <a:t> </a:t>
            </a:r>
            <a:r>
              <a:rPr sz="2500" spc="120" dirty="0">
                <a:latin typeface="Cambria"/>
                <a:cs typeface="Cambria"/>
              </a:rPr>
              <a:t>Institute</a:t>
            </a:r>
            <a:r>
              <a:rPr sz="2500" spc="120" dirty="0">
                <a:latin typeface="Calibri"/>
                <a:cs typeface="Calibri"/>
              </a:rPr>
              <a:t>.</a:t>
            </a:r>
            <a:endParaRPr sz="2500">
              <a:latin typeface="Calibri"/>
              <a:cs typeface="Calibri"/>
            </a:endParaRPr>
          </a:p>
        </p:txBody>
      </p:sp>
      <p:pic>
        <p:nvPicPr>
          <p:cNvPr id="6" name="object 2">
            <a:extLst>
              <a:ext uri="{FF2B5EF4-FFF2-40B4-BE49-F238E27FC236}">
                <a16:creationId xmlns:a16="http://schemas.microsoft.com/office/drawing/2014/main" id="{BDEE387E-EED9-4798-94F7-C3A5D98488B8}"/>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9260" y="3397997"/>
            <a:ext cx="5091430" cy="1122680"/>
          </a:xfrm>
          <a:prstGeom prst="rect">
            <a:avLst/>
          </a:prstGeom>
        </p:spPr>
        <p:txBody>
          <a:bodyPr vert="horz" wrap="square" lIns="0" tIns="12700" rIns="0" bIns="0" rtlCol="0">
            <a:spAutoFit/>
          </a:bodyPr>
          <a:lstStyle/>
          <a:p>
            <a:pPr marL="12700">
              <a:lnSpc>
                <a:spcPct val="100000"/>
              </a:lnSpc>
              <a:spcBef>
                <a:spcPts val="100"/>
              </a:spcBef>
              <a:tabLst>
                <a:tab pos="3340735" algn="l"/>
              </a:tabLst>
            </a:pPr>
            <a:r>
              <a:rPr sz="7200" spc="430" dirty="0">
                <a:solidFill>
                  <a:srgbClr val="622423"/>
                </a:solidFill>
                <a:latin typeface="Cambria"/>
                <a:cs typeface="Cambria"/>
              </a:rPr>
              <a:t>T</a:t>
            </a:r>
            <a:r>
              <a:rPr sz="7200" spc="595" dirty="0">
                <a:solidFill>
                  <a:srgbClr val="622423"/>
                </a:solidFill>
                <a:latin typeface="Cambria"/>
                <a:cs typeface="Cambria"/>
              </a:rPr>
              <a:t>h</a:t>
            </a:r>
            <a:r>
              <a:rPr sz="7200" spc="315" dirty="0">
                <a:solidFill>
                  <a:srgbClr val="622423"/>
                </a:solidFill>
                <a:latin typeface="Cambria"/>
                <a:cs typeface="Cambria"/>
              </a:rPr>
              <a:t>a</a:t>
            </a:r>
            <a:r>
              <a:rPr sz="7200" spc="545" dirty="0">
                <a:solidFill>
                  <a:srgbClr val="622423"/>
                </a:solidFill>
                <a:latin typeface="Cambria"/>
                <a:cs typeface="Cambria"/>
              </a:rPr>
              <a:t>n</a:t>
            </a:r>
            <a:r>
              <a:rPr sz="7200" spc="490" dirty="0">
                <a:solidFill>
                  <a:srgbClr val="622423"/>
                </a:solidFill>
                <a:latin typeface="Cambria"/>
                <a:cs typeface="Cambria"/>
              </a:rPr>
              <a:t>k</a:t>
            </a:r>
            <a:r>
              <a:rPr sz="7200" dirty="0">
                <a:solidFill>
                  <a:srgbClr val="622423"/>
                </a:solidFill>
                <a:latin typeface="Cambria"/>
                <a:cs typeface="Cambria"/>
              </a:rPr>
              <a:t>	</a:t>
            </a:r>
            <a:r>
              <a:rPr sz="7200" spc="635" dirty="0">
                <a:solidFill>
                  <a:srgbClr val="622423"/>
                </a:solidFill>
                <a:latin typeface="Cambria"/>
                <a:cs typeface="Cambria"/>
              </a:rPr>
              <a:t>y</a:t>
            </a:r>
            <a:r>
              <a:rPr sz="7200" spc="360" dirty="0">
                <a:solidFill>
                  <a:srgbClr val="622423"/>
                </a:solidFill>
                <a:latin typeface="Cambria"/>
                <a:cs typeface="Cambria"/>
              </a:rPr>
              <a:t>o</a:t>
            </a:r>
            <a:r>
              <a:rPr sz="7200" spc="450" dirty="0">
                <a:solidFill>
                  <a:srgbClr val="622423"/>
                </a:solidFill>
                <a:latin typeface="Cambria"/>
                <a:cs typeface="Cambria"/>
              </a:rPr>
              <a:t>u</a:t>
            </a:r>
            <a:endParaRPr sz="7200">
              <a:latin typeface="Cambria"/>
              <a:cs typeface="Cambria"/>
            </a:endParaRPr>
          </a:p>
        </p:txBody>
      </p:sp>
      <p:grpSp>
        <p:nvGrpSpPr>
          <p:cNvPr id="3" name="object 3"/>
          <p:cNvGrpSpPr/>
          <p:nvPr/>
        </p:nvGrpSpPr>
        <p:grpSpPr>
          <a:xfrm>
            <a:off x="3503676" y="1633727"/>
            <a:ext cx="3759835" cy="1626235"/>
            <a:chOff x="3503676" y="1633727"/>
            <a:chExt cx="3759835" cy="1626235"/>
          </a:xfrm>
        </p:grpSpPr>
        <p:sp>
          <p:nvSpPr>
            <p:cNvPr id="4" name="object 4"/>
            <p:cNvSpPr/>
            <p:nvPr/>
          </p:nvSpPr>
          <p:spPr>
            <a:xfrm>
              <a:off x="3503676" y="1633727"/>
              <a:ext cx="3759835" cy="1626235"/>
            </a:xfrm>
            <a:custGeom>
              <a:avLst/>
              <a:gdLst/>
              <a:ahLst/>
              <a:cxnLst/>
              <a:rect l="l" t="t" r="r" b="b"/>
              <a:pathLst>
                <a:path w="3759834" h="1626235">
                  <a:moveTo>
                    <a:pt x="3753611" y="1626108"/>
                  </a:moveTo>
                  <a:lnTo>
                    <a:pt x="6096" y="1626108"/>
                  </a:lnTo>
                  <a:lnTo>
                    <a:pt x="0" y="1620012"/>
                  </a:lnTo>
                  <a:lnTo>
                    <a:pt x="0" y="6096"/>
                  </a:lnTo>
                  <a:lnTo>
                    <a:pt x="6096" y="0"/>
                  </a:lnTo>
                  <a:lnTo>
                    <a:pt x="3753611" y="0"/>
                  </a:lnTo>
                  <a:lnTo>
                    <a:pt x="3759708" y="6096"/>
                  </a:lnTo>
                  <a:lnTo>
                    <a:pt x="3759708" y="12192"/>
                  </a:lnTo>
                  <a:lnTo>
                    <a:pt x="25908" y="12192"/>
                  </a:lnTo>
                  <a:lnTo>
                    <a:pt x="12192" y="25908"/>
                  </a:lnTo>
                  <a:lnTo>
                    <a:pt x="25908" y="25908"/>
                  </a:lnTo>
                  <a:lnTo>
                    <a:pt x="25908" y="1600200"/>
                  </a:lnTo>
                  <a:lnTo>
                    <a:pt x="12192" y="1600200"/>
                  </a:lnTo>
                  <a:lnTo>
                    <a:pt x="25908" y="1612392"/>
                  </a:lnTo>
                  <a:lnTo>
                    <a:pt x="3759708" y="1612392"/>
                  </a:lnTo>
                  <a:lnTo>
                    <a:pt x="3759708" y="1620012"/>
                  </a:lnTo>
                  <a:lnTo>
                    <a:pt x="3753611" y="1626108"/>
                  </a:lnTo>
                  <a:close/>
                </a:path>
                <a:path w="3759834" h="1626235">
                  <a:moveTo>
                    <a:pt x="25908" y="25908"/>
                  </a:moveTo>
                  <a:lnTo>
                    <a:pt x="12192" y="25908"/>
                  </a:lnTo>
                  <a:lnTo>
                    <a:pt x="25908" y="12192"/>
                  </a:lnTo>
                  <a:lnTo>
                    <a:pt x="25908" y="25908"/>
                  </a:lnTo>
                  <a:close/>
                </a:path>
                <a:path w="3759834" h="1626235">
                  <a:moveTo>
                    <a:pt x="3733800" y="25908"/>
                  </a:moveTo>
                  <a:lnTo>
                    <a:pt x="25908" y="25908"/>
                  </a:lnTo>
                  <a:lnTo>
                    <a:pt x="25908" y="12192"/>
                  </a:lnTo>
                  <a:lnTo>
                    <a:pt x="3733800" y="12192"/>
                  </a:lnTo>
                  <a:lnTo>
                    <a:pt x="3733800" y="25908"/>
                  </a:lnTo>
                  <a:close/>
                </a:path>
                <a:path w="3759834" h="1626235">
                  <a:moveTo>
                    <a:pt x="3733800" y="1612392"/>
                  </a:moveTo>
                  <a:lnTo>
                    <a:pt x="3733800" y="12192"/>
                  </a:lnTo>
                  <a:lnTo>
                    <a:pt x="3745992" y="25908"/>
                  </a:lnTo>
                  <a:lnTo>
                    <a:pt x="3759708" y="25908"/>
                  </a:lnTo>
                  <a:lnTo>
                    <a:pt x="3759708" y="1600200"/>
                  </a:lnTo>
                  <a:lnTo>
                    <a:pt x="3745992" y="1600200"/>
                  </a:lnTo>
                  <a:lnTo>
                    <a:pt x="3733800" y="1612392"/>
                  </a:lnTo>
                  <a:close/>
                </a:path>
                <a:path w="3759834" h="1626235">
                  <a:moveTo>
                    <a:pt x="3759708" y="25908"/>
                  </a:moveTo>
                  <a:lnTo>
                    <a:pt x="3745992" y="25908"/>
                  </a:lnTo>
                  <a:lnTo>
                    <a:pt x="3733800" y="12192"/>
                  </a:lnTo>
                  <a:lnTo>
                    <a:pt x="3759708" y="12192"/>
                  </a:lnTo>
                  <a:lnTo>
                    <a:pt x="3759708" y="25908"/>
                  </a:lnTo>
                  <a:close/>
                </a:path>
                <a:path w="3759834" h="1626235">
                  <a:moveTo>
                    <a:pt x="25908" y="1612392"/>
                  </a:moveTo>
                  <a:lnTo>
                    <a:pt x="12192" y="1600200"/>
                  </a:lnTo>
                  <a:lnTo>
                    <a:pt x="25908" y="1600200"/>
                  </a:lnTo>
                  <a:lnTo>
                    <a:pt x="25908" y="1612392"/>
                  </a:lnTo>
                  <a:close/>
                </a:path>
                <a:path w="3759834" h="1626235">
                  <a:moveTo>
                    <a:pt x="3733800" y="1612392"/>
                  </a:moveTo>
                  <a:lnTo>
                    <a:pt x="25908" y="1612392"/>
                  </a:lnTo>
                  <a:lnTo>
                    <a:pt x="25908" y="1600200"/>
                  </a:lnTo>
                  <a:lnTo>
                    <a:pt x="3733800" y="1600200"/>
                  </a:lnTo>
                  <a:lnTo>
                    <a:pt x="3733800" y="1612392"/>
                  </a:lnTo>
                  <a:close/>
                </a:path>
                <a:path w="3759834" h="1626235">
                  <a:moveTo>
                    <a:pt x="3759708" y="1612392"/>
                  </a:moveTo>
                  <a:lnTo>
                    <a:pt x="3733800" y="1612392"/>
                  </a:lnTo>
                  <a:lnTo>
                    <a:pt x="3745992" y="1600200"/>
                  </a:lnTo>
                  <a:lnTo>
                    <a:pt x="3759708" y="1600200"/>
                  </a:lnTo>
                  <a:lnTo>
                    <a:pt x="3759708" y="1612392"/>
                  </a:lnTo>
                  <a:close/>
                </a:path>
              </a:pathLst>
            </a:custGeom>
            <a:solidFill>
              <a:srgbClr val="385D89"/>
            </a:solidFill>
          </p:spPr>
          <p:txBody>
            <a:bodyPr wrap="square" lIns="0" tIns="0" rIns="0" bIns="0" rtlCol="0"/>
            <a:lstStyle/>
            <a:p>
              <a:endParaRPr/>
            </a:p>
          </p:txBody>
        </p:sp>
        <p:pic>
          <p:nvPicPr>
            <p:cNvPr id="5" name="object 5"/>
            <p:cNvPicPr/>
            <p:nvPr/>
          </p:nvPicPr>
          <p:blipFill>
            <a:blip r:embed="rId2" cstate="print"/>
            <a:stretch>
              <a:fillRect/>
            </a:stretch>
          </p:blipFill>
          <p:spPr>
            <a:xfrm>
              <a:off x="3619500" y="1729740"/>
              <a:ext cx="3488435" cy="1459991"/>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6682" y="626061"/>
            <a:ext cx="7802418" cy="628377"/>
          </a:xfrm>
          <a:prstGeom prst="rect">
            <a:avLst/>
          </a:prstGeom>
        </p:spPr>
        <p:txBody>
          <a:bodyPr vert="horz" wrap="square" lIns="0" tIns="12700" rIns="0" bIns="0" rtlCol="0">
            <a:spAutoFit/>
          </a:bodyPr>
          <a:lstStyle/>
          <a:p>
            <a:pPr marL="12700">
              <a:lnSpc>
                <a:spcPct val="100000"/>
              </a:lnSpc>
              <a:spcBef>
                <a:spcPts val="100"/>
              </a:spcBef>
              <a:tabLst>
                <a:tab pos="1996439" algn="l"/>
                <a:tab pos="3606165" algn="l"/>
                <a:tab pos="4360545" algn="l"/>
              </a:tabLst>
            </a:pPr>
            <a:r>
              <a:rPr sz="4000" b="1" u="heavy" spc="190" dirty="0">
                <a:solidFill>
                  <a:srgbClr val="4B390D"/>
                </a:solidFill>
                <a:uFill>
                  <a:solidFill>
                    <a:srgbClr val="000000"/>
                  </a:solidFill>
                </a:uFill>
                <a:latin typeface="Calibri" panose="020F0502020204030204" pitchFamily="34" charset="0"/>
                <a:cs typeface="Calibri" panose="020F0502020204030204" pitchFamily="34" charset="0"/>
              </a:rPr>
              <a:t>General	</a:t>
            </a:r>
            <a:r>
              <a:rPr sz="4000" b="1" u="heavy" spc="220" dirty="0">
                <a:solidFill>
                  <a:srgbClr val="4B390D"/>
                </a:solidFill>
                <a:uFill>
                  <a:solidFill>
                    <a:srgbClr val="000000"/>
                  </a:solidFill>
                </a:uFill>
                <a:latin typeface="Calibri" panose="020F0502020204030204" pitchFamily="34" charset="0"/>
                <a:cs typeface="Calibri" panose="020F0502020204030204" pitchFamily="34" charset="0"/>
              </a:rPr>
              <a:t>Policy	</a:t>
            </a:r>
            <a:r>
              <a:rPr sz="4000" b="1" u="heavy" spc="225" dirty="0">
                <a:solidFill>
                  <a:srgbClr val="4B390D"/>
                </a:solidFill>
                <a:uFill>
                  <a:solidFill>
                    <a:srgbClr val="000000"/>
                  </a:solidFill>
                </a:uFill>
                <a:latin typeface="Calibri" panose="020F0502020204030204" pitchFamily="34" charset="0"/>
                <a:cs typeface="Calibri" panose="020F0502020204030204" pitchFamily="34" charset="0"/>
              </a:rPr>
              <a:t>on	Accreditation</a:t>
            </a:r>
            <a:endParaRPr sz="40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1105889" y="2064488"/>
            <a:ext cx="7974611" cy="4691028"/>
          </a:xfrm>
          <a:prstGeom prst="rect">
            <a:avLst/>
          </a:prstGeom>
        </p:spPr>
        <p:txBody>
          <a:bodyPr vert="horz" wrap="square" lIns="0" tIns="12700" rIns="0" bIns="0" rtlCol="0">
            <a:spAutoFit/>
          </a:bodyPr>
          <a:lstStyle/>
          <a:p>
            <a:pPr marL="12700" marR="303530" algn="just">
              <a:lnSpc>
                <a:spcPct val="100000"/>
              </a:lnSpc>
              <a:spcBef>
                <a:spcPts val="100"/>
              </a:spcBef>
            </a:pPr>
            <a:r>
              <a:rPr sz="2800" spc="120" dirty="0">
                <a:latin typeface="Calibri" panose="020F0502020204030204" pitchFamily="34" charset="0"/>
                <a:cs typeface="Calibri" panose="020F0502020204030204" pitchFamily="34" charset="0"/>
              </a:rPr>
              <a:t>The</a:t>
            </a:r>
            <a:r>
              <a:rPr sz="2800" spc="260" dirty="0">
                <a:latin typeface="Calibri" panose="020F0502020204030204" pitchFamily="34" charset="0"/>
                <a:cs typeface="Calibri" panose="020F0502020204030204" pitchFamily="34" charset="0"/>
              </a:rPr>
              <a:t> </a:t>
            </a:r>
            <a:r>
              <a:rPr sz="2800" spc="80" dirty="0">
                <a:latin typeface="Calibri" panose="020F0502020204030204" pitchFamily="34" charset="0"/>
                <a:cs typeface="Calibri" panose="020F0502020204030204" pitchFamily="34" charset="0"/>
              </a:rPr>
              <a:t>following</a:t>
            </a:r>
            <a:r>
              <a:rPr sz="2800" spc="265" dirty="0">
                <a:latin typeface="Calibri" panose="020F0502020204030204" pitchFamily="34" charset="0"/>
                <a:cs typeface="Calibri" panose="020F0502020204030204" pitchFamily="34" charset="0"/>
              </a:rPr>
              <a:t> </a:t>
            </a:r>
            <a:r>
              <a:rPr sz="2800" spc="120" dirty="0">
                <a:latin typeface="Calibri" panose="020F0502020204030204" pitchFamily="34" charset="0"/>
                <a:cs typeface="Calibri" panose="020F0502020204030204" pitchFamily="34" charset="0"/>
              </a:rPr>
              <a:t>general</a:t>
            </a:r>
            <a:r>
              <a:rPr sz="2800" spc="245" dirty="0">
                <a:latin typeface="Calibri" panose="020F0502020204030204" pitchFamily="34" charset="0"/>
                <a:cs typeface="Calibri" panose="020F0502020204030204" pitchFamily="34" charset="0"/>
              </a:rPr>
              <a:t> </a:t>
            </a:r>
            <a:r>
              <a:rPr sz="2800" spc="105" dirty="0">
                <a:latin typeface="Calibri" panose="020F0502020204030204" pitchFamily="34" charset="0"/>
                <a:cs typeface="Calibri" panose="020F0502020204030204" pitchFamily="34" charset="0"/>
              </a:rPr>
              <a:t>policies</a:t>
            </a:r>
            <a:r>
              <a:rPr sz="2800" spc="265" dirty="0">
                <a:latin typeface="Calibri" panose="020F0502020204030204" pitchFamily="34" charset="0"/>
                <a:cs typeface="Calibri" panose="020F0502020204030204" pitchFamily="34" charset="0"/>
              </a:rPr>
              <a:t> </a:t>
            </a:r>
            <a:r>
              <a:rPr sz="2800" spc="114" dirty="0">
                <a:latin typeface="Calibri" panose="020F0502020204030204" pitchFamily="34" charset="0"/>
                <a:cs typeface="Calibri" panose="020F0502020204030204" pitchFamily="34" charset="0"/>
              </a:rPr>
              <a:t>are</a:t>
            </a:r>
            <a:r>
              <a:rPr sz="2800" spc="240"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the</a:t>
            </a:r>
            <a:r>
              <a:rPr sz="2800" spc="220" dirty="0">
                <a:latin typeface="Calibri" panose="020F0502020204030204" pitchFamily="34" charset="0"/>
                <a:cs typeface="Calibri" panose="020F0502020204030204" pitchFamily="34" charset="0"/>
              </a:rPr>
              <a:t> </a:t>
            </a:r>
            <a:r>
              <a:rPr sz="2800" spc="145" dirty="0">
                <a:latin typeface="Calibri" panose="020F0502020204030204" pitchFamily="34" charset="0"/>
                <a:cs typeface="Calibri" panose="020F0502020204030204" pitchFamily="34" charset="0"/>
              </a:rPr>
              <a:t>guiding</a:t>
            </a:r>
            <a:r>
              <a:rPr sz="2800" spc="265" dirty="0">
                <a:latin typeface="Calibri" panose="020F0502020204030204" pitchFamily="34" charset="0"/>
                <a:cs typeface="Calibri" panose="020F0502020204030204" pitchFamily="34" charset="0"/>
              </a:rPr>
              <a:t> </a:t>
            </a:r>
            <a:r>
              <a:rPr sz="2800" spc="120" dirty="0">
                <a:latin typeface="Calibri" panose="020F0502020204030204" pitchFamily="34" charset="0"/>
                <a:cs typeface="Calibri" panose="020F0502020204030204" pitchFamily="34" charset="0"/>
              </a:rPr>
              <a:t>principles </a:t>
            </a:r>
            <a:r>
              <a:rPr sz="2800" spc="-509" dirty="0">
                <a:latin typeface="Calibri" panose="020F0502020204030204" pitchFamily="34" charset="0"/>
                <a:cs typeface="Calibri" panose="020F0502020204030204" pitchFamily="34" charset="0"/>
              </a:rPr>
              <a:t> </a:t>
            </a:r>
            <a:r>
              <a:rPr sz="2800" spc="55" dirty="0">
                <a:latin typeface="Calibri" panose="020F0502020204030204" pitchFamily="34" charset="0"/>
                <a:cs typeface="Calibri" panose="020F0502020204030204" pitchFamily="34" charset="0"/>
              </a:rPr>
              <a:t>for</a:t>
            </a:r>
            <a:r>
              <a:rPr sz="2800" spc="229"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the</a:t>
            </a:r>
            <a:r>
              <a:rPr sz="2800" spc="235" dirty="0">
                <a:latin typeface="Calibri" panose="020F0502020204030204" pitchFamily="34" charset="0"/>
                <a:cs typeface="Calibri" panose="020F0502020204030204" pitchFamily="34" charset="0"/>
              </a:rPr>
              <a:t> </a:t>
            </a:r>
            <a:r>
              <a:rPr sz="2800" spc="130" dirty="0">
                <a:latin typeface="Calibri" panose="020F0502020204030204" pitchFamily="34" charset="0"/>
                <a:cs typeface="Calibri" panose="020F0502020204030204" pitchFamily="34" charset="0"/>
              </a:rPr>
              <a:t>accreditation</a:t>
            </a:r>
            <a:r>
              <a:rPr sz="2800" spc="260" dirty="0">
                <a:latin typeface="Calibri" panose="020F0502020204030204" pitchFamily="34" charset="0"/>
                <a:cs typeface="Calibri" panose="020F0502020204030204" pitchFamily="34" charset="0"/>
              </a:rPr>
              <a:t> </a:t>
            </a:r>
            <a:r>
              <a:rPr sz="2800" spc="50" dirty="0">
                <a:latin typeface="Calibri" panose="020F0502020204030204" pitchFamily="34" charset="0"/>
                <a:cs typeface="Calibri" panose="020F0502020204030204" pitchFamily="34" charset="0"/>
              </a:rPr>
              <a:t>of</a:t>
            </a:r>
            <a:r>
              <a:rPr sz="2800" spc="229"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programs:</a:t>
            </a:r>
            <a:endParaRPr sz="2800" dirty="0">
              <a:latin typeface="Calibri" panose="020F0502020204030204" pitchFamily="34" charset="0"/>
              <a:cs typeface="Calibri" panose="020F0502020204030204" pitchFamily="34" charset="0"/>
            </a:endParaRPr>
          </a:p>
          <a:p>
            <a:pPr>
              <a:lnSpc>
                <a:spcPct val="100000"/>
              </a:lnSpc>
              <a:spcBef>
                <a:spcPts val="45"/>
              </a:spcBef>
            </a:pPr>
            <a:endParaRPr sz="4000" dirty="0">
              <a:latin typeface="Calibri" panose="020F0502020204030204" pitchFamily="34" charset="0"/>
              <a:cs typeface="Calibri" panose="020F0502020204030204" pitchFamily="34" charset="0"/>
            </a:endParaRPr>
          </a:p>
          <a:p>
            <a:pPr marL="527685" marR="5080" indent="-515620" algn="just">
              <a:lnSpc>
                <a:spcPct val="100000"/>
              </a:lnSpc>
              <a:buAutoNum type="arabicPeriod"/>
              <a:tabLst>
                <a:tab pos="527685" algn="l"/>
                <a:tab pos="528320" algn="l"/>
                <a:tab pos="2316480" algn="l"/>
                <a:tab pos="2929255" algn="l"/>
                <a:tab pos="3161030" algn="l"/>
                <a:tab pos="3923029" algn="l"/>
                <a:tab pos="6001385" algn="l"/>
                <a:tab pos="8107680" algn="l"/>
              </a:tabLst>
            </a:pPr>
            <a:r>
              <a:rPr sz="2800" spc="120" dirty="0">
                <a:latin typeface="Calibri" panose="020F0502020204030204" pitchFamily="34" charset="0"/>
                <a:cs typeface="Calibri" panose="020F0502020204030204" pitchFamily="34" charset="0"/>
              </a:rPr>
              <a:t>P</a:t>
            </a:r>
            <a:r>
              <a:rPr sz="2800" spc="60" dirty="0">
                <a:latin typeface="Calibri" panose="020F0502020204030204" pitchFamily="34" charset="0"/>
                <a:cs typeface="Calibri" panose="020F0502020204030204" pitchFamily="34" charset="0"/>
              </a:rPr>
              <a:t>r</a:t>
            </a:r>
            <a:r>
              <a:rPr sz="2800" spc="65" dirty="0">
                <a:latin typeface="Calibri" panose="020F0502020204030204" pitchFamily="34" charset="0"/>
                <a:cs typeface="Calibri" panose="020F0502020204030204" pitchFamily="34" charset="0"/>
              </a:rPr>
              <a:t>o</a:t>
            </a:r>
            <a:r>
              <a:rPr sz="2800" spc="105" dirty="0">
                <a:latin typeface="Calibri" panose="020F0502020204030204" pitchFamily="34" charset="0"/>
                <a:cs typeface="Calibri" panose="020F0502020204030204" pitchFamily="34" charset="0"/>
              </a:rPr>
              <a:t>g</a:t>
            </a:r>
            <a:r>
              <a:rPr sz="2800" spc="60" dirty="0">
                <a:latin typeface="Calibri" panose="020F0502020204030204" pitchFamily="34" charset="0"/>
                <a:cs typeface="Calibri" panose="020F0502020204030204" pitchFamily="34" charset="0"/>
              </a:rPr>
              <a:t>r</a:t>
            </a:r>
            <a:r>
              <a:rPr sz="2800" spc="215" dirty="0">
                <a:latin typeface="Calibri" panose="020F0502020204030204" pitchFamily="34" charset="0"/>
                <a:cs typeface="Calibri" panose="020F0502020204030204" pitchFamily="34" charset="0"/>
              </a:rPr>
              <a:t>a</a:t>
            </a:r>
            <a:r>
              <a:rPr sz="2800" spc="254" dirty="0">
                <a:latin typeface="Calibri" panose="020F0502020204030204" pitchFamily="34" charset="0"/>
                <a:cs typeface="Calibri" panose="020F0502020204030204" pitchFamily="34" charset="0"/>
              </a:rPr>
              <a:t>m</a:t>
            </a:r>
            <a:r>
              <a:rPr sz="2800" spc="215" dirty="0">
                <a:latin typeface="Calibri" panose="020F0502020204030204" pitchFamily="34" charset="0"/>
                <a:cs typeface="Calibri" panose="020F0502020204030204" pitchFamily="34" charset="0"/>
              </a:rPr>
              <a:t>s</a:t>
            </a:r>
            <a:r>
              <a:rPr sz="2800" spc="275" dirty="0">
                <a:latin typeface="Calibri" panose="020F0502020204030204" pitchFamily="34" charset="0"/>
                <a:cs typeface="Calibri" panose="020F0502020204030204" pitchFamily="34" charset="0"/>
              </a:rPr>
              <a:t>,</a:t>
            </a:r>
            <a:r>
              <a:rPr sz="2800" dirty="0">
                <a:latin typeface="Calibri" panose="020F0502020204030204" pitchFamily="34" charset="0"/>
                <a:cs typeface="Calibri" panose="020F0502020204030204" pitchFamily="34" charset="0"/>
              </a:rPr>
              <a:t>	</a:t>
            </a:r>
            <a:r>
              <a:rPr sz="2800" spc="215" dirty="0">
                <a:latin typeface="Calibri" panose="020F0502020204030204" pitchFamily="34" charset="0"/>
                <a:cs typeface="Calibri" panose="020F0502020204030204" pitchFamily="34" charset="0"/>
              </a:rPr>
              <a:t>an</a:t>
            </a:r>
            <a:r>
              <a:rPr sz="2800" spc="155" dirty="0">
                <a:latin typeface="Calibri" panose="020F0502020204030204" pitchFamily="34" charset="0"/>
                <a:cs typeface="Calibri" panose="020F0502020204030204" pitchFamily="34" charset="0"/>
              </a:rPr>
              <a:t>d</a:t>
            </a:r>
            <a:r>
              <a:rPr sz="2800" dirty="0">
                <a:latin typeface="Calibri" panose="020F0502020204030204" pitchFamily="34" charset="0"/>
                <a:cs typeface="Calibri" panose="020F0502020204030204" pitchFamily="34" charset="0"/>
              </a:rPr>
              <a:t>		</a:t>
            </a:r>
            <a:r>
              <a:rPr sz="2800" spc="215" dirty="0">
                <a:latin typeface="Calibri" panose="020F0502020204030204" pitchFamily="34" charset="0"/>
                <a:cs typeface="Calibri" panose="020F0502020204030204" pitchFamily="34" charset="0"/>
              </a:rPr>
              <a:t>n</a:t>
            </a:r>
            <a:r>
              <a:rPr sz="2800" spc="65" dirty="0">
                <a:latin typeface="Calibri" panose="020F0502020204030204" pitchFamily="34" charset="0"/>
                <a:cs typeface="Calibri" panose="020F0502020204030204" pitchFamily="34" charset="0"/>
              </a:rPr>
              <a:t>o</a:t>
            </a:r>
            <a:r>
              <a:rPr sz="2800" spc="95" dirty="0">
                <a:latin typeface="Calibri" panose="020F0502020204030204" pitchFamily="34" charset="0"/>
                <a:cs typeface="Calibri" panose="020F0502020204030204" pitchFamily="34" charset="0"/>
              </a:rPr>
              <a:t>t</a:t>
            </a:r>
            <a:r>
              <a:rPr sz="2800" dirty="0">
                <a:latin typeface="Calibri" panose="020F0502020204030204" pitchFamily="34" charset="0"/>
                <a:cs typeface="Calibri" panose="020F0502020204030204" pitchFamily="34" charset="0"/>
              </a:rPr>
              <a:t>	</a:t>
            </a:r>
            <a:r>
              <a:rPr sz="2800" spc="365" dirty="0">
                <a:latin typeface="Calibri" panose="020F0502020204030204" pitchFamily="34" charset="0"/>
                <a:cs typeface="Calibri" panose="020F0502020204030204" pitchFamily="34" charset="0"/>
              </a:rPr>
              <a:t>E</a:t>
            </a:r>
            <a:r>
              <a:rPr sz="2800" spc="150" dirty="0">
                <a:latin typeface="Calibri" panose="020F0502020204030204" pitchFamily="34" charset="0"/>
                <a:cs typeface="Calibri" panose="020F0502020204030204" pitchFamily="34" charset="0"/>
              </a:rPr>
              <a:t>d</a:t>
            </a:r>
            <a:r>
              <a:rPr sz="2800" spc="280" dirty="0">
                <a:latin typeface="Calibri" panose="020F0502020204030204" pitchFamily="34" charset="0"/>
                <a:cs typeface="Calibri" panose="020F0502020204030204" pitchFamily="34" charset="0"/>
              </a:rPr>
              <a:t>u</a:t>
            </a:r>
            <a:r>
              <a:rPr sz="2800" spc="204" dirty="0">
                <a:latin typeface="Calibri" panose="020F0502020204030204" pitchFamily="34" charset="0"/>
                <a:cs typeface="Calibri" panose="020F0502020204030204" pitchFamily="34" charset="0"/>
              </a:rPr>
              <a:t>c</a:t>
            </a:r>
            <a:r>
              <a:rPr sz="2800" spc="215" dirty="0">
                <a:latin typeface="Calibri" panose="020F0502020204030204" pitchFamily="34" charset="0"/>
                <a:cs typeface="Calibri" panose="020F0502020204030204" pitchFamily="34" charset="0"/>
              </a:rPr>
              <a:t>a</a:t>
            </a:r>
            <a:r>
              <a:rPr sz="2800" spc="70" dirty="0">
                <a:latin typeface="Calibri" panose="020F0502020204030204" pitchFamily="34" charset="0"/>
                <a:cs typeface="Calibri" panose="020F0502020204030204" pitchFamily="34" charset="0"/>
              </a:rPr>
              <a:t>ti</a:t>
            </a:r>
            <a:r>
              <a:rPr sz="2800" spc="65" dirty="0">
                <a:latin typeface="Calibri" panose="020F0502020204030204" pitchFamily="34" charset="0"/>
                <a:cs typeface="Calibri" panose="020F0502020204030204" pitchFamily="34" charset="0"/>
              </a:rPr>
              <a:t>o</a:t>
            </a:r>
            <a:r>
              <a:rPr sz="2800" spc="215" dirty="0">
                <a:latin typeface="Calibri" panose="020F0502020204030204" pitchFamily="34" charset="0"/>
                <a:cs typeface="Calibri" panose="020F0502020204030204" pitchFamily="34" charset="0"/>
              </a:rPr>
              <a:t>n</a:t>
            </a:r>
            <a:r>
              <a:rPr sz="2800" spc="240" dirty="0">
                <a:latin typeface="Calibri" panose="020F0502020204030204" pitchFamily="34" charset="0"/>
                <a:cs typeface="Calibri" panose="020F0502020204030204" pitchFamily="34" charset="0"/>
              </a:rPr>
              <a:t>a</a:t>
            </a:r>
            <a:r>
              <a:rPr sz="2800" spc="65" dirty="0">
                <a:latin typeface="Calibri" panose="020F0502020204030204" pitchFamily="34" charset="0"/>
                <a:cs typeface="Calibri" panose="020F0502020204030204" pitchFamily="34" charset="0"/>
              </a:rPr>
              <a:t>l</a:t>
            </a:r>
            <a:r>
              <a:rPr sz="2800"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I</a:t>
            </a:r>
            <a:r>
              <a:rPr sz="2800" spc="260" dirty="0">
                <a:latin typeface="Calibri" panose="020F0502020204030204" pitchFamily="34" charset="0"/>
                <a:cs typeface="Calibri" panose="020F0502020204030204" pitchFamily="34" charset="0"/>
              </a:rPr>
              <a:t>n</a:t>
            </a:r>
            <a:r>
              <a:rPr sz="2800" spc="215" dirty="0">
                <a:latin typeface="Calibri" panose="020F0502020204030204" pitchFamily="34" charset="0"/>
                <a:cs typeface="Calibri" panose="020F0502020204030204" pitchFamily="34" charset="0"/>
              </a:rPr>
              <a:t>s</a:t>
            </a:r>
            <a:r>
              <a:rPr sz="2800" spc="95" dirty="0">
                <a:latin typeface="Calibri" panose="020F0502020204030204" pitchFamily="34" charset="0"/>
                <a:cs typeface="Calibri" panose="020F0502020204030204" pitchFamily="34" charset="0"/>
              </a:rPr>
              <a:t>t</a:t>
            </a:r>
            <a:r>
              <a:rPr sz="2800" spc="50" dirty="0">
                <a:latin typeface="Calibri" panose="020F0502020204030204" pitchFamily="34" charset="0"/>
                <a:cs typeface="Calibri" panose="020F0502020204030204" pitchFamily="34" charset="0"/>
              </a:rPr>
              <a:t>i</a:t>
            </a:r>
            <a:r>
              <a:rPr sz="2800" spc="95" dirty="0">
                <a:latin typeface="Calibri" panose="020F0502020204030204" pitchFamily="34" charset="0"/>
                <a:cs typeface="Calibri" panose="020F0502020204030204" pitchFamily="34" charset="0"/>
              </a:rPr>
              <a:t>t</a:t>
            </a:r>
            <a:r>
              <a:rPr sz="2800" spc="300" dirty="0">
                <a:latin typeface="Calibri" panose="020F0502020204030204" pitchFamily="34" charset="0"/>
                <a:cs typeface="Calibri" panose="020F0502020204030204" pitchFamily="34" charset="0"/>
              </a:rPr>
              <a:t>u</a:t>
            </a:r>
            <a:r>
              <a:rPr sz="2800" spc="95" dirty="0">
                <a:latin typeface="Calibri" panose="020F0502020204030204" pitchFamily="34" charset="0"/>
                <a:cs typeface="Calibri" panose="020F0502020204030204" pitchFamily="34" charset="0"/>
              </a:rPr>
              <a:t>t</a:t>
            </a:r>
            <a:r>
              <a:rPr sz="2800" spc="70" dirty="0">
                <a:latin typeface="Calibri" panose="020F0502020204030204" pitchFamily="34" charset="0"/>
                <a:cs typeface="Calibri" panose="020F0502020204030204" pitchFamily="34" charset="0"/>
              </a:rPr>
              <a:t>i</a:t>
            </a:r>
            <a:r>
              <a:rPr sz="2800" spc="65" dirty="0">
                <a:latin typeface="Calibri" panose="020F0502020204030204" pitchFamily="34" charset="0"/>
                <a:cs typeface="Calibri" panose="020F0502020204030204" pitchFamily="34" charset="0"/>
              </a:rPr>
              <a:t>o</a:t>
            </a:r>
            <a:r>
              <a:rPr sz="2800" spc="215" dirty="0">
                <a:latin typeface="Calibri" panose="020F0502020204030204" pitchFamily="34" charset="0"/>
                <a:cs typeface="Calibri" panose="020F0502020204030204" pitchFamily="34" charset="0"/>
              </a:rPr>
              <a:t>ns</a:t>
            </a:r>
            <a:r>
              <a:rPr sz="2800" spc="275" dirty="0">
                <a:latin typeface="Calibri" panose="020F0502020204030204" pitchFamily="34" charset="0"/>
                <a:cs typeface="Calibri" panose="020F0502020204030204" pitchFamily="34" charset="0"/>
              </a:rPr>
              <a:t>,</a:t>
            </a:r>
            <a:r>
              <a:rPr sz="2800" dirty="0">
                <a:latin typeface="Calibri" panose="020F0502020204030204" pitchFamily="34" charset="0"/>
                <a:cs typeface="Calibri" panose="020F0502020204030204" pitchFamily="34" charset="0"/>
              </a:rPr>
              <a:t>	</a:t>
            </a:r>
            <a:r>
              <a:rPr sz="2800" spc="240" dirty="0">
                <a:latin typeface="Calibri" panose="020F0502020204030204" pitchFamily="34" charset="0"/>
                <a:cs typeface="Calibri" panose="020F0502020204030204" pitchFamily="34" charset="0"/>
              </a:rPr>
              <a:t>a</a:t>
            </a:r>
            <a:r>
              <a:rPr sz="2800" spc="35" dirty="0">
                <a:latin typeface="Calibri" panose="020F0502020204030204" pitchFamily="34" charset="0"/>
                <a:cs typeface="Calibri" panose="020F0502020204030204" pitchFamily="34" charset="0"/>
              </a:rPr>
              <a:t>r</a:t>
            </a:r>
            <a:r>
              <a:rPr sz="2800" spc="45" dirty="0">
                <a:latin typeface="Calibri" panose="020F0502020204030204" pitchFamily="34" charset="0"/>
                <a:cs typeface="Calibri" panose="020F0502020204030204" pitchFamily="34" charset="0"/>
              </a:rPr>
              <a:t>e  </a:t>
            </a:r>
            <a:r>
              <a:rPr sz="2800" spc="125" dirty="0">
                <a:latin typeface="Calibri" panose="020F0502020204030204" pitchFamily="34" charset="0"/>
                <a:cs typeface="Calibri" panose="020F0502020204030204" pitchFamily="34" charset="0"/>
              </a:rPr>
              <a:t>considered</a:t>
            </a:r>
            <a:r>
              <a:rPr sz="2800" spc="254" dirty="0">
                <a:latin typeface="Calibri" panose="020F0502020204030204" pitchFamily="34" charset="0"/>
                <a:cs typeface="Calibri" panose="020F0502020204030204" pitchFamily="34" charset="0"/>
              </a:rPr>
              <a:t> </a:t>
            </a:r>
            <a:r>
              <a:rPr sz="2800" spc="60" dirty="0">
                <a:latin typeface="Calibri" panose="020F0502020204030204" pitchFamily="34" charset="0"/>
                <a:cs typeface="Calibri" panose="020F0502020204030204" pitchFamily="34" charset="0"/>
              </a:rPr>
              <a:t>for	</a:t>
            </a:r>
            <a:r>
              <a:rPr sz="2800" spc="140" dirty="0">
                <a:latin typeface="Calibri" panose="020F0502020204030204" pitchFamily="34" charset="0"/>
                <a:cs typeface="Calibri" panose="020F0502020204030204" pitchFamily="34" charset="0"/>
              </a:rPr>
              <a:t>accreditation.</a:t>
            </a:r>
            <a:endParaRPr sz="2800" dirty="0">
              <a:latin typeface="Calibri" panose="020F0502020204030204" pitchFamily="34" charset="0"/>
              <a:cs typeface="Calibri" panose="020F0502020204030204" pitchFamily="34" charset="0"/>
            </a:endParaRPr>
          </a:p>
          <a:p>
            <a:pPr>
              <a:lnSpc>
                <a:spcPct val="100000"/>
              </a:lnSpc>
              <a:spcBef>
                <a:spcPts val="45"/>
              </a:spcBef>
              <a:buFont typeface="Cambria"/>
              <a:buAutoNum type="arabicPeriod"/>
            </a:pPr>
            <a:endParaRPr sz="4000" dirty="0">
              <a:latin typeface="Calibri" panose="020F0502020204030204" pitchFamily="34" charset="0"/>
              <a:cs typeface="Calibri" panose="020F0502020204030204" pitchFamily="34" charset="0"/>
            </a:endParaRPr>
          </a:p>
          <a:p>
            <a:pPr marL="469265" marR="5080" indent="-457200" algn="just">
              <a:lnSpc>
                <a:spcPct val="100000"/>
              </a:lnSpc>
              <a:buAutoNum type="arabicPeriod"/>
              <a:tabLst>
                <a:tab pos="469265" algn="l"/>
                <a:tab pos="469900" algn="l"/>
              </a:tabLst>
            </a:pPr>
            <a:r>
              <a:rPr sz="2800" spc="135" dirty="0">
                <a:latin typeface="Calibri" panose="020F0502020204030204" pitchFamily="34" charset="0"/>
                <a:cs typeface="Calibri" panose="020F0502020204030204" pitchFamily="34" charset="0"/>
              </a:rPr>
              <a:t>Programs</a:t>
            </a:r>
            <a:r>
              <a:rPr sz="2800" spc="305" dirty="0">
                <a:latin typeface="Calibri" panose="020F0502020204030204" pitchFamily="34" charset="0"/>
                <a:cs typeface="Calibri" panose="020F0502020204030204" pitchFamily="34" charset="0"/>
              </a:rPr>
              <a:t> </a:t>
            </a:r>
            <a:r>
              <a:rPr sz="2800" spc="105" dirty="0">
                <a:latin typeface="Calibri" panose="020F0502020204030204" pitchFamily="34" charset="0"/>
                <a:cs typeface="Calibri" panose="020F0502020204030204" pitchFamily="34" charset="0"/>
              </a:rPr>
              <a:t>from</a:t>
            </a:r>
            <a:r>
              <a:rPr sz="2800" spc="305" dirty="0">
                <a:latin typeface="Calibri" panose="020F0502020204030204" pitchFamily="34" charset="0"/>
                <a:cs typeface="Calibri" panose="020F0502020204030204" pitchFamily="34" charset="0"/>
              </a:rPr>
              <a:t> </a:t>
            </a:r>
            <a:r>
              <a:rPr sz="2800" spc="155" dirty="0">
                <a:latin typeface="Calibri" panose="020F0502020204030204" pitchFamily="34" charset="0"/>
                <a:cs typeface="Calibri" panose="020F0502020204030204" pitchFamily="34" charset="0"/>
              </a:rPr>
              <a:t>which</a:t>
            </a:r>
            <a:r>
              <a:rPr sz="2800" spc="305" dirty="0">
                <a:latin typeface="Calibri" panose="020F0502020204030204" pitchFamily="34" charset="0"/>
                <a:cs typeface="Calibri" panose="020F0502020204030204" pitchFamily="34" charset="0"/>
              </a:rPr>
              <a:t> </a:t>
            </a:r>
            <a:r>
              <a:rPr sz="2800" spc="155" dirty="0">
                <a:latin typeface="Calibri" panose="020F0502020204030204" pitchFamily="34" charset="0"/>
                <a:cs typeface="Calibri" panose="020F0502020204030204" pitchFamily="34" charset="0"/>
              </a:rPr>
              <a:t>at</a:t>
            </a:r>
            <a:r>
              <a:rPr sz="2800" spc="330" dirty="0">
                <a:latin typeface="Calibri" panose="020F0502020204030204" pitchFamily="34" charset="0"/>
                <a:cs typeface="Calibri" panose="020F0502020204030204" pitchFamily="34" charset="0"/>
              </a:rPr>
              <a:t> </a:t>
            </a:r>
            <a:r>
              <a:rPr sz="2800" spc="135" dirty="0">
                <a:latin typeface="Calibri" panose="020F0502020204030204" pitchFamily="34" charset="0"/>
                <a:cs typeface="Calibri" panose="020F0502020204030204" pitchFamily="34" charset="0"/>
              </a:rPr>
              <a:t>least</a:t>
            </a:r>
            <a:r>
              <a:rPr sz="2800" spc="305" dirty="0">
                <a:latin typeface="Calibri" panose="020F0502020204030204" pitchFamily="34" charset="0"/>
                <a:cs typeface="Calibri" panose="020F0502020204030204" pitchFamily="34" charset="0"/>
              </a:rPr>
              <a:t> </a:t>
            </a:r>
            <a:r>
              <a:rPr sz="2800" spc="60" dirty="0">
                <a:latin typeface="Calibri" panose="020F0502020204030204" pitchFamily="34" charset="0"/>
                <a:cs typeface="Calibri" panose="020F0502020204030204" pitchFamily="34" charset="0"/>
              </a:rPr>
              <a:t>two</a:t>
            </a:r>
            <a:r>
              <a:rPr sz="2800" spc="330" dirty="0">
                <a:latin typeface="Calibri" panose="020F0502020204030204" pitchFamily="34" charset="0"/>
                <a:cs typeface="Calibri" panose="020F0502020204030204" pitchFamily="34" charset="0"/>
              </a:rPr>
              <a:t> </a:t>
            </a:r>
            <a:r>
              <a:rPr sz="2800" spc="175" dirty="0">
                <a:latin typeface="Calibri" panose="020F0502020204030204" pitchFamily="34" charset="0"/>
                <a:cs typeface="Calibri" panose="020F0502020204030204" pitchFamily="34" charset="0"/>
              </a:rPr>
              <a:t>batches</a:t>
            </a:r>
            <a:r>
              <a:rPr sz="2800" spc="305" dirty="0">
                <a:latin typeface="Calibri" panose="020F0502020204030204" pitchFamily="34" charset="0"/>
                <a:cs typeface="Calibri" panose="020F0502020204030204" pitchFamily="34" charset="0"/>
              </a:rPr>
              <a:t> </a:t>
            </a:r>
            <a:r>
              <a:rPr sz="2800" spc="65" dirty="0">
                <a:latin typeface="Calibri" panose="020F0502020204030204" pitchFamily="34" charset="0"/>
                <a:cs typeface="Calibri" panose="020F0502020204030204" pitchFamily="34" charset="0"/>
              </a:rPr>
              <a:t>of</a:t>
            </a:r>
            <a:r>
              <a:rPr sz="2800" spc="305" dirty="0">
                <a:latin typeface="Calibri" panose="020F0502020204030204" pitchFamily="34" charset="0"/>
                <a:cs typeface="Calibri" panose="020F0502020204030204" pitchFamily="34" charset="0"/>
              </a:rPr>
              <a:t> </a:t>
            </a:r>
            <a:r>
              <a:rPr sz="2800" spc="175" dirty="0">
                <a:latin typeface="Calibri" panose="020F0502020204030204" pitchFamily="34" charset="0"/>
                <a:cs typeface="Calibri" panose="020F0502020204030204" pitchFamily="34" charset="0"/>
              </a:rPr>
              <a:t>students </a:t>
            </a:r>
            <a:r>
              <a:rPr sz="2800" spc="-515" dirty="0">
                <a:latin typeface="Calibri" panose="020F0502020204030204" pitchFamily="34" charset="0"/>
                <a:cs typeface="Calibri" panose="020F0502020204030204" pitchFamily="34" charset="0"/>
              </a:rPr>
              <a:t> </a:t>
            </a:r>
            <a:r>
              <a:rPr sz="2800" spc="145" dirty="0">
                <a:latin typeface="Calibri" panose="020F0502020204030204" pitchFamily="34" charset="0"/>
                <a:cs typeface="Calibri" panose="020F0502020204030204" pitchFamily="34" charset="0"/>
              </a:rPr>
              <a:t>have</a:t>
            </a:r>
            <a:r>
              <a:rPr sz="2800" spc="235" dirty="0">
                <a:latin typeface="Calibri" panose="020F0502020204030204" pitchFamily="34" charset="0"/>
                <a:cs typeface="Calibri" panose="020F0502020204030204" pitchFamily="34" charset="0"/>
              </a:rPr>
              <a:t> </a:t>
            </a:r>
            <a:r>
              <a:rPr sz="2800" spc="150" dirty="0">
                <a:latin typeface="Calibri" panose="020F0502020204030204" pitchFamily="34" charset="0"/>
                <a:cs typeface="Calibri" panose="020F0502020204030204" pitchFamily="34" charset="0"/>
              </a:rPr>
              <a:t>graduated</a:t>
            </a:r>
            <a:r>
              <a:rPr sz="2800" spc="235" dirty="0">
                <a:latin typeface="Calibri" panose="020F0502020204030204" pitchFamily="34" charset="0"/>
                <a:cs typeface="Calibri" panose="020F0502020204030204" pitchFamily="34" charset="0"/>
              </a:rPr>
              <a:t> </a:t>
            </a:r>
            <a:r>
              <a:rPr sz="2800" spc="114" dirty="0">
                <a:latin typeface="Calibri" panose="020F0502020204030204" pitchFamily="34" charset="0"/>
                <a:cs typeface="Calibri" panose="020F0502020204030204" pitchFamily="34" charset="0"/>
              </a:rPr>
              <a:t>are</a:t>
            </a:r>
            <a:r>
              <a:rPr sz="2800" spc="220" dirty="0">
                <a:latin typeface="Calibri" panose="020F0502020204030204" pitchFamily="34" charset="0"/>
                <a:cs typeface="Calibri" panose="020F0502020204030204" pitchFamily="34" charset="0"/>
              </a:rPr>
              <a:t> </a:t>
            </a:r>
            <a:r>
              <a:rPr sz="2800" spc="125" dirty="0">
                <a:latin typeface="Calibri" panose="020F0502020204030204" pitchFamily="34" charset="0"/>
                <a:cs typeface="Calibri" panose="020F0502020204030204" pitchFamily="34" charset="0"/>
              </a:rPr>
              <a:t>considered</a:t>
            </a:r>
            <a:r>
              <a:rPr sz="2800" spc="235" dirty="0">
                <a:latin typeface="Calibri" panose="020F0502020204030204" pitchFamily="34" charset="0"/>
                <a:cs typeface="Calibri" panose="020F0502020204030204" pitchFamily="34" charset="0"/>
              </a:rPr>
              <a:t> </a:t>
            </a:r>
            <a:r>
              <a:rPr sz="2800" spc="55" dirty="0">
                <a:latin typeface="Calibri" panose="020F0502020204030204" pitchFamily="34" charset="0"/>
                <a:cs typeface="Calibri" panose="020F0502020204030204" pitchFamily="34" charset="0"/>
              </a:rPr>
              <a:t>for</a:t>
            </a:r>
            <a:r>
              <a:rPr sz="2800" spc="240"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accreditation.</a:t>
            </a:r>
            <a:endParaRPr sz="28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65100" y="51514"/>
            <a:ext cx="690371" cy="5745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2213" y="680711"/>
            <a:ext cx="7545705" cy="513715"/>
          </a:xfrm>
          <a:prstGeom prst="rect">
            <a:avLst/>
          </a:prstGeom>
        </p:spPr>
        <p:txBody>
          <a:bodyPr vert="horz" wrap="square" lIns="0" tIns="12700" rIns="0" bIns="0" rtlCol="0">
            <a:spAutoFit/>
          </a:bodyPr>
          <a:lstStyle/>
          <a:p>
            <a:pPr marL="12700">
              <a:lnSpc>
                <a:spcPct val="100000"/>
              </a:lnSpc>
              <a:spcBef>
                <a:spcPts val="100"/>
              </a:spcBef>
              <a:tabLst>
                <a:tab pos="1233170" algn="l"/>
                <a:tab pos="1729739" algn="l"/>
                <a:tab pos="3780154" algn="l"/>
                <a:tab pos="5106670" algn="l"/>
              </a:tabLst>
            </a:pPr>
            <a:r>
              <a:rPr sz="3200" b="1" u="heavy" spc="160" dirty="0">
                <a:solidFill>
                  <a:srgbClr val="4B390D"/>
                </a:solidFill>
                <a:uFill>
                  <a:solidFill>
                    <a:srgbClr val="000000"/>
                  </a:solidFill>
                </a:uFill>
                <a:latin typeface="Cambria"/>
                <a:cs typeface="Cambria"/>
              </a:rPr>
              <a:t>What	</a:t>
            </a:r>
            <a:r>
              <a:rPr sz="3200" b="1" u="heavy" spc="170" dirty="0">
                <a:solidFill>
                  <a:srgbClr val="4B390D"/>
                </a:solidFill>
                <a:uFill>
                  <a:solidFill>
                    <a:srgbClr val="000000"/>
                  </a:solidFill>
                </a:uFill>
                <a:latin typeface="Cambria"/>
                <a:cs typeface="Cambria"/>
              </a:rPr>
              <a:t>is	</a:t>
            </a:r>
            <a:r>
              <a:rPr sz="3200" b="1" u="heavy" spc="265" dirty="0">
                <a:solidFill>
                  <a:srgbClr val="4B390D"/>
                </a:solidFill>
                <a:uFill>
                  <a:solidFill>
                    <a:srgbClr val="000000"/>
                  </a:solidFill>
                </a:uFill>
                <a:latin typeface="Cambria"/>
                <a:cs typeface="Cambria"/>
              </a:rPr>
              <a:t>Outcome	</a:t>
            </a:r>
            <a:r>
              <a:rPr sz="3200" b="1" u="heavy" spc="130" dirty="0">
                <a:solidFill>
                  <a:srgbClr val="4B390D"/>
                </a:solidFill>
                <a:uFill>
                  <a:solidFill>
                    <a:srgbClr val="000000"/>
                  </a:solidFill>
                </a:uFill>
                <a:latin typeface="Cambria"/>
                <a:cs typeface="Cambria"/>
              </a:rPr>
              <a:t>based	</a:t>
            </a:r>
            <a:r>
              <a:rPr sz="3200" b="1" u="heavy" spc="280" dirty="0">
                <a:solidFill>
                  <a:srgbClr val="4B390D"/>
                </a:solidFill>
                <a:uFill>
                  <a:solidFill>
                    <a:srgbClr val="000000"/>
                  </a:solidFill>
                </a:uFill>
                <a:latin typeface="Cambria"/>
                <a:cs typeface="Cambria"/>
              </a:rPr>
              <a:t>Education</a:t>
            </a:r>
            <a:r>
              <a:rPr sz="3200" spc="280" dirty="0">
                <a:latin typeface="Cambria"/>
                <a:cs typeface="Cambria"/>
              </a:rPr>
              <a:t>?</a:t>
            </a:r>
            <a:endParaRPr sz="3200" dirty="0">
              <a:latin typeface="Cambria"/>
              <a:cs typeface="Cambria"/>
            </a:endParaRPr>
          </a:p>
        </p:txBody>
      </p:sp>
      <p:sp>
        <p:nvSpPr>
          <p:cNvPr id="3" name="object 3"/>
          <p:cNvSpPr txBox="1"/>
          <p:nvPr/>
        </p:nvSpPr>
        <p:spPr>
          <a:xfrm>
            <a:off x="1157652" y="1974644"/>
            <a:ext cx="8530590" cy="3182620"/>
          </a:xfrm>
          <a:prstGeom prst="rect">
            <a:avLst/>
          </a:prstGeom>
        </p:spPr>
        <p:txBody>
          <a:bodyPr vert="horz" wrap="square" lIns="0" tIns="12065" rIns="0" bIns="0" rtlCol="0">
            <a:spAutoFit/>
          </a:bodyPr>
          <a:lstStyle/>
          <a:p>
            <a:pPr marL="527685" indent="-515620">
              <a:lnSpc>
                <a:spcPct val="100000"/>
              </a:lnSpc>
              <a:spcBef>
                <a:spcPts val="95"/>
              </a:spcBef>
              <a:buClr>
                <a:srgbClr val="16365D"/>
              </a:buClr>
              <a:buAutoNum type="arabicPeriod"/>
              <a:tabLst>
                <a:tab pos="527685" algn="l"/>
                <a:tab pos="528320" algn="l"/>
              </a:tabLst>
            </a:pPr>
            <a:r>
              <a:rPr sz="2800" spc="190" dirty="0">
                <a:latin typeface="Cambria"/>
                <a:cs typeface="Cambria"/>
              </a:rPr>
              <a:t>What</a:t>
            </a:r>
            <a:r>
              <a:rPr sz="2800" spc="290" dirty="0">
                <a:latin typeface="Cambria"/>
                <a:cs typeface="Cambria"/>
              </a:rPr>
              <a:t> </a:t>
            </a:r>
            <a:r>
              <a:rPr sz="2800" spc="165" dirty="0">
                <a:latin typeface="Cambria"/>
                <a:cs typeface="Cambria"/>
              </a:rPr>
              <a:t>the</a:t>
            </a:r>
            <a:r>
              <a:rPr sz="2800" spc="265" dirty="0">
                <a:latin typeface="Cambria"/>
                <a:cs typeface="Cambria"/>
              </a:rPr>
              <a:t> </a:t>
            </a:r>
            <a:r>
              <a:rPr sz="2800" spc="200" dirty="0">
                <a:latin typeface="Cambria"/>
                <a:cs typeface="Cambria"/>
              </a:rPr>
              <a:t>students</a:t>
            </a:r>
            <a:r>
              <a:rPr sz="2800" spc="270" dirty="0">
                <a:latin typeface="Cambria"/>
                <a:cs typeface="Cambria"/>
              </a:rPr>
              <a:t> </a:t>
            </a:r>
            <a:r>
              <a:rPr sz="2800" spc="155" dirty="0">
                <a:latin typeface="Cambria"/>
                <a:cs typeface="Cambria"/>
              </a:rPr>
              <a:t>need</a:t>
            </a:r>
            <a:r>
              <a:rPr sz="2800" spc="265" dirty="0">
                <a:latin typeface="Cambria"/>
                <a:cs typeface="Cambria"/>
              </a:rPr>
              <a:t> </a:t>
            </a:r>
            <a:r>
              <a:rPr sz="2800" spc="95" dirty="0">
                <a:latin typeface="Cambria"/>
                <a:cs typeface="Cambria"/>
              </a:rPr>
              <a:t>to</a:t>
            </a:r>
            <a:r>
              <a:rPr sz="2800" spc="265" dirty="0">
                <a:latin typeface="Cambria"/>
                <a:cs typeface="Cambria"/>
              </a:rPr>
              <a:t> </a:t>
            </a:r>
            <a:r>
              <a:rPr sz="2800" spc="180" dirty="0">
                <a:latin typeface="Cambria"/>
                <a:cs typeface="Cambria"/>
              </a:rPr>
              <a:t>learn?</a:t>
            </a:r>
            <a:endParaRPr sz="2800">
              <a:latin typeface="Cambria"/>
              <a:cs typeface="Cambria"/>
            </a:endParaRPr>
          </a:p>
          <a:p>
            <a:pPr>
              <a:lnSpc>
                <a:spcPct val="100000"/>
              </a:lnSpc>
              <a:spcBef>
                <a:spcPts val="20"/>
              </a:spcBef>
              <a:buClr>
                <a:srgbClr val="16365D"/>
              </a:buClr>
              <a:buFont typeface="Cambria"/>
              <a:buAutoNum type="arabicPeriod"/>
            </a:pPr>
            <a:endParaRPr sz="3400">
              <a:latin typeface="Cambria"/>
              <a:cs typeface="Cambria"/>
            </a:endParaRPr>
          </a:p>
          <a:p>
            <a:pPr marL="527685" marR="5080" indent="-515620" algn="just">
              <a:lnSpc>
                <a:spcPts val="2690"/>
              </a:lnSpc>
              <a:buClr>
                <a:srgbClr val="16365D"/>
              </a:buClr>
              <a:buAutoNum type="arabicPeriod"/>
              <a:tabLst>
                <a:tab pos="528320" algn="l"/>
              </a:tabLst>
            </a:pPr>
            <a:r>
              <a:rPr sz="2800" spc="190" dirty="0">
                <a:latin typeface="Cambria"/>
                <a:cs typeface="Cambria"/>
              </a:rPr>
              <a:t>What </a:t>
            </a:r>
            <a:r>
              <a:rPr sz="2800" spc="165" dirty="0">
                <a:latin typeface="Cambria"/>
                <a:cs typeface="Cambria"/>
              </a:rPr>
              <a:t>the </a:t>
            </a:r>
            <a:r>
              <a:rPr sz="2800" spc="200" dirty="0">
                <a:latin typeface="Cambria"/>
                <a:cs typeface="Cambria"/>
              </a:rPr>
              <a:t>students should </a:t>
            </a:r>
            <a:r>
              <a:rPr sz="2800" spc="165" dirty="0">
                <a:latin typeface="Cambria"/>
                <a:cs typeface="Cambria"/>
              </a:rPr>
              <a:t>demonstrate </a:t>
            </a:r>
            <a:r>
              <a:rPr sz="2800" spc="95" dirty="0">
                <a:latin typeface="Cambria"/>
                <a:cs typeface="Cambria"/>
              </a:rPr>
              <a:t>to </a:t>
            </a:r>
            <a:r>
              <a:rPr sz="2800" spc="165" dirty="0">
                <a:latin typeface="Cambria"/>
                <a:cs typeface="Cambria"/>
              </a:rPr>
              <a:t>the </a:t>
            </a:r>
            <a:r>
              <a:rPr sz="2800" spc="170" dirty="0">
                <a:latin typeface="Cambria"/>
                <a:cs typeface="Cambria"/>
              </a:rPr>
              <a:t> </a:t>
            </a:r>
            <a:r>
              <a:rPr sz="2800" spc="140" dirty="0">
                <a:latin typeface="Cambria"/>
                <a:cs typeface="Cambria"/>
              </a:rPr>
              <a:t>professional</a:t>
            </a:r>
            <a:r>
              <a:rPr sz="2800" spc="440" dirty="0">
                <a:latin typeface="Cambria"/>
                <a:cs typeface="Cambria"/>
              </a:rPr>
              <a:t> </a:t>
            </a:r>
            <a:r>
              <a:rPr sz="2800" spc="114" dirty="0">
                <a:latin typeface="Cambria"/>
                <a:cs typeface="Cambria"/>
              </a:rPr>
              <a:t>world?</a:t>
            </a:r>
            <a:endParaRPr sz="2800">
              <a:latin typeface="Cambria"/>
              <a:cs typeface="Cambria"/>
            </a:endParaRPr>
          </a:p>
          <a:p>
            <a:pPr>
              <a:lnSpc>
                <a:spcPct val="100000"/>
              </a:lnSpc>
              <a:spcBef>
                <a:spcPts val="40"/>
              </a:spcBef>
              <a:buClr>
                <a:srgbClr val="16365D"/>
              </a:buClr>
              <a:buFont typeface="Cambria"/>
              <a:buAutoNum type="arabicPeriod"/>
            </a:pPr>
            <a:endParaRPr sz="3400">
              <a:latin typeface="Cambria"/>
              <a:cs typeface="Cambria"/>
            </a:endParaRPr>
          </a:p>
          <a:p>
            <a:pPr marL="527685" marR="5080" indent="-515620" algn="just">
              <a:lnSpc>
                <a:spcPts val="2690"/>
              </a:lnSpc>
              <a:spcBef>
                <a:spcPts val="5"/>
              </a:spcBef>
              <a:buClr>
                <a:srgbClr val="16365D"/>
              </a:buClr>
              <a:buAutoNum type="arabicPeriod"/>
              <a:tabLst>
                <a:tab pos="528320" algn="l"/>
              </a:tabLst>
            </a:pPr>
            <a:r>
              <a:rPr sz="2800" spc="140" dirty="0">
                <a:latin typeface="Cambria"/>
                <a:cs typeface="Cambria"/>
              </a:rPr>
              <a:t>Accordingly</a:t>
            </a:r>
            <a:r>
              <a:rPr sz="2800" spc="145" dirty="0">
                <a:latin typeface="Cambria"/>
                <a:cs typeface="Cambria"/>
              </a:rPr>
              <a:t> </a:t>
            </a:r>
            <a:r>
              <a:rPr sz="2800" spc="155" dirty="0">
                <a:latin typeface="Cambria"/>
                <a:cs typeface="Cambria"/>
              </a:rPr>
              <a:t>designing</a:t>
            </a:r>
            <a:r>
              <a:rPr sz="2800" spc="160" dirty="0">
                <a:latin typeface="Cambria"/>
                <a:cs typeface="Cambria"/>
              </a:rPr>
              <a:t> </a:t>
            </a:r>
            <a:r>
              <a:rPr sz="2800" spc="170" dirty="0">
                <a:latin typeface="Cambria"/>
                <a:cs typeface="Cambria"/>
              </a:rPr>
              <a:t>both</a:t>
            </a:r>
            <a:r>
              <a:rPr sz="2800" spc="175" dirty="0">
                <a:latin typeface="Cambria"/>
                <a:cs typeface="Cambria"/>
              </a:rPr>
              <a:t> </a:t>
            </a:r>
            <a:r>
              <a:rPr sz="2800" spc="185" dirty="0">
                <a:latin typeface="Cambria"/>
                <a:cs typeface="Cambria"/>
              </a:rPr>
              <a:t>curricula</a:t>
            </a:r>
            <a:r>
              <a:rPr sz="2800" spc="190" dirty="0">
                <a:latin typeface="Cambria"/>
                <a:cs typeface="Cambria"/>
              </a:rPr>
              <a:t> </a:t>
            </a:r>
            <a:r>
              <a:rPr sz="2800" spc="245" dirty="0">
                <a:latin typeface="Cambria"/>
                <a:cs typeface="Cambria"/>
              </a:rPr>
              <a:t>and </a:t>
            </a:r>
            <a:r>
              <a:rPr sz="2800" spc="-605" dirty="0">
                <a:latin typeface="Cambria"/>
                <a:cs typeface="Cambria"/>
              </a:rPr>
              <a:t> </a:t>
            </a:r>
            <a:r>
              <a:rPr sz="2800" spc="85" dirty="0">
                <a:latin typeface="Cambria"/>
                <a:cs typeface="Cambria"/>
              </a:rPr>
              <a:t>delivery</a:t>
            </a:r>
            <a:r>
              <a:rPr sz="2800" spc="90" dirty="0">
                <a:latin typeface="Cambria"/>
                <a:cs typeface="Cambria"/>
              </a:rPr>
              <a:t> </a:t>
            </a:r>
            <a:r>
              <a:rPr sz="2800" spc="180" dirty="0">
                <a:latin typeface="Cambria"/>
                <a:cs typeface="Cambria"/>
              </a:rPr>
              <a:t>mechanisms(teaching</a:t>
            </a:r>
            <a:r>
              <a:rPr sz="2800" spc="185" dirty="0">
                <a:latin typeface="Cambria"/>
                <a:cs typeface="Cambria"/>
              </a:rPr>
              <a:t> </a:t>
            </a:r>
            <a:r>
              <a:rPr sz="2800" spc="105" dirty="0">
                <a:latin typeface="Cambria"/>
                <a:cs typeface="Cambria"/>
              </a:rPr>
              <a:t>strategies)</a:t>
            </a:r>
            <a:r>
              <a:rPr sz="2800" spc="110" dirty="0">
                <a:latin typeface="Cambria"/>
                <a:cs typeface="Cambria"/>
              </a:rPr>
              <a:t> </a:t>
            </a:r>
            <a:r>
              <a:rPr sz="2800" spc="95" dirty="0">
                <a:latin typeface="Cambria"/>
                <a:cs typeface="Cambria"/>
              </a:rPr>
              <a:t>to </a:t>
            </a:r>
            <a:r>
              <a:rPr sz="2800" spc="100" dirty="0">
                <a:latin typeface="Cambria"/>
                <a:cs typeface="Cambria"/>
              </a:rPr>
              <a:t> </a:t>
            </a:r>
            <a:r>
              <a:rPr sz="2800" spc="170" dirty="0">
                <a:latin typeface="Cambria"/>
                <a:cs typeface="Cambria"/>
              </a:rPr>
              <a:t>build</a:t>
            </a:r>
            <a:r>
              <a:rPr sz="2800" spc="270" dirty="0">
                <a:latin typeface="Cambria"/>
                <a:cs typeface="Cambria"/>
              </a:rPr>
              <a:t> </a:t>
            </a:r>
            <a:r>
              <a:rPr sz="2800" spc="165" dirty="0">
                <a:latin typeface="Cambria"/>
                <a:cs typeface="Cambria"/>
              </a:rPr>
              <a:t>the</a:t>
            </a:r>
            <a:r>
              <a:rPr sz="2800" spc="305" dirty="0">
                <a:latin typeface="Cambria"/>
                <a:cs typeface="Cambria"/>
              </a:rPr>
              <a:t> </a:t>
            </a:r>
            <a:r>
              <a:rPr sz="2800" spc="120" dirty="0">
                <a:latin typeface="Cambria"/>
                <a:cs typeface="Cambria"/>
              </a:rPr>
              <a:t>required</a:t>
            </a:r>
            <a:r>
              <a:rPr sz="2800" spc="270" dirty="0">
                <a:latin typeface="Cambria"/>
                <a:cs typeface="Cambria"/>
              </a:rPr>
              <a:t> </a:t>
            </a:r>
            <a:r>
              <a:rPr sz="2800" spc="160" dirty="0">
                <a:latin typeface="Cambria"/>
                <a:cs typeface="Cambria"/>
              </a:rPr>
              <a:t>skills</a:t>
            </a:r>
            <a:r>
              <a:rPr sz="2800" spc="275" dirty="0">
                <a:latin typeface="Cambria"/>
                <a:cs typeface="Cambria"/>
              </a:rPr>
              <a:t> </a:t>
            </a:r>
            <a:r>
              <a:rPr sz="2800" spc="235" dirty="0">
                <a:latin typeface="Cambria"/>
                <a:cs typeface="Cambria"/>
              </a:rPr>
              <a:t>and</a:t>
            </a:r>
            <a:r>
              <a:rPr sz="2800" spc="300" dirty="0">
                <a:latin typeface="Cambria"/>
                <a:cs typeface="Cambria"/>
              </a:rPr>
              <a:t> </a:t>
            </a:r>
            <a:r>
              <a:rPr sz="2800" spc="145" dirty="0">
                <a:latin typeface="Cambria"/>
                <a:cs typeface="Cambria"/>
              </a:rPr>
              <a:t>competence</a:t>
            </a:r>
            <a:r>
              <a:rPr sz="2800" spc="145" dirty="0">
                <a:solidFill>
                  <a:srgbClr val="16365D"/>
                </a:solidFill>
                <a:latin typeface="Calibri"/>
                <a:cs typeface="Calibri"/>
              </a:rPr>
              <a:t>.</a:t>
            </a:r>
            <a:endParaRPr sz="2800">
              <a:latin typeface="Calibri"/>
              <a:cs typeface="Calibri"/>
            </a:endParaRPr>
          </a:p>
        </p:txBody>
      </p:sp>
      <p:pic>
        <p:nvPicPr>
          <p:cNvPr id="4" name="object 4"/>
          <p:cNvPicPr/>
          <p:nvPr/>
        </p:nvPicPr>
        <p:blipFill>
          <a:blip r:embed="rId2" cstate="print"/>
          <a:stretch>
            <a:fillRect/>
          </a:stretch>
        </p:blipFill>
        <p:spPr>
          <a:xfrm>
            <a:off x="14375" y="94336"/>
            <a:ext cx="690371" cy="5745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01105E8-E41D-4EAB-87D8-E8E43504FB32}"/>
              </a:ext>
            </a:extLst>
          </p:cNvPr>
          <p:cNvSpPr>
            <a:spLocks noGrp="1" noChangeArrowheads="1"/>
          </p:cNvSpPr>
          <p:nvPr>
            <p:ph type="title"/>
          </p:nvPr>
        </p:nvSpPr>
        <p:spPr>
          <a:xfrm>
            <a:off x="304800" y="0"/>
            <a:ext cx="9495578" cy="1008380"/>
          </a:xfrm>
        </p:spPr>
        <p:txBody>
          <a:bodyPr>
            <a:normAutofit fontScale="90000"/>
          </a:bodyPr>
          <a:lstStyle/>
          <a:p>
            <a:pPr eaLnBrk="1" hangingPunct="1"/>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3088"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(POs)-Present </a:t>
            </a:r>
            <a:br>
              <a:rPr lang="en-US" altLang="en-US" sz="3088" b="1" dirty="0">
                <a:solidFill>
                  <a:schemeClr val="tx1"/>
                </a:solidFill>
              </a:rPr>
            </a:br>
            <a:endParaRPr lang="en-US" altLang="en-US" sz="3088" b="1" dirty="0">
              <a:solidFill>
                <a:schemeClr val="tx1"/>
              </a:solidFill>
            </a:endParaRPr>
          </a:p>
        </p:txBody>
      </p:sp>
      <p:sp>
        <p:nvSpPr>
          <p:cNvPr id="3075" name="Rectangle 3">
            <a:extLst>
              <a:ext uri="{FF2B5EF4-FFF2-40B4-BE49-F238E27FC236}">
                <a16:creationId xmlns:a16="http://schemas.microsoft.com/office/drawing/2014/main" id="{0F12E166-B9EA-4230-98E0-859CAA7136BC}"/>
              </a:ext>
            </a:extLst>
          </p:cNvPr>
          <p:cNvSpPr>
            <a:spLocks noGrp="1" noChangeArrowheads="1"/>
          </p:cNvSpPr>
          <p:nvPr>
            <p:ph idx="1"/>
          </p:nvPr>
        </p:nvSpPr>
        <p:spPr>
          <a:xfrm>
            <a:off x="727922" y="525198"/>
            <a:ext cx="9343178" cy="6228027"/>
          </a:xfrm>
        </p:spPr>
        <p:txBody>
          <a:bodyPr>
            <a:normAutofit fontScale="92500" lnSpcReduction="20000"/>
          </a:bodyPr>
          <a:lstStyle/>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Engineering knowledge</a:t>
            </a:r>
            <a:r>
              <a:rPr lang="en-US" altLang="en-US" sz="2316" dirty="0">
                <a:solidFill>
                  <a:schemeClr val="tx1"/>
                </a:solidFill>
                <a:latin typeface="Garamond" panose="02020404030301010803" pitchFamily="18" charset="0"/>
                <a:ea typeface="Calibri" panose="020F0502020204030204" pitchFamily="34" charset="0"/>
                <a:cs typeface="Verdana,Bold"/>
              </a:rPr>
              <a:t>: Apply the knowledge of mathematics, science, engineering fundamentals, and an engineering specialization to the solution of complex engineering problems.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Problem analysis</a:t>
            </a:r>
            <a:r>
              <a:rPr lang="en-US" altLang="en-US" sz="2316" dirty="0">
                <a:solidFill>
                  <a:schemeClr val="tx1"/>
                </a:solidFill>
                <a:latin typeface="Garamond" panose="02020404030301010803" pitchFamily="18" charset="0"/>
                <a:ea typeface="Calibri" panose="020F0502020204030204" pitchFamily="34" charset="0"/>
                <a:cs typeface="Verdana,Bold"/>
              </a:rPr>
              <a:t>: Identify, formulate, review research literature, and analyze complex engineering problems reaching substantiated conclusions using first principles of mathematics, natural sciences, and engineering sciences.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Design/development of solutions</a:t>
            </a:r>
            <a:r>
              <a:rPr lang="en-US" altLang="en-US" sz="2316" dirty="0">
                <a:solidFill>
                  <a:schemeClr val="tx1"/>
                </a:solidFill>
                <a:latin typeface="Garamond" panose="02020404030301010803" pitchFamily="18" charset="0"/>
                <a:ea typeface="Calibri" panose="020F0502020204030204" pitchFamily="34" charset="0"/>
                <a:cs typeface="Verdana,Bold"/>
              </a:rPr>
              <a:t>: Design solutions for complex engineering problems and design system components or processes that meet the specified needs with appropriate consideration for the public health, safety, and the cultural, societal, and environmental considerations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Conduct investigations of complex problems</a:t>
            </a:r>
            <a:r>
              <a:rPr lang="en-US" altLang="en-US" sz="2316" dirty="0">
                <a:solidFill>
                  <a:schemeClr val="tx1"/>
                </a:solidFill>
                <a:latin typeface="Garamond" panose="02020404030301010803" pitchFamily="18" charset="0"/>
                <a:ea typeface="Calibri" panose="020F0502020204030204" pitchFamily="34" charset="0"/>
                <a:cs typeface="Verdana,Bold"/>
              </a:rPr>
              <a:t>: Use research-based knowledge and research methods including design of experiments, analysis and interpretation of data, and synthesis of the information to provide valid conclusions.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Modern tool usage</a:t>
            </a:r>
            <a:r>
              <a:rPr lang="en-US" altLang="en-US" sz="2316" dirty="0">
                <a:solidFill>
                  <a:schemeClr val="tx1"/>
                </a:solidFill>
                <a:latin typeface="Garamond" panose="02020404030301010803" pitchFamily="18" charset="0"/>
                <a:ea typeface="Calibri" panose="020F0502020204030204" pitchFamily="34" charset="0"/>
                <a:cs typeface="Verdana,Bold"/>
              </a:rPr>
              <a:t>: Create, select, and apply appropriate techniques, resources, and modern engineering and IT tools including prediction and modeling to complex engineering activities with an understanding of the limitations.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The engineer and society</a:t>
            </a:r>
            <a:r>
              <a:rPr lang="en-US" altLang="en-US" sz="2316" dirty="0">
                <a:solidFill>
                  <a:schemeClr val="tx1"/>
                </a:solidFill>
                <a:latin typeface="Garamond" panose="02020404030301010803" pitchFamily="18" charset="0"/>
                <a:ea typeface="Calibri" panose="020F0502020204030204" pitchFamily="34" charset="0"/>
                <a:cs typeface="Verdana,Bold"/>
              </a:rPr>
              <a:t>: Apply reasoning informed by the contextual knowledge to assess societal, health, safety, legal and cultural issues and the consequent responsibilities relevant to the professional engineering practice.</a:t>
            </a:r>
          </a:p>
          <a:p>
            <a:pPr algn="just" eaLnBrk="1" hangingPunct="1">
              <a:spcBef>
                <a:spcPct val="0"/>
              </a:spcBef>
              <a:buFont typeface="Verdana" panose="020B0604030504040204" pitchFamily="34" charset="0"/>
              <a:buAutoNum type="arabicPeriod"/>
            </a:pPr>
            <a:endParaRPr lang="en-US" altLang="en-US" sz="2426" dirty="0">
              <a:solidFill>
                <a:schemeClr val="tx1"/>
              </a:solidFill>
              <a:latin typeface="Garamond" panose="02020404030301010803" pitchFamily="18" charset="0"/>
              <a:ea typeface="Calibri" panose="020F0502020204030204" pitchFamily="34" charset="0"/>
              <a:cs typeface="Verdana,Bold"/>
            </a:endParaRPr>
          </a:p>
        </p:txBody>
      </p:sp>
      <p:sp>
        <p:nvSpPr>
          <p:cNvPr id="3076" name="AutoShape 2" descr="Temperature Sensor LM35">
            <a:extLst>
              <a:ext uri="{FF2B5EF4-FFF2-40B4-BE49-F238E27FC236}">
                <a16:creationId xmlns:a16="http://schemas.microsoft.com/office/drawing/2014/main" id="{91952AB8-2F8B-4D5F-98E0-B5FDCFB5B9C2}"/>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pic>
        <p:nvPicPr>
          <p:cNvPr id="5" name="Picture 4">
            <a:extLst>
              <a:ext uri="{FF2B5EF4-FFF2-40B4-BE49-F238E27FC236}">
                <a16:creationId xmlns:a16="http://schemas.microsoft.com/office/drawing/2014/main" id="{EECB0697-B8F5-4D78-B41A-8AFA03A3A0CC}"/>
              </a:ext>
            </a:extLst>
          </p:cNvPr>
          <p:cNvPicPr>
            <a:picLocks noChangeAspect="1"/>
          </p:cNvPicPr>
          <p:nvPr/>
        </p:nvPicPr>
        <p:blipFill>
          <a:blip r:embed="rId3"/>
          <a:stretch>
            <a:fillRect/>
          </a:stretch>
        </p:blipFill>
        <p:spPr>
          <a:xfrm>
            <a:off x="304800" y="1"/>
            <a:ext cx="756285" cy="52519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TotalTime>
  <Words>5863</Words>
  <Application>Microsoft Office PowerPoint</Application>
  <PresentationFormat>Custom</PresentationFormat>
  <Paragraphs>541</Paragraphs>
  <Slides>62</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62</vt:i4>
      </vt:variant>
    </vt:vector>
  </HeadingPairs>
  <TitlesOfParts>
    <vt:vector size="78" baseType="lpstr">
      <vt:lpstr>MS Gothic</vt:lpstr>
      <vt:lpstr>PMingLiU-ExtB</vt:lpstr>
      <vt:lpstr>Arial</vt:lpstr>
      <vt:lpstr>Arial MT</vt:lpstr>
      <vt:lpstr>Arial Unicode MS</vt:lpstr>
      <vt:lpstr>Bernard MT Condensed</vt:lpstr>
      <vt:lpstr>Bookman Old Style</vt:lpstr>
      <vt:lpstr>Calibri</vt:lpstr>
      <vt:lpstr>Cambria</vt:lpstr>
      <vt:lpstr>Franklin Gothic Medium</vt:lpstr>
      <vt:lpstr>Garamond</vt:lpstr>
      <vt:lpstr>Times New Roman</vt:lpstr>
      <vt:lpstr>Verdana</vt:lpstr>
      <vt:lpstr>Verdana,Bold</vt:lpstr>
      <vt:lpstr>Wingdings</vt:lpstr>
      <vt:lpstr>Organic</vt:lpstr>
      <vt:lpstr>  Introduction to NBA, Accreditation Process, Role of Chairman and   PEVs, Do’s &amp; Dont’s by Dr. Anil Kumar Nassa, Member Secretary, NBA</vt:lpstr>
      <vt:lpstr>ACCREDITATION</vt:lpstr>
      <vt:lpstr>NATIONAL BOARD OF ACCREDITATION</vt:lpstr>
      <vt:lpstr>Credible System of  Accreditation</vt:lpstr>
      <vt:lpstr>WASHINGTON ACCORD</vt:lpstr>
      <vt:lpstr>          WHAT IS NOT THE PURPOSE OF ACCREDITATION </vt:lpstr>
      <vt:lpstr>General Policy on Accreditation</vt:lpstr>
      <vt:lpstr>What is Outcome based Education?</vt:lpstr>
      <vt:lpstr>            Program Outcomes (POs)-Present  </vt:lpstr>
      <vt:lpstr>          Program Outcomes (POs)-Present  </vt:lpstr>
      <vt:lpstr>              Program Outcomes (POs)-Proposed   </vt:lpstr>
      <vt:lpstr>            Program Outcomes (POs)-Proposed   </vt:lpstr>
      <vt:lpstr>NBA Outcome Based Accreditation</vt:lpstr>
      <vt:lpstr>PowerPoint Presentation</vt:lpstr>
      <vt:lpstr>Marks Comparison of SAR of UG Engineering  Tier-I &amp; Tier II (First Cycle)</vt:lpstr>
      <vt:lpstr>Tier – I Grades</vt:lpstr>
      <vt:lpstr>Award of Accreditation-Tier-I (UG)</vt:lpstr>
      <vt:lpstr>PowerPoint Presentation</vt:lpstr>
      <vt:lpstr>Accreditation for Three years will be accorded to a program on  fulfilment of the following requirements:</vt:lpstr>
      <vt:lpstr>PowerPoint Presentation</vt:lpstr>
      <vt:lpstr>No Accreditation of the program: If the program fails to meet criteria for award of accreditation  for 3 years, the program will not be considered for  accreditation.</vt:lpstr>
      <vt:lpstr>Award  of  Accreditation-Tier-II (UG)</vt:lpstr>
      <vt:lpstr>PowerPoint Presentation</vt:lpstr>
      <vt:lpstr>Accreditation for Three years will be accorded to a program on  fulfilment of the following requirements:</vt:lpstr>
      <vt:lpstr>PowerPoint Presentation</vt:lpstr>
      <vt:lpstr>No Accreditation of the program: If the program fails to meet criteria for award of accreditation  for 3 years, the program will not be considered for  accreditation.</vt:lpstr>
      <vt:lpstr>Pre-Qualifiers (TIER-II UG Engineering)</vt:lpstr>
      <vt:lpstr>PowerPoint Presentation</vt:lpstr>
      <vt:lpstr>Pre-Qualifiers (TIER-I UG Engineering)</vt:lpstr>
      <vt:lpstr>PowerPoint Presentation</vt:lpstr>
      <vt:lpstr>Guidelines for Faculty:</vt:lpstr>
      <vt:lpstr>PowerPoint Presentation</vt:lpstr>
      <vt:lpstr>PowerPoint Presentation</vt:lpstr>
      <vt:lpstr>PowerPoint Presentation</vt:lpstr>
      <vt:lpstr>PowerPoint Presentation</vt:lpstr>
      <vt:lpstr>UG ENGINEERING SAR FOR TIER I SECOND CYCLE ACCREDITATION</vt:lpstr>
      <vt:lpstr>Award of Accreditation</vt:lpstr>
      <vt:lpstr>PowerPoint Presentation</vt:lpstr>
      <vt:lpstr>Accreditation for Three years will be accorded to a program on  fulfilment of the following requirements:</vt:lpstr>
      <vt:lpstr>PowerPoint Presentation</vt:lpstr>
      <vt:lpstr>No Accreditation of the program:</vt:lpstr>
      <vt:lpstr>Role &amp; Responsibilities of Chairman</vt:lpstr>
      <vt:lpstr>Role &amp; Responsibilities of Chairman</vt:lpstr>
      <vt:lpstr>PowerPoint Presentation</vt:lpstr>
      <vt:lpstr>PowerPoint Presentation</vt:lpstr>
      <vt:lpstr>Desirable Attributes of Chairman</vt:lpstr>
      <vt:lpstr>Role &amp; Responsibilities of PEV</vt:lpstr>
      <vt:lpstr>Attributes of Program Evaluators</vt:lpstr>
      <vt:lpstr>Conflict of Interest</vt:lpstr>
      <vt:lpstr>The DO’S</vt:lpstr>
      <vt:lpstr>What the PEVs looks for?</vt:lpstr>
      <vt:lpstr>During Campus Visit</vt:lpstr>
      <vt:lpstr>Major focus during visit</vt:lpstr>
      <vt:lpstr>The DON’Ts</vt:lpstr>
      <vt:lpstr>DON’Ts</vt:lpstr>
      <vt:lpstr>DON’Ts</vt:lpstr>
      <vt:lpstr>DON’Ts</vt:lpstr>
      <vt:lpstr>Guidelines</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PPT of Dr A K Nassa, NBA Updated on 25-03-2022!</dc:title>
  <dc:creator>atma.ram</dc:creator>
  <cp:lastModifiedBy>HP</cp:lastModifiedBy>
  <cp:revision>21</cp:revision>
  <dcterms:created xsi:type="dcterms:W3CDTF">2023-08-10T04:50:31Z</dcterms:created>
  <dcterms:modified xsi:type="dcterms:W3CDTF">2023-08-10T05:54:32Z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2022-04-07T00:00:00Z</vt:filetime>
  </property>
  <property fmtid="{D5CDD505-2E9C-101B-9397-08002B2CF9AE}" pid="3" name="LastSaved">
    <vt:filetime>2023-08-10T00:00:00Z</vt:filetime>
  </property>
</Properties>
</file>